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12.9.2015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12.9.2015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12.9.2015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12.9.2015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12.9.2015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12.9.2015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99FF"/>
            </a:gs>
            <a:gs pos="16000">
              <a:srgbClr val="00CCCC"/>
            </a:gs>
            <a:gs pos="47000">
              <a:srgbClr val="9999FF"/>
            </a:gs>
            <a:gs pos="60001">
              <a:srgbClr val="2E6792"/>
            </a:gs>
            <a:gs pos="71001">
              <a:srgbClr val="3333CC"/>
            </a:gs>
            <a:gs pos="81000">
              <a:srgbClr val="1170FF"/>
            </a:gs>
            <a:gs pos="100000">
              <a:srgbClr val="006699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12.9.2015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764705"/>
            <a:ext cx="7772400" cy="2835746"/>
          </a:xfrm>
        </p:spPr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AN UNUSUAL CAUSE OF OCULAR SURFACE </a:t>
            </a:r>
            <a:r>
              <a:rPr lang="en-US" dirty="0" smtClean="0">
                <a:latin typeface="Arial Black" panose="020B0A04020102020204" pitchFamily="34" charset="0"/>
              </a:rPr>
              <a:t>DISCOMFORT:</a:t>
            </a:r>
            <a:r>
              <a:rPr lang="en-US" dirty="0">
                <a:latin typeface="Arial Black" panose="020B0A04020102020204" pitchFamily="34" charset="0"/>
              </a:rPr>
              <a:t/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 smtClean="0">
                <a:latin typeface="Arial Black" panose="020B0A04020102020204" pitchFamily="34" charset="0"/>
              </a:rPr>
              <a:t>GUNTHER'S DISEASE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Abdullah ILHAN, MD</a:t>
            </a:r>
          </a:p>
          <a:p>
            <a:r>
              <a:rPr lang="tr-TR" dirty="0" err="1" smtClean="0"/>
              <a:t>Yilmaz</a:t>
            </a:r>
            <a:r>
              <a:rPr lang="tr-TR" dirty="0" smtClean="0"/>
              <a:t> TURAN, MD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7388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latin typeface="Arial"/>
                <a:ea typeface="Calibri"/>
                <a:cs typeface="Times New Roman"/>
              </a:rPr>
              <a:t>Purpose:</a:t>
            </a:r>
            <a:r>
              <a:rPr lang="en-US" dirty="0">
                <a:latin typeface="Arial"/>
                <a:ea typeface="Calibri"/>
                <a:cs typeface="Times New Roman"/>
              </a:rPr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2400" dirty="0" smtClean="0">
                <a:latin typeface="Arial"/>
                <a:ea typeface="Calibri"/>
                <a:cs typeface="Times New Roman"/>
              </a:rPr>
              <a:t>We </a:t>
            </a:r>
            <a:r>
              <a:rPr lang="en-US" sz="2400" dirty="0">
                <a:latin typeface="Arial"/>
                <a:ea typeface="Calibri"/>
                <a:cs typeface="Times New Roman"/>
              </a:rPr>
              <a:t>aimed to present a case of </a:t>
            </a:r>
            <a:r>
              <a:rPr lang="en-US" sz="2400" b="1" i="1" dirty="0">
                <a:latin typeface="Arial"/>
                <a:ea typeface="Calibri"/>
                <a:cs typeface="Times New Roman"/>
              </a:rPr>
              <a:t>GUNTHER'S DISEASE</a:t>
            </a:r>
            <a:r>
              <a:rPr lang="tr-TR" sz="2400" b="1" i="1" dirty="0">
                <a:latin typeface="Arial"/>
                <a:ea typeface="Calibri"/>
                <a:cs typeface="Times New Roman"/>
              </a:rPr>
              <a:t> </a:t>
            </a:r>
            <a:r>
              <a:rPr lang="tr-TR" sz="2400" b="1" i="1" dirty="0" smtClean="0">
                <a:latin typeface="Arial"/>
                <a:ea typeface="Calibri"/>
                <a:cs typeface="Times New Roman"/>
              </a:rPr>
              <a:t>[ C</a:t>
            </a:r>
            <a:r>
              <a:rPr lang="en-US" sz="2400" b="1" i="1" dirty="0" err="1" smtClean="0">
                <a:latin typeface="Arial"/>
                <a:ea typeface="Calibri"/>
                <a:cs typeface="Times New Roman"/>
              </a:rPr>
              <a:t>ongenital</a:t>
            </a:r>
            <a:r>
              <a:rPr lang="en-US" sz="2400" b="1" i="1" dirty="0" smtClean="0">
                <a:latin typeface="Arial"/>
                <a:ea typeface="Calibri"/>
                <a:cs typeface="Times New Roman"/>
              </a:rPr>
              <a:t> </a:t>
            </a:r>
            <a:r>
              <a:rPr lang="en-US" sz="2400" b="1" i="1" dirty="0" err="1" smtClean="0">
                <a:latin typeface="Arial"/>
                <a:ea typeface="Calibri"/>
                <a:cs typeface="Times New Roman"/>
              </a:rPr>
              <a:t>erythropoietic</a:t>
            </a:r>
            <a:r>
              <a:rPr lang="en-US" sz="2400" b="1" i="1" dirty="0" smtClean="0">
                <a:latin typeface="Arial"/>
                <a:ea typeface="Calibri"/>
                <a:cs typeface="Times New Roman"/>
              </a:rPr>
              <a:t> </a:t>
            </a:r>
            <a:r>
              <a:rPr lang="en-US" sz="2400" b="1" i="1" dirty="0">
                <a:latin typeface="Arial"/>
                <a:ea typeface="Calibri"/>
                <a:cs typeface="Times New Roman"/>
              </a:rPr>
              <a:t>porphyria (CEP) </a:t>
            </a:r>
            <a:r>
              <a:rPr lang="tr-TR" sz="2400" b="1" i="1" dirty="0" smtClean="0">
                <a:latin typeface="Arial"/>
                <a:ea typeface="Calibri"/>
                <a:cs typeface="Times New Roman"/>
              </a:rPr>
              <a:t>] </a:t>
            </a:r>
            <a:r>
              <a:rPr lang="en-US" sz="2400" dirty="0" smtClean="0">
                <a:latin typeface="Arial"/>
                <a:ea typeface="Calibri"/>
                <a:cs typeface="Times New Roman"/>
              </a:rPr>
              <a:t>complaining </a:t>
            </a:r>
            <a:r>
              <a:rPr lang="en-US" sz="2400" dirty="0">
                <a:latin typeface="Arial"/>
                <a:ea typeface="Calibri"/>
                <a:cs typeface="Times New Roman"/>
              </a:rPr>
              <a:t>about dermal and ocular surface problems. </a:t>
            </a:r>
            <a:endParaRPr lang="tr-TR" sz="2000" dirty="0">
              <a:ea typeface="Calibri"/>
              <a:cs typeface="Times New Roman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618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latin typeface="Arial"/>
                <a:ea typeface="Calibri"/>
                <a:cs typeface="Times New Roman"/>
              </a:rPr>
              <a:t>Material and Method</a:t>
            </a:r>
            <a:r>
              <a:rPr lang="en-US" b="1" dirty="0" smtClean="0">
                <a:latin typeface="Arial"/>
                <a:ea typeface="Calibri"/>
                <a:cs typeface="Times New Roman"/>
              </a:rPr>
              <a:t>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5338936" cy="2332855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20000"/>
              </a:lnSpc>
              <a:spcAft>
                <a:spcPts val="1000"/>
              </a:spcAft>
              <a:buNone/>
            </a:pPr>
            <a:r>
              <a:rPr lang="en-US" sz="3400" dirty="0" smtClean="0">
                <a:latin typeface="Arial"/>
                <a:ea typeface="Calibri"/>
                <a:cs typeface="Times New Roman"/>
              </a:rPr>
              <a:t>A </a:t>
            </a:r>
            <a:r>
              <a:rPr lang="en-US" sz="3400" dirty="0">
                <a:latin typeface="Arial"/>
                <a:ea typeface="Calibri"/>
                <a:cs typeface="Times New Roman"/>
              </a:rPr>
              <a:t>20-year-old male </a:t>
            </a:r>
            <a:r>
              <a:rPr lang="en-US" sz="3400" dirty="0" smtClean="0">
                <a:latin typeface="Arial"/>
                <a:ea typeface="Calibri"/>
                <a:cs typeface="Times New Roman"/>
              </a:rPr>
              <a:t>complain</a:t>
            </a:r>
            <a:r>
              <a:rPr lang="tr-TR" sz="3400" dirty="0" err="1" smtClean="0">
                <a:latin typeface="Arial"/>
                <a:ea typeface="Calibri"/>
                <a:cs typeface="Times New Roman"/>
              </a:rPr>
              <a:t>ing</a:t>
            </a:r>
            <a:r>
              <a:rPr lang="tr-TR" sz="3400" dirty="0" smtClean="0">
                <a:latin typeface="Arial"/>
                <a:ea typeface="Calibri"/>
                <a:cs typeface="Times New Roman"/>
              </a:rPr>
              <a:t> </a:t>
            </a:r>
            <a:r>
              <a:rPr lang="tr-TR" sz="3400" dirty="0" err="1" smtClean="0">
                <a:latin typeface="Arial"/>
                <a:ea typeface="Calibri"/>
                <a:cs typeface="Times New Roman"/>
              </a:rPr>
              <a:t>about</a:t>
            </a:r>
            <a:endParaRPr lang="tr-TR" sz="3400" dirty="0" smtClean="0">
              <a:latin typeface="Arial"/>
              <a:ea typeface="Calibri"/>
              <a:cs typeface="Times New Roman"/>
            </a:endParaRPr>
          </a:p>
          <a:p>
            <a:pPr lvl="1" algn="just">
              <a:lnSpc>
                <a:spcPct val="12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900" dirty="0" smtClean="0">
                <a:latin typeface="Arial"/>
                <a:ea typeface="Calibri"/>
                <a:cs typeface="Times New Roman"/>
              </a:rPr>
              <a:t>stinging </a:t>
            </a:r>
            <a:r>
              <a:rPr lang="en-US" sz="2900" dirty="0">
                <a:latin typeface="Arial"/>
                <a:ea typeface="Calibri"/>
                <a:cs typeface="Times New Roman"/>
              </a:rPr>
              <a:t>and gritty sensation in both </a:t>
            </a:r>
            <a:r>
              <a:rPr lang="en-US" sz="2900" dirty="0" smtClean="0">
                <a:latin typeface="Arial"/>
                <a:ea typeface="Calibri"/>
                <a:cs typeface="Times New Roman"/>
              </a:rPr>
              <a:t>eyes</a:t>
            </a:r>
            <a:endParaRPr lang="tr-TR" sz="2900" dirty="0" smtClean="0">
              <a:latin typeface="Arial"/>
              <a:ea typeface="Calibri"/>
              <a:cs typeface="Times New Roman"/>
            </a:endParaRPr>
          </a:p>
          <a:p>
            <a:pPr lvl="1" algn="just">
              <a:lnSpc>
                <a:spcPct val="12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900" dirty="0" smtClean="0">
                <a:latin typeface="Arial"/>
                <a:ea typeface="Calibri"/>
                <a:cs typeface="Times New Roman"/>
              </a:rPr>
              <a:t>tissue </a:t>
            </a:r>
            <a:r>
              <a:rPr lang="en-US" sz="2900" dirty="0">
                <a:latin typeface="Arial"/>
                <a:ea typeface="Calibri"/>
                <a:cs typeface="Times New Roman"/>
              </a:rPr>
              <a:t>loss on </a:t>
            </a:r>
            <a:r>
              <a:rPr lang="en-US" sz="2900" dirty="0" err="1">
                <a:latin typeface="Arial"/>
                <a:ea typeface="Calibri"/>
                <a:cs typeface="Times New Roman"/>
              </a:rPr>
              <a:t>auriculs</a:t>
            </a:r>
            <a:r>
              <a:rPr lang="en-US" sz="2900" dirty="0">
                <a:latin typeface="Arial"/>
                <a:ea typeface="Calibri"/>
                <a:cs typeface="Times New Roman"/>
              </a:rPr>
              <a:t>, nose and </a:t>
            </a:r>
            <a:r>
              <a:rPr lang="en-US" sz="2900" dirty="0" smtClean="0">
                <a:latin typeface="Arial"/>
                <a:ea typeface="Calibri"/>
                <a:cs typeface="Times New Roman"/>
              </a:rPr>
              <a:t>hands</a:t>
            </a:r>
            <a:endParaRPr lang="tr-TR" sz="2900" dirty="0" smtClean="0">
              <a:latin typeface="Arial"/>
              <a:ea typeface="Calibri"/>
              <a:cs typeface="Times New Roman"/>
            </a:endParaRPr>
          </a:p>
          <a:p>
            <a:pPr lvl="1" algn="just">
              <a:lnSpc>
                <a:spcPct val="12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900" dirty="0" err="1" smtClean="0">
                <a:latin typeface="Arial"/>
                <a:ea typeface="Calibri"/>
                <a:cs typeface="Times New Roman"/>
              </a:rPr>
              <a:t>hypertrichosis</a:t>
            </a:r>
            <a:r>
              <a:rPr lang="en-US" sz="2900" dirty="0" smtClean="0">
                <a:latin typeface="Arial"/>
                <a:ea typeface="Calibri"/>
                <a:cs typeface="Times New Roman"/>
              </a:rPr>
              <a:t> </a:t>
            </a:r>
            <a:r>
              <a:rPr lang="en-US" sz="2900" dirty="0">
                <a:latin typeface="Arial"/>
                <a:ea typeface="Calibri"/>
                <a:cs typeface="Times New Roman"/>
              </a:rPr>
              <a:t>on </a:t>
            </a:r>
            <a:r>
              <a:rPr lang="en-US" sz="2900" dirty="0" smtClean="0">
                <a:latin typeface="Arial"/>
                <a:ea typeface="Calibri"/>
                <a:cs typeface="Times New Roman"/>
              </a:rPr>
              <a:t>face</a:t>
            </a:r>
            <a:endParaRPr lang="tr-TR" sz="2900" dirty="0" smtClean="0">
              <a:latin typeface="Arial"/>
              <a:ea typeface="Calibri"/>
              <a:cs typeface="Times New Roman"/>
            </a:endParaRPr>
          </a:p>
          <a:p>
            <a:pPr lvl="1" algn="just">
              <a:lnSpc>
                <a:spcPct val="12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900" dirty="0" smtClean="0">
                <a:latin typeface="Arial"/>
                <a:ea typeface="Calibri"/>
                <a:cs typeface="Times New Roman"/>
              </a:rPr>
              <a:t>scarring </a:t>
            </a:r>
            <a:r>
              <a:rPr lang="en-US" sz="2900" dirty="0">
                <a:latin typeface="Arial"/>
                <a:ea typeface="Calibri"/>
                <a:cs typeface="Times New Roman"/>
              </a:rPr>
              <a:t>on face, neck and upper extremity. </a:t>
            </a:r>
            <a:endParaRPr lang="tr-TR" sz="2900" dirty="0" smtClean="0">
              <a:latin typeface="Arial"/>
              <a:ea typeface="Calibri"/>
              <a:cs typeface="Times New Roman"/>
            </a:endParaRPr>
          </a:p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endParaRPr lang="tr-TR" dirty="0">
              <a:latin typeface="Arial"/>
              <a:ea typeface="Calibri"/>
              <a:cs typeface="Times New Roman"/>
            </a:endParaRPr>
          </a:p>
          <a:p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395536" y="3933056"/>
            <a:ext cx="597666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Arial"/>
                <a:ea typeface="Calibri"/>
                <a:cs typeface="Times New Roman"/>
              </a:rPr>
              <a:t>Further physical </a:t>
            </a:r>
            <a:r>
              <a:rPr lang="en-US" sz="1900" dirty="0">
                <a:latin typeface="Arial"/>
                <a:ea typeface="Calibri"/>
                <a:cs typeface="Times New Roman"/>
              </a:rPr>
              <a:t>examinations and </a:t>
            </a:r>
            <a:r>
              <a:rPr lang="en-US" sz="1900" dirty="0">
                <a:latin typeface="Arial"/>
                <a:ea typeface="Calibri"/>
                <a:cs typeface="Times New Roman"/>
              </a:rPr>
              <a:t>CT-scan</a:t>
            </a:r>
            <a:r>
              <a:rPr lang="tr-TR" sz="1900" dirty="0">
                <a:latin typeface="Arial"/>
                <a:ea typeface="Calibri"/>
                <a:cs typeface="Times New Roman"/>
              </a:rPr>
              <a:t> </a:t>
            </a:r>
            <a:r>
              <a:rPr lang="tr-TR" sz="1900" dirty="0" err="1" smtClean="0">
                <a:latin typeface="Arial"/>
                <a:ea typeface="Calibri"/>
                <a:cs typeface="Times New Roman"/>
              </a:rPr>
              <a:t>revealed</a:t>
            </a:r>
            <a:endParaRPr lang="tr-TR" sz="1900" dirty="0" smtClean="0">
              <a:latin typeface="Arial"/>
              <a:ea typeface="Calibri"/>
              <a:cs typeface="Times New Roman"/>
            </a:endParaRPr>
          </a:p>
          <a:p>
            <a:endParaRPr lang="tr-TR" dirty="0">
              <a:latin typeface="Arial"/>
              <a:ea typeface="Calibri"/>
              <a:cs typeface="Times New Roman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err="1" smtClean="0">
                <a:latin typeface="Arial"/>
                <a:ea typeface="Calibri"/>
                <a:cs typeface="Times New Roman"/>
              </a:rPr>
              <a:t>Hepatosplenomegaly</a:t>
            </a:r>
            <a:endParaRPr lang="tr-TR" sz="1600" dirty="0" smtClean="0">
              <a:latin typeface="Arial"/>
              <a:ea typeface="Calibri"/>
              <a:cs typeface="Times New Roman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tr-TR" sz="1600" dirty="0">
              <a:latin typeface="Arial"/>
              <a:ea typeface="Calibri"/>
              <a:cs typeface="Times New Roman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tr-TR" sz="1600" dirty="0">
                <a:latin typeface="Arial"/>
                <a:ea typeface="Calibri"/>
                <a:cs typeface="Times New Roman"/>
              </a:rPr>
              <a:t>B</a:t>
            </a:r>
            <a:r>
              <a:rPr lang="en-US" sz="1600" dirty="0" err="1">
                <a:latin typeface="Arial"/>
                <a:ea typeface="Calibri"/>
                <a:cs typeface="Times New Roman"/>
              </a:rPr>
              <a:t>ilateral</a:t>
            </a:r>
            <a:r>
              <a:rPr lang="en-US" sz="1600" dirty="0">
                <a:latin typeface="Arial"/>
                <a:ea typeface="Calibri"/>
                <a:cs typeface="Times New Roman"/>
              </a:rPr>
              <a:t> </a:t>
            </a:r>
            <a:r>
              <a:rPr lang="en-US" sz="1600" dirty="0">
                <a:latin typeface="Arial"/>
                <a:ea typeface="Calibri"/>
                <a:cs typeface="Times New Roman"/>
              </a:rPr>
              <a:t>corneal </a:t>
            </a:r>
            <a:r>
              <a:rPr lang="en-US" sz="1600" dirty="0" err="1">
                <a:latin typeface="Arial"/>
                <a:ea typeface="Calibri"/>
                <a:cs typeface="Times New Roman"/>
              </a:rPr>
              <a:t>dellen</a:t>
            </a:r>
            <a:r>
              <a:rPr lang="en-US" sz="1600" dirty="0">
                <a:latin typeface="Arial"/>
                <a:ea typeface="Calibri"/>
                <a:cs typeface="Times New Roman"/>
              </a:rPr>
              <a:t> </a:t>
            </a:r>
            <a:r>
              <a:rPr lang="en-US" sz="1600" dirty="0" smtClean="0">
                <a:latin typeface="Arial"/>
                <a:ea typeface="Calibri"/>
                <a:cs typeface="Times New Roman"/>
              </a:rPr>
              <a:t>formation</a:t>
            </a:r>
            <a:endParaRPr lang="tr-TR" sz="1600" dirty="0" smtClean="0">
              <a:latin typeface="Arial"/>
              <a:ea typeface="Calibri"/>
              <a:cs typeface="Times New Roman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tr-TR" sz="1600" dirty="0">
              <a:latin typeface="Arial"/>
              <a:ea typeface="Calibri"/>
              <a:cs typeface="Times New Roman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tr-TR" sz="1600" dirty="0">
                <a:latin typeface="Arial"/>
                <a:ea typeface="Calibri"/>
                <a:cs typeface="Times New Roman"/>
              </a:rPr>
              <a:t>L</a:t>
            </a:r>
            <a:r>
              <a:rPr lang="en-US" sz="1600" dirty="0" err="1">
                <a:latin typeface="Arial"/>
                <a:ea typeface="Calibri"/>
                <a:cs typeface="Times New Roman"/>
              </a:rPr>
              <a:t>imbal</a:t>
            </a:r>
            <a:r>
              <a:rPr lang="en-US" sz="1600" dirty="0">
                <a:latin typeface="Arial"/>
                <a:ea typeface="Calibri"/>
                <a:cs typeface="Times New Roman"/>
              </a:rPr>
              <a:t> </a:t>
            </a:r>
            <a:r>
              <a:rPr lang="en-US" sz="1600" dirty="0">
                <a:latin typeface="Arial"/>
                <a:ea typeface="Calibri"/>
                <a:cs typeface="Times New Roman"/>
              </a:rPr>
              <a:t>neovascularization </a:t>
            </a:r>
            <a:endParaRPr lang="tr-TR" sz="1600" dirty="0">
              <a:latin typeface="Arial"/>
              <a:ea typeface="Calibri"/>
              <a:cs typeface="Times New Roman"/>
            </a:endParaRPr>
          </a:p>
        </p:txBody>
      </p:sp>
      <p:pic>
        <p:nvPicPr>
          <p:cNvPr id="1026" name="Picture 2" descr="D:\APO_MED_ARSIV\YAYIN\3.POSTER\1.YABANCI\ECLSO\porfiria\porfiria 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8" y="-27384"/>
            <a:ext cx="2290754" cy="171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APO_MED_ARSIV\YAYIN\3.POSTER\1.YABANCI\ECLSO\porfiria\IMG-20150715-WA000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8" y="1700808"/>
            <a:ext cx="2290754" cy="171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/>
          <p:cNvSpPr txBox="1"/>
          <p:nvPr/>
        </p:nvSpPr>
        <p:spPr>
          <a:xfrm>
            <a:off x="197748" y="6187418"/>
            <a:ext cx="84725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500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  <a:r>
              <a:rPr lang="tr-TR" sz="1500" dirty="0" smtClean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      P</a:t>
            </a:r>
            <a:r>
              <a:rPr lang="en-US" dirty="0" smtClean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re-diagnosis </a:t>
            </a:r>
            <a:r>
              <a:rPr lang="en-US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was </a:t>
            </a:r>
            <a:r>
              <a:rPr lang="en-US" b="1" dirty="0" smtClean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Congenital </a:t>
            </a:r>
            <a:r>
              <a:rPr lang="en-US" b="1" dirty="0" err="1" smtClean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Erythropoietic</a:t>
            </a:r>
            <a:r>
              <a:rPr lang="en-US" b="1" dirty="0" smtClean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Porphyria </a:t>
            </a:r>
            <a:endParaRPr lang="tr-TR" b="1" dirty="0"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endParaRPr lang="tr-T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ağ Ok 4"/>
          <p:cNvSpPr/>
          <p:nvPr/>
        </p:nvSpPr>
        <p:spPr>
          <a:xfrm>
            <a:off x="0" y="6287409"/>
            <a:ext cx="648072" cy="2501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28" name="Picture 4" descr="D:\APO_MED_ARSIV\YAYIN\3.POSTER\1.YABANCI\ECLSO\porfiria\porfiria delle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8" y="3356992"/>
            <a:ext cx="2290754" cy="190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APO_MED_ARSIV\YAYIN\3.POSTER\1.YABANCI\ECLSO\porfiria\porfiria dellen 2 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002" y="5229200"/>
            <a:ext cx="229051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78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latin typeface="Arial"/>
                <a:ea typeface="Calibri"/>
                <a:cs typeface="Times New Roman"/>
              </a:rPr>
              <a:t>Results</a:t>
            </a:r>
            <a:r>
              <a:rPr lang="en-US" b="1" dirty="0" smtClean="0">
                <a:latin typeface="Arial"/>
                <a:ea typeface="Calibri"/>
                <a:cs typeface="Times New Roman"/>
              </a:rPr>
              <a:t>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495" y="1340768"/>
            <a:ext cx="6317159" cy="49971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1600" dirty="0" smtClean="0">
                <a:latin typeface="Arial"/>
                <a:ea typeface="Calibri"/>
                <a:cs typeface="Times New Roman"/>
              </a:rPr>
              <a:t>Teeth and </a:t>
            </a:r>
            <a:r>
              <a:rPr lang="en-US" sz="1600" dirty="0">
                <a:latin typeface="Arial"/>
                <a:ea typeface="Calibri"/>
                <a:cs typeface="Times New Roman"/>
              </a:rPr>
              <a:t>urine showed characteristic pink-red fluorescence when exposed to long wave ultra violet light under Wood’s lamp. </a:t>
            </a:r>
            <a:endParaRPr lang="tr-TR" sz="1600" dirty="0" smtClean="0">
              <a:latin typeface="Arial"/>
              <a:ea typeface="Calibri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1600" dirty="0" err="1" smtClean="0">
                <a:latin typeface="Arial"/>
                <a:ea typeface="Calibri"/>
                <a:cs typeface="Times New Roman"/>
              </a:rPr>
              <a:t>Haemolytic</a:t>
            </a:r>
            <a:r>
              <a:rPr lang="en-US" sz="1600" dirty="0" smtClean="0">
                <a:latin typeface="Arial"/>
                <a:ea typeface="Calibri"/>
                <a:cs typeface="Times New Roman"/>
              </a:rPr>
              <a:t> </a:t>
            </a:r>
            <a:r>
              <a:rPr lang="en-US" sz="1600" dirty="0">
                <a:latin typeface="Arial"/>
                <a:ea typeface="Calibri"/>
                <a:cs typeface="Times New Roman"/>
              </a:rPr>
              <a:t>anemia, increased </a:t>
            </a:r>
            <a:r>
              <a:rPr lang="en-US" sz="1600" dirty="0" err="1">
                <a:latin typeface="Arial"/>
                <a:ea typeface="Calibri"/>
                <a:cs typeface="Times New Roman"/>
              </a:rPr>
              <a:t>porphyrin</a:t>
            </a:r>
            <a:r>
              <a:rPr lang="en-US" sz="1600" dirty="0">
                <a:latin typeface="Arial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Arial"/>
                <a:ea typeface="Calibri"/>
                <a:cs typeface="Times New Roman"/>
              </a:rPr>
              <a:t>metobolytes</a:t>
            </a:r>
            <a:r>
              <a:rPr lang="en-US" sz="1600" dirty="0">
                <a:latin typeface="Arial"/>
                <a:ea typeface="Calibri"/>
                <a:cs typeface="Times New Roman"/>
              </a:rPr>
              <a:t> in plasma and urine, increased bilirubin and </a:t>
            </a:r>
            <a:r>
              <a:rPr lang="en-US" sz="1600" dirty="0" smtClean="0">
                <a:latin typeface="Arial"/>
                <a:ea typeface="Calibri"/>
                <a:cs typeface="Times New Roman"/>
              </a:rPr>
              <a:t>LDH</a:t>
            </a:r>
            <a:endParaRPr lang="tr-TR" sz="1600" dirty="0" smtClean="0">
              <a:latin typeface="Arial"/>
              <a:ea typeface="Calibri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tr-TR" sz="1600" dirty="0" smtClean="0">
                <a:latin typeface="Arial"/>
                <a:ea typeface="Calibri"/>
                <a:cs typeface="Times New Roman"/>
              </a:rPr>
              <a:t>G</a:t>
            </a:r>
            <a:r>
              <a:rPr lang="en-US" sz="1600" dirty="0" err="1" smtClean="0">
                <a:latin typeface="Arial"/>
                <a:ea typeface="Calibri"/>
                <a:cs typeface="Times New Roman"/>
              </a:rPr>
              <a:t>enetic</a:t>
            </a:r>
            <a:r>
              <a:rPr lang="en-US" sz="1600" dirty="0" smtClean="0">
                <a:latin typeface="Arial"/>
                <a:ea typeface="Calibri"/>
                <a:cs typeface="Times New Roman"/>
              </a:rPr>
              <a:t> confirmation</a:t>
            </a:r>
            <a:r>
              <a:rPr lang="tr-TR" sz="1600" dirty="0" smtClean="0">
                <a:latin typeface="Arial"/>
                <a:ea typeface="Calibri"/>
                <a:cs typeface="Times New Roman"/>
              </a:rPr>
              <a:t> </a:t>
            </a:r>
            <a:r>
              <a:rPr lang="tr-TR" sz="1600" i="1" dirty="0" smtClean="0">
                <a:latin typeface="Arial"/>
                <a:ea typeface="Calibri"/>
                <a:cs typeface="Times New Roman"/>
              </a:rPr>
              <a:t>(</a:t>
            </a:r>
            <a:r>
              <a:rPr lang="en-US" sz="1600" i="1" dirty="0">
                <a:latin typeface="Arial"/>
                <a:ea typeface="Calibri"/>
                <a:cs typeface="Times New Roman"/>
              </a:rPr>
              <a:t>We detected a rare mutation in the intron region of 10th chromosome</a:t>
            </a:r>
            <a:r>
              <a:rPr lang="en-US" sz="1600" i="1" dirty="0" smtClean="0">
                <a:latin typeface="Arial"/>
                <a:ea typeface="Calibri"/>
                <a:cs typeface="Times New Roman"/>
              </a:rPr>
              <a:t>.</a:t>
            </a:r>
            <a:r>
              <a:rPr lang="tr-TR" sz="1600" i="1" dirty="0" smtClean="0">
                <a:latin typeface="Arial"/>
                <a:ea typeface="Calibri"/>
                <a:cs typeface="Times New Roman"/>
              </a:rPr>
              <a:t>)</a:t>
            </a:r>
            <a:endParaRPr lang="tr-TR" sz="1600" i="1" dirty="0">
              <a:ea typeface="Calibri"/>
              <a:cs typeface="Times New Roman"/>
            </a:endParaRPr>
          </a:p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1600" dirty="0" smtClean="0">
                <a:latin typeface="Arial"/>
                <a:ea typeface="Calibri"/>
                <a:cs typeface="Times New Roman"/>
              </a:rPr>
              <a:t> </a:t>
            </a:r>
            <a:endParaRPr lang="tr-TR" sz="1600" dirty="0" smtClean="0">
              <a:latin typeface="Arial"/>
              <a:ea typeface="Calibri"/>
              <a:cs typeface="Times New Roman"/>
            </a:endParaRPr>
          </a:p>
          <a:p>
            <a:pPr marL="0" indent="0">
              <a:lnSpc>
                <a:spcPct val="150000"/>
              </a:lnSpc>
              <a:spcAft>
                <a:spcPts val="1000"/>
              </a:spcAft>
              <a:buNone/>
            </a:pPr>
            <a:r>
              <a:rPr lang="tr-TR" sz="1600" b="1" dirty="0" smtClean="0">
                <a:latin typeface="Arial"/>
                <a:ea typeface="Calibri"/>
                <a:cs typeface="Times New Roman"/>
              </a:rPr>
              <a:t>	         P</a:t>
            </a:r>
            <a:r>
              <a:rPr lang="en-US" sz="1800" b="1" dirty="0" err="1" smtClean="0">
                <a:latin typeface="Arial"/>
                <a:ea typeface="Calibri"/>
                <a:cs typeface="Times New Roman"/>
              </a:rPr>
              <a:t>hotographic</a:t>
            </a:r>
            <a:r>
              <a:rPr lang="en-US" sz="1800" b="1" dirty="0">
                <a:latin typeface="Arial"/>
                <a:ea typeface="Calibri"/>
                <a:cs typeface="Times New Roman"/>
              </a:rPr>
              <a:t>, biochemical and </a:t>
            </a:r>
            <a:r>
              <a:rPr lang="tr-TR" sz="1800" b="1" dirty="0" smtClean="0">
                <a:latin typeface="Arial"/>
                <a:ea typeface="Calibri"/>
                <a:cs typeface="Times New Roman"/>
              </a:rPr>
              <a:t>		        </a:t>
            </a:r>
            <a:r>
              <a:rPr lang="en-US" sz="1800" b="1" dirty="0" smtClean="0">
                <a:latin typeface="Arial"/>
                <a:ea typeface="Calibri"/>
                <a:cs typeface="Times New Roman"/>
              </a:rPr>
              <a:t>genetic results </a:t>
            </a:r>
            <a:r>
              <a:rPr lang="en-US" sz="1800" b="1" dirty="0">
                <a:latin typeface="Arial"/>
                <a:ea typeface="Calibri"/>
                <a:cs typeface="Times New Roman"/>
              </a:rPr>
              <a:t>were </a:t>
            </a:r>
            <a:r>
              <a:rPr lang="en-US" sz="1800" b="1" dirty="0" smtClean="0">
                <a:latin typeface="Arial"/>
                <a:ea typeface="Calibri"/>
                <a:cs typeface="Times New Roman"/>
              </a:rPr>
              <a:t>compatible </a:t>
            </a:r>
            <a:r>
              <a:rPr lang="en-US" sz="1800" b="1" dirty="0">
                <a:latin typeface="Arial"/>
                <a:ea typeface="Calibri"/>
                <a:cs typeface="Times New Roman"/>
              </a:rPr>
              <a:t>with </a:t>
            </a:r>
            <a:r>
              <a:rPr lang="en-US" sz="2000" b="1" i="1" u="sng" dirty="0" smtClean="0">
                <a:latin typeface="Arial"/>
                <a:ea typeface="Calibri"/>
                <a:cs typeface="Times New Roman"/>
              </a:rPr>
              <a:t>CEP</a:t>
            </a:r>
            <a:endParaRPr lang="tr-TR" sz="2000" b="1" i="1" u="sng" dirty="0"/>
          </a:p>
        </p:txBody>
      </p:sp>
      <p:pic>
        <p:nvPicPr>
          <p:cNvPr id="2051" name="Picture 3" descr="D:\APO_MED_ARSIV\YAYIN\3.POSTER\1.YABANCI\ECLSO\porfiria\porfiria tee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655" y="0"/>
            <a:ext cx="2791345" cy="199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APO_MED_ARSIV\YAYIN\3.POSTER\1.YABANCI\ECLSO\porfiria\porfiria uri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655" y="1916832"/>
            <a:ext cx="2791345" cy="280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ağ Ok 6"/>
          <p:cNvSpPr/>
          <p:nvPr/>
        </p:nvSpPr>
        <p:spPr>
          <a:xfrm>
            <a:off x="251520" y="4992264"/>
            <a:ext cx="1224136" cy="27699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053" name="Picture 5" descr="D:\APO_MED_ARSIV\YAYIN\3.POSTER\1.YABANCI\ECLSO\porfiria\porfiria ey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654" y="4720208"/>
            <a:ext cx="2791345" cy="213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60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2467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Conclusion</a:t>
            </a:r>
            <a:r>
              <a:rPr lang="en-US" b="1" dirty="0" smtClean="0"/>
              <a:t>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836712"/>
            <a:ext cx="8784976" cy="6696744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CEP </a:t>
            </a:r>
            <a:r>
              <a:rPr lang="en-US" sz="1600" b="1" dirty="0"/>
              <a:t>is a very rare cause of ocular surface discomfort. </a:t>
            </a:r>
            <a:endParaRPr lang="tr-TR" sz="1600" b="1" dirty="0" smtClean="0"/>
          </a:p>
          <a:p>
            <a:endParaRPr lang="tr-TR" sz="1600" dirty="0"/>
          </a:p>
          <a:p>
            <a:pPr lvl="1"/>
            <a:r>
              <a:rPr lang="tr-TR" sz="1500" dirty="0" smtClean="0"/>
              <a:t>D</a:t>
            </a:r>
            <a:r>
              <a:rPr lang="en-US" sz="1500" dirty="0" err="1" smtClean="0"/>
              <a:t>eficient</a:t>
            </a:r>
            <a:r>
              <a:rPr lang="en-US" sz="1500" dirty="0" smtClean="0"/>
              <a:t> </a:t>
            </a:r>
            <a:r>
              <a:rPr lang="en-US" sz="1500" dirty="0"/>
              <a:t>and impaired activity of </a:t>
            </a:r>
            <a:r>
              <a:rPr lang="en-US" sz="1500" dirty="0" err="1"/>
              <a:t>uroporphyrinogen</a:t>
            </a:r>
            <a:r>
              <a:rPr lang="en-US" sz="1500" dirty="0"/>
              <a:t> III synthase (</a:t>
            </a:r>
            <a:r>
              <a:rPr lang="en-US" sz="1500" dirty="0" smtClean="0"/>
              <a:t>UROS</a:t>
            </a:r>
            <a:r>
              <a:rPr lang="tr-TR" sz="1500" dirty="0" smtClean="0"/>
              <a:t>)</a:t>
            </a:r>
          </a:p>
          <a:p>
            <a:pPr lvl="1"/>
            <a:endParaRPr lang="tr-TR" sz="1500" dirty="0" smtClean="0"/>
          </a:p>
          <a:p>
            <a:pPr lvl="1"/>
            <a:r>
              <a:rPr lang="tr-TR" sz="1500" dirty="0" smtClean="0"/>
              <a:t>I</a:t>
            </a:r>
            <a:r>
              <a:rPr lang="en-US" sz="1500" dirty="0" err="1" smtClean="0"/>
              <a:t>ncreased</a:t>
            </a:r>
            <a:r>
              <a:rPr lang="en-US" sz="1500" dirty="0" smtClean="0"/>
              <a:t> </a:t>
            </a:r>
            <a:r>
              <a:rPr lang="en-US" sz="1500" dirty="0"/>
              <a:t>levels of type 1 isomers of </a:t>
            </a:r>
            <a:r>
              <a:rPr lang="en-US" sz="1500" dirty="0" err="1"/>
              <a:t>porphyrin</a:t>
            </a:r>
            <a:r>
              <a:rPr lang="en-US" sz="1500" dirty="0"/>
              <a:t> in plasma, urine and </a:t>
            </a:r>
            <a:r>
              <a:rPr lang="en-US" sz="1500" dirty="0" smtClean="0"/>
              <a:t>feces</a:t>
            </a:r>
            <a:endParaRPr lang="tr-TR" sz="1500" dirty="0" smtClean="0"/>
          </a:p>
          <a:p>
            <a:pPr lvl="1"/>
            <a:endParaRPr lang="tr-TR" sz="1500" dirty="0" smtClean="0"/>
          </a:p>
          <a:p>
            <a:pPr lvl="1"/>
            <a:r>
              <a:rPr lang="tr-TR" sz="1500" dirty="0" smtClean="0"/>
              <a:t>I</a:t>
            </a:r>
            <a:r>
              <a:rPr lang="en-US" sz="1500" dirty="0" err="1" smtClean="0"/>
              <a:t>ncreased</a:t>
            </a:r>
            <a:r>
              <a:rPr lang="en-US" sz="1500" dirty="0" smtClean="0"/>
              <a:t> </a:t>
            </a:r>
            <a:r>
              <a:rPr lang="en-US" sz="1500" dirty="0"/>
              <a:t>levels of bilirubin and </a:t>
            </a:r>
            <a:r>
              <a:rPr lang="en-US" sz="1500" dirty="0" smtClean="0"/>
              <a:t>LDH</a:t>
            </a:r>
            <a:r>
              <a:rPr lang="tr-TR" sz="1500" dirty="0" smtClean="0"/>
              <a:t>, H</a:t>
            </a:r>
            <a:r>
              <a:rPr lang="en-US" sz="1500" dirty="0" err="1" smtClean="0"/>
              <a:t>aemolytic</a:t>
            </a:r>
            <a:r>
              <a:rPr lang="en-US" sz="1500" dirty="0" smtClean="0"/>
              <a:t> anemia</a:t>
            </a:r>
            <a:endParaRPr lang="tr-TR" sz="1500" dirty="0" smtClean="0"/>
          </a:p>
          <a:p>
            <a:pPr lvl="1"/>
            <a:endParaRPr lang="tr-TR" sz="1500" dirty="0"/>
          </a:p>
          <a:p>
            <a:pPr lvl="1"/>
            <a:r>
              <a:rPr lang="tr-TR" sz="1500" dirty="0" smtClean="0"/>
              <a:t>H</a:t>
            </a:r>
            <a:r>
              <a:rPr lang="en-US" sz="1500" dirty="0" err="1" smtClean="0"/>
              <a:t>epatosplenomegaly</a:t>
            </a:r>
            <a:r>
              <a:rPr lang="tr-TR" sz="1500" dirty="0" smtClean="0"/>
              <a:t>,  E</a:t>
            </a:r>
            <a:r>
              <a:rPr lang="en-US" sz="1500" dirty="0" err="1" smtClean="0"/>
              <a:t>erythrodontia</a:t>
            </a:r>
            <a:r>
              <a:rPr lang="tr-TR" sz="1500" dirty="0" smtClean="0"/>
              <a:t>,  H</a:t>
            </a:r>
            <a:r>
              <a:rPr lang="en-US" sz="1500" dirty="0" err="1" smtClean="0"/>
              <a:t>ypertrichosis</a:t>
            </a:r>
            <a:r>
              <a:rPr lang="tr-TR" sz="1500" dirty="0" smtClean="0"/>
              <a:t> </a:t>
            </a:r>
          </a:p>
          <a:p>
            <a:pPr lvl="1"/>
            <a:endParaRPr lang="tr-TR" sz="1500" dirty="0"/>
          </a:p>
          <a:p>
            <a:pPr lvl="1"/>
            <a:r>
              <a:rPr lang="tr-TR" sz="1500" dirty="0" smtClean="0"/>
              <a:t>R</a:t>
            </a:r>
            <a:r>
              <a:rPr lang="en-US" sz="1500" dirty="0" err="1" smtClean="0"/>
              <a:t>eddish</a:t>
            </a:r>
            <a:r>
              <a:rPr lang="en-US" sz="1500" dirty="0" smtClean="0"/>
              <a:t>-colored urine</a:t>
            </a:r>
            <a:r>
              <a:rPr lang="tr-TR" sz="1500" dirty="0" smtClean="0"/>
              <a:t> </a:t>
            </a:r>
            <a:r>
              <a:rPr lang="tr-TR" sz="1500" dirty="0" err="1" smtClean="0"/>
              <a:t>and</a:t>
            </a:r>
            <a:r>
              <a:rPr lang="tr-TR" sz="1500" dirty="0" smtClean="0"/>
              <a:t> p</a:t>
            </a:r>
            <a:r>
              <a:rPr lang="en-US" sz="1500" dirty="0" smtClean="0"/>
              <a:t>ink-reddish </a:t>
            </a:r>
            <a:r>
              <a:rPr lang="en-US" sz="1500" dirty="0"/>
              <a:t>fluorescence of urine, teeth, and bones under wood light </a:t>
            </a:r>
            <a:r>
              <a:rPr lang="en-US" sz="1500" dirty="0" smtClean="0"/>
              <a:t>illumination</a:t>
            </a:r>
            <a:endParaRPr lang="tr-TR" sz="1500" dirty="0" smtClean="0"/>
          </a:p>
          <a:p>
            <a:pPr lvl="1"/>
            <a:endParaRPr lang="tr-TR" sz="1500" dirty="0"/>
          </a:p>
          <a:p>
            <a:pPr lvl="1"/>
            <a:r>
              <a:rPr lang="tr-TR" sz="1500" dirty="0" smtClean="0"/>
              <a:t>O</a:t>
            </a:r>
            <a:r>
              <a:rPr lang="en-US" sz="1500" dirty="0" err="1" smtClean="0"/>
              <a:t>cular</a:t>
            </a:r>
            <a:r>
              <a:rPr lang="en-US" sz="1500" dirty="0" smtClean="0"/>
              <a:t> </a:t>
            </a:r>
            <a:r>
              <a:rPr lang="en-US" sz="1500" dirty="0"/>
              <a:t>surface pathologies (</a:t>
            </a:r>
            <a:r>
              <a:rPr lang="en-US" sz="1500" dirty="0" err="1"/>
              <a:t>dellen</a:t>
            </a:r>
            <a:r>
              <a:rPr lang="en-US" sz="1500" dirty="0"/>
              <a:t>, scar, neovascularization, </a:t>
            </a:r>
            <a:r>
              <a:rPr lang="en-US" sz="1500" dirty="0" err="1"/>
              <a:t>symblepharon</a:t>
            </a:r>
            <a:r>
              <a:rPr lang="en-US" sz="1500" dirty="0"/>
              <a:t>, </a:t>
            </a:r>
            <a:r>
              <a:rPr lang="en-US" sz="1500" dirty="0" err="1"/>
              <a:t>lagophthalmos</a:t>
            </a:r>
            <a:r>
              <a:rPr lang="en-US" sz="1500" dirty="0"/>
              <a:t>, </a:t>
            </a:r>
            <a:r>
              <a:rPr lang="en-US" sz="1500" dirty="0" err="1"/>
              <a:t>hyperkeratotic</a:t>
            </a:r>
            <a:r>
              <a:rPr lang="en-US" sz="1500" dirty="0"/>
              <a:t> plaque etc. </a:t>
            </a:r>
            <a:r>
              <a:rPr lang="en-US" sz="1500" dirty="0" smtClean="0"/>
              <a:t>)</a:t>
            </a:r>
            <a:endParaRPr lang="tr-TR" sz="1500" dirty="0" smtClean="0"/>
          </a:p>
          <a:p>
            <a:pPr lvl="1"/>
            <a:endParaRPr lang="tr-TR" sz="1500" dirty="0"/>
          </a:p>
          <a:p>
            <a:pPr lvl="1"/>
            <a:r>
              <a:rPr lang="tr-TR" sz="1500" dirty="0" smtClean="0"/>
              <a:t>C</a:t>
            </a:r>
            <a:r>
              <a:rPr lang="en-US" sz="1500" dirty="0" err="1" smtClean="0"/>
              <a:t>utaneous</a:t>
            </a:r>
            <a:r>
              <a:rPr lang="en-US" sz="1500" dirty="0" smtClean="0"/>
              <a:t> </a:t>
            </a:r>
            <a:r>
              <a:rPr lang="en-US" sz="1500" dirty="0"/>
              <a:t>manifestations like hypo-</a:t>
            </a:r>
            <a:r>
              <a:rPr lang="en-US" sz="1500" dirty="0" err="1"/>
              <a:t>hyperpigmentations</a:t>
            </a:r>
            <a:r>
              <a:rPr lang="en-US" sz="1500" dirty="0"/>
              <a:t>, scarring, </a:t>
            </a:r>
            <a:r>
              <a:rPr lang="en-US" sz="1500" dirty="0" err="1"/>
              <a:t>milia</a:t>
            </a:r>
            <a:r>
              <a:rPr lang="en-US" sz="1500" dirty="0"/>
              <a:t>, </a:t>
            </a:r>
            <a:r>
              <a:rPr lang="en-US" sz="1500" dirty="0" err="1"/>
              <a:t>acral</a:t>
            </a:r>
            <a:r>
              <a:rPr lang="en-US" sz="1500" dirty="0"/>
              <a:t> </a:t>
            </a:r>
            <a:r>
              <a:rPr lang="en-US" sz="1500" dirty="0" err="1"/>
              <a:t>photomutilations</a:t>
            </a:r>
            <a:r>
              <a:rPr lang="en-US" sz="1500" dirty="0"/>
              <a:t> and loss of </a:t>
            </a:r>
            <a:r>
              <a:rPr lang="en-US" sz="1500" dirty="0" smtClean="0"/>
              <a:t>tissues</a:t>
            </a:r>
            <a:endParaRPr lang="tr-TR" sz="1500" dirty="0" smtClean="0"/>
          </a:p>
          <a:p>
            <a:r>
              <a:rPr lang="en-US" sz="1600" b="1" dirty="0" smtClean="0"/>
              <a:t>CEP </a:t>
            </a:r>
            <a:r>
              <a:rPr lang="en-US" sz="1600" b="1" dirty="0"/>
              <a:t>patients must be managed thoroughly for all possible clinical </a:t>
            </a:r>
            <a:r>
              <a:rPr lang="en-US" sz="1600" b="1" dirty="0"/>
              <a:t>manifestations and guided through genetic </a:t>
            </a:r>
            <a:r>
              <a:rPr lang="en-US" sz="1600" b="1" dirty="0" err="1"/>
              <a:t>councelling</a:t>
            </a:r>
            <a:r>
              <a:rPr lang="en-US" sz="1600" b="1" dirty="0"/>
              <a:t>. Strict ophthalmologic follow-ups will prevent vision-threatening complications. </a:t>
            </a:r>
            <a:endParaRPr lang="tr-TR" sz="1600" b="1" dirty="0"/>
          </a:p>
        </p:txBody>
      </p:sp>
      <p:pic>
        <p:nvPicPr>
          <p:cNvPr id="3074" name="Picture 2" descr="D:\APO_MED_ARSIV\YAYIN\3.POSTER\1.YABANCI\ECLSO\porfiria\porfiria urine 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393" y="2204864"/>
            <a:ext cx="1824390" cy="139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APO_MED_ARSIV\YAYIN\3.POSTER\1.YABANCI\ECLSO\porfiria\porfiria hand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393" y="-27384"/>
            <a:ext cx="1802607" cy="278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51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296</Words>
  <Application>Microsoft Office PowerPoint</Application>
  <PresentationFormat>Ekran Gösterisi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Ofis Teması</vt:lpstr>
      <vt:lpstr>AN UNUSUAL CAUSE OF OCULAR SURFACE DISCOMFORT: GUNTHER'S DISEASE</vt:lpstr>
      <vt:lpstr>Purpose: </vt:lpstr>
      <vt:lpstr>Material and Method:</vt:lpstr>
      <vt:lpstr>Results:</vt:lpstr>
      <vt:lpstr>Conclusion: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User</dc:creator>
  <cp:lastModifiedBy>User</cp:lastModifiedBy>
  <cp:revision>13</cp:revision>
  <dcterms:created xsi:type="dcterms:W3CDTF">2015-09-12T07:21:30Z</dcterms:created>
  <dcterms:modified xsi:type="dcterms:W3CDTF">2015-09-12T10:00:55Z</dcterms:modified>
</cp:coreProperties>
</file>