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676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OCULAR SURFACE CHANGES IN CONTACT LENSES WITH DIFFERENT SURFACE MORPHOLOGY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ARSLAN N., KOSKER M., DOGAN A.S., ACAR M., GURDAL C.</a:t>
            </a:r>
          </a:p>
          <a:p>
            <a:endParaRPr lang="en-US" sz="1900" i="1" dirty="0" smtClean="0"/>
          </a:p>
          <a:p>
            <a:r>
              <a:rPr lang="en-US" sz="1900" i="1" dirty="0"/>
              <a:t>Ministry of Health, </a:t>
            </a:r>
            <a:r>
              <a:rPr lang="en-US" sz="1900" i="1" dirty="0" err="1"/>
              <a:t>Diskapi</a:t>
            </a:r>
            <a:r>
              <a:rPr lang="en-US" sz="1900" i="1" dirty="0"/>
              <a:t> </a:t>
            </a:r>
            <a:r>
              <a:rPr lang="en-US" sz="1900" i="1" dirty="0" err="1"/>
              <a:t>Yildirim</a:t>
            </a:r>
            <a:r>
              <a:rPr lang="en-US" sz="1900" i="1" dirty="0"/>
              <a:t> </a:t>
            </a:r>
            <a:r>
              <a:rPr lang="en-US" sz="1900" i="1" dirty="0" err="1"/>
              <a:t>Beyazit</a:t>
            </a:r>
            <a:r>
              <a:rPr lang="en-US" sz="1900" i="1" dirty="0"/>
              <a:t> Training and Research Hospital, Ankara, TURKEY </a:t>
            </a:r>
          </a:p>
          <a:p>
            <a:endParaRPr lang="en-US" sz="1900" dirty="0" smtClean="0"/>
          </a:p>
        </p:txBody>
      </p:sp>
      <p:pic>
        <p:nvPicPr>
          <p:cNvPr id="4" name="Content Placeholder 5" descr="3000.jp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7655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1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determine the effect of plasma surface technology &amp;  different contact lens manufacturing techniques on ocular surface &amp; dry eye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&amp; Method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3352800" cy="3581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1800" b="1" dirty="0"/>
              <a:t>Inclusion criteria: 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       Contact </a:t>
            </a:r>
            <a:r>
              <a:rPr lang="en-US" sz="1800" b="1" dirty="0" smtClean="0"/>
              <a:t>lens </a:t>
            </a:r>
            <a:r>
              <a:rPr lang="en-US" sz="1800" b="1" dirty="0" smtClean="0"/>
              <a:t>users </a:t>
            </a:r>
            <a:r>
              <a:rPr lang="en-US" sz="1800" b="1" dirty="0"/>
              <a:t> </a:t>
            </a:r>
            <a:r>
              <a:rPr lang="en-US" sz="1800" b="1" dirty="0" smtClean="0"/>
              <a:t>for more</a:t>
            </a:r>
          </a:p>
          <a:p>
            <a:pPr marL="0" indent="0">
              <a:buNone/>
            </a:pPr>
            <a:r>
              <a:rPr lang="en-US" sz="1800" b="1" dirty="0"/>
              <a:t>       than 4 months</a:t>
            </a:r>
            <a:endParaRPr lang="en-US" sz="1800" b="1" dirty="0" smtClean="0"/>
          </a:p>
          <a:p>
            <a:r>
              <a:rPr lang="en-US" sz="1800" b="1" dirty="0" smtClean="0"/>
              <a:t>Exclusion </a:t>
            </a:r>
            <a:r>
              <a:rPr lang="en-US" sz="1800" b="1" dirty="0"/>
              <a:t>criteria</a:t>
            </a:r>
            <a:r>
              <a:rPr lang="en-US" sz="1800" b="1" dirty="0" smtClean="0"/>
              <a:t>:</a:t>
            </a:r>
          </a:p>
          <a:p>
            <a:pPr>
              <a:buAutoNum type="arabicPeriod"/>
            </a:pPr>
            <a:r>
              <a:rPr lang="en-US" sz="1800" b="1" dirty="0" smtClean="0"/>
              <a:t>Patients </a:t>
            </a:r>
            <a:r>
              <a:rPr lang="en-US" sz="1800" b="1" dirty="0"/>
              <a:t>having any systemic disease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Ocular </a:t>
            </a:r>
            <a:r>
              <a:rPr lang="en-US" sz="1800" b="1" dirty="0"/>
              <a:t>disease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Patients </a:t>
            </a:r>
            <a:r>
              <a:rPr lang="en-US" sz="1800" b="1" dirty="0"/>
              <a:t>underwent any ocular surgeries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295400"/>
            <a:ext cx="4191000" cy="51816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/>
              <a:t>The individuals  were classified </a:t>
            </a:r>
            <a:endParaRPr lang="en-US" sz="3400" b="1" dirty="0" smtClean="0"/>
          </a:p>
          <a:p>
            <a:endParaRPr lang="en-US" sz="3400" b="1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3400" b="1" dirty="0" smtClean="0"/>
              <a:t>86  </a:t>
            </a:r>
            <a:r>
              <a:rPr lang="en-US" sz="3400" b="1" dirty="0" smtClean="0"/>
              <a:t>individuals  using contact lenses treated with plasma surface   technology </a:t>
            </a:r>
            <a:r>
              <a:rPr lang="en-US" sz="3400" b="1" dirty="0" smtClean="0"/>
              <a:t>(Group </a:t>
            </a:r>
            <a:r>
              <a:rPr lang="en-US" sz="3400" b="1" dirty="0" smtClean="0"/>
              <a:t>1)</a:t>
            </a:r>
          </a:p>
          <a:p>
            <a:pPr marL="0" indent="0">
              <a:buNone/>
            </a:pPr>
            <a:endParaRPr lang="en-US" sz="3400" b="1" dirty="0" smtClean="0"/>
          </a:p>
          <a:p>
            <a:pPr marL="514350" indent="-514350">
              <a:buFont typeface="Arial" pitchFamily="34" charset="0"/>
              <a:buAutoNum type="arabicPeriod" startAt="2"/>
            </a:pPr>
            <a:r>
              <a:rPr lang="en-US" sz="3400" b="1" dirty="0" smtClean="0"/>
              <a:t>84 individuals using </a:t>
            </a:r>
            <a:r>
              <a:rPr lang="en-US" sz="3400" b="1" dirty="0" smtClean="0"/>
              <a:t>non coated contact lenses (group 2)</a:t>
            </a:r>
          </a:p>
          <a:p>
            <a:pPr marL="0" indent="0">
              <a:buFont typeface="Arial" pitchFamily="34" charset="0"/>
              <a:buNone/>
            </a:pPr>
            <a:endParaRPr lang="en-US" sz="3400" b="1" dirty="0" smtClean="0"/>
          </a:p>
          <a:p>
            <a:r>
              <a:rPr lang="en-US" sz="3400" b="1" dirty="0" smtClean="0"/>
              <a:t>All </a:t>
            </a:r>
            <a:r>
              <a:rPr lang="en-US" sz="3400" b="1" dirty="0" smtClean="0"/>
              <a:t>individuals </a:t>
            </a:r>
            <a:r>
              <a:rPr lang="en-US" sz="3400" b="1" dirty="0" smtClean="0"/>
              <a:t>underwent full ophthalmologic examination including dry eye tests; tear break up time (TBUT</a:t>
            </a:r>
            <a:r>
              <a:rPr lang="en-US" sz="3400" b="1" dirty="0" smtClean="0"/>
              <a:t>) (1=&gt;10, 2=&lt;10), </a:t>
            </a:r>
            <a:r>
              <a:rPr lang="en-US" sz="3400" b="1" dirty="0" err="1"/>
              <a:t>S</a:t>
            </a:r>
            <a:r>
              <a:rPr lang="en-US" sz="3400" b="1" dirty="0" err="1" smtClean="0"/>
              <a:t>chirmer</a:t>
            </a:r>
            <a:r>
              <a:rPr lang="en-US" sz="3400" b="1" dirty="0" smtClean="0"/>
              <a:t> test I</a:t>
            </a:r>
            <a:r>
              <a:rPr lang="en-US" sz="3400" b="1" dirty="0"/>
              <a:t> </a:t>
            </a:r>
            <a:r>
              <a:rPr lang="en-US" sz="3400" b="1" dirty="0" smtClean="0"/>
              <a:t>(1=&gt;5mm, 2=&lt;5mm)</a:t>
            </a:r>
          </a:p>
          <a:p>
            <a:endParaRPr lang="en-US" sz="3400" b="1" dirty="0" smtClean="0"/>
          </a:p>
          <a:p>
            <a:r>
              <a:rPr lang="en-US" sz="3400" b="1" dirty="0" smtClean="0"/>
              <a:t>Ocular Surface disease Index (OSDI) </a:t>
            </a:r>
            <a:r>
              <a:rPr lang="en-US" sz="3400" b="1" dirty="0" err="1" smtClean="0"/>
              <a:t>quetionnaire</a:t>
            </a:r>
            <a:r>
              <a:rPr lang="en-US" sz="3400" b="1" dirty="0" smtClean="0"/>
              <a:t> was asked from all individuals</a:t>
            </a:r>
          </a:p>
          <a:p>
            <a:endParaRPr lang="en-US" sz="3400" b="1" dirty="0" smtClean="0"/>
          </a:p>
          <a:p>
            <a:r>
              <a:rPr lang="en-US" sz="3400" b="1" dirty="0" smtClean="0"/>
              <a:t>Corneal topography, </a:t>
            </a:r>
            <a:r>
              <a:rPr lang="en-US" sz="3400" b="1" dirty="0" err="1" smtClean="0"/>
              <a:t>meibography</a:t>
            </a:r>
            <a:r>
              <a:rPr lang="en-US" sz="3400" b="1" dirty="0" smtClean="0"/>
              <a:t>, non invasive tear analysis (NIFBUT).</a:t>
            </a:r>
          </a:p>
          <a:p>
            <a:pPr marL="0" indent="0">
              <a:buNone/>
            </a:pPr>
            <a:r>
              <a:rPr lang="en-US" sz="3400" b="1" dirty="0" smtClean="0"/>
              <a:t> </a:t>
            </a:r>
          </a:p>
          <a:p>
            <a:r>
              <a:rPr lang="en-US" sz="3400" b="1" dirty="0"/>
              <a:t>Performing the tests after applying the contact lens for </a:t>
            </a:r>
            <a:r>
              <a:rPr lang="en-US" sz="3400" b="1" dirty="0" smtClean="0"/>
              <a:t>at </a:t>
            </a:r>
            <a:r>
              <a:rPr lang="en-US" sz="3400" b="1" dirty="0"/>
              <a:t>least 2 </a:t>
            </a:r>
            <a:r>
              <a:rPr lang="en-US" sz="3400" b="1" dirty="0" smtClean="0"/>
              <a:t>hours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232546"/>
            <a:ext cx="3733800" cy="1244454"/>
          </a:xfrm>
          <a:prstGeom prst="rect">
            <a:avLst/>
          </a:prstGeom>
          <a:solidFill>
            <a:srgbClr val="FC7624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The data were compared in both groups using SPSS statistical analysis program version </a:t>
            </a:r>
            <a:r>
              <a:rPr lang="en-US" sz="1800" b="1" dirty="0" smtClean="0"/>
              <a:t>20 </a:t>
            </a:r>
            <a:r>
              <a:rPr lang="en-US" sz="1800" b="1" dirty="0" smtClean="0"/>
              <a:t>using Chi-square,  Mann-Whitney </a:t>
            </a:r>
            <a:r>
              <a:rPr lang="en-US" sz="1800" b="1" dirty="0" smtClean="0"/>
              <a:t>U, Spearman’s RHO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57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75748"/>
              </p:ext>
            </p:extLst>
          </p:nvPr>
        </p:nvGraphicFramePr>
        <p:xfrm>
          <a:off x="3962401" y="1219200"/>
          <a:ext cx="4953000" cy="2455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/>
                <a:gridCol w="1467555"/>
                <a:gridCol w="1742723"/>
                <a:gridCol w="642055"/>
              </a:tblGrid>
              <a:tr h="332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(Plasma coated)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(non 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caoted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i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P*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ear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24,3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±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06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,08±8,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955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Duration (month)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13,37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±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22,25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12,12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±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83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Gender male/female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18(21%) / 68 (79%)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29(34,5) / 55 (65,5%)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0,07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9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(n)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86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50,6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49,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77728"/>
              </p:ext>
            </p:extLst>
          </p:nvPr>
        </p:nvGraphicFramePr>
        <p:xfrm>
          <a:off x="3962400" y="4040088"/>
          <a:ext cx="4914900" cy="224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83"/>
                <a:gridCol w="928756"/>
                <a:gridCol w="785870"/>
                <a:gridCol w="773644"/>
                <a:gridCol w="660246"/>
                <a:gridCol w="623301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(Plasma coated)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up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(Non-coated)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P* </a:t>
                      </a:r>
                      <a:endParaRPr lang="en-US" sz="1200" b="1" i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 n(%)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86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82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97,6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 b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2,4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0,151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82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95,3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4,7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95,2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4,8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0,973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OSDI 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83(96,5)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(3,5)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76 (90,5)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(9,5)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0,111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FBUT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69,7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200" b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,3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0,979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62400" y="3701534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smtClean="0"/>
              <a:t>*Mann-Whitney Test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066800"/>
            <a:ext cx="350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There was no statistically significant difference in </a:t>
            </a:r>
            <a:r>
              <a:rPr lang="en-US" b="1" dirty="0" err="1" smtClean="0"/>
              <a:t>schirmer</a:t>
            </a:r>
            <a:r>
              <a:rPr lang="en-US" b="1" dirty="0" smtClean="0"/>
              <a:t> 1,  TBUT, OSDI &amp; NIFBUT between the 2 groups as shown in the table.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Meibography</a:t>
            </a:r>
            <a:r>
              <a:rPr lang="en-US" b="1" dirty="0" smtClean="0"/>
              <a:t> results  were similar in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According to Spearman’s RHO test there was a weak </a:t>
            </a:r>
            <a:r>
              <a:rPr lang="en-US" b="1" dirty="0" err="1" smtClean="0"/>
              <a:t>negatife</a:t>
            </a:r>
            <a:r>
              <a:rPr lang="en-US" b="1" dirty="0" smtClean="0"/>
              <a:t> relation between the duration of contact lens use &amp; both </a:t>
            </a:r>
            <a:r>
              <a:rPr lang="en-US" b="1" dirty="0" err="1" smtClean="0"/>
              <a:t>schirmer</a:t>
            </a:r>
            <a:r>
              <a:rPr lang="en-US" b="1" dirty="0" smtClean="0"/>
              <a:t> &amp; TBUT ( r=0,254, p=0,01 &amp; r=0,213, p=0,05 respectively). Whereas  there was </a:t>
            </a:r>
            <a:r>
              <a:rPr lang="en-US" b="1" dirty="0"/>
              <a:t>a weak positive relation  </a:t>
            </a:r>
            <a:r>
              <a:rPr lang="en-US" b="1" dirty="0" smtClean="0"/>
              <a:t>with </a:t>
            </a:r>
            <a:r>
              <a:rPr lang="en-US" b="1" dirty="0"/>
              <a:t>OSDI </a:t>
            </a:r>
            <a:r>
              <a:rPr lang="en-US" b="1" dirty="0" smtClean="0"/>
              <a:t>(r=0,37, p=&lt;0,001)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No relation was found between the duration of use &amp;both NIFBUT &amp; </a:t>
            </a:r>
            <a:r>
              <a:rPr lang="en-US" b="1" dirty="0" err="1" smtClean="0"/>
              <a:t>miebography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6450596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*chi- square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32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relation was detected between plasma surface technology in preventing dry </a:t>
            </a:r>
            <a:r>
              <a:rPr lang="en-US" smtClean="0"/>
              <a:t>eye symptoms.</a:t>
            </a:r>
            <a:endParaRPr lang="en-US" dirty="0" smtClean="0"/>
          </a:p>
          <a:p>
            <a:r>
              <a:rPr lang="en-US" dirty="0" smtClean="0"/>
              <a:t>Significant c</a:t>
            </a:r>
            <a:r>
              <a:rPr lang="en-US" dirty="0" smtClean="0"/>
              <a:t>orrelation </a:t>
            </a:r>
            <a:r>
              <a:rPr lang="en-US" dirty="0" smtClean="0"/>
              <a:t>was found </a:t>
            </a:r>
            <a:r>
              <a:rPr lang="en-US" dirty="0" smtClean="0"/>
              <a:t>between the duration of contact lens use &amp; each of TBUT, </a:t>
            </a:r>
            <a:r>
              <a:rPr lang="en-US" dirty="0" err="1" smtClean="0"/>
              <a:t>schirmer</a:t>
            </a:r>
            <a:r>
              <a:rPr lang="en-US" dirty="0" smtClean="0"/>
              <a:t>, </a:t>
            </a:r>
            <a:r>
              <a:rPr lang="en-US" dirty="0" smtClean="0"/>
              <a:t>OSDI score results  </a:t>
            </a:r>
          </a:p>
          <a:p>
            <a:r>
              <a:rPr lang="en-US" dirty="0" err="1" smtClean="0"/>
              <a:t>Meibography</a:t>
            </a:r>
            <a:r>
              <a:rPr lang="en-US" dirty="0" smtClean="0"/>
              <a:t> </a:t>
            </a:r>
            <a:r>
              <a:rPr lang="en-US" dirty="0" smtClean="0"/>
              <a:t>test results is not affected by lens type.</a:t>
            </a:r>
          </a:p>
        </p:txBody>
      </p:sp>
    </p:spTree>
    <p:extLst>
      <p:ext uri="{BB962C8B-B14F-4D97-AF65-F5344CB8AC3E}">
        <p14:creationId xmlns:p14="http://schemas.microsoft.com/office/powerpoint/2010/main" val="202030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549</Words>
  <Application>Microsoft Office PowerPoint</Application>
  <PresentationFormat>On-screen Show 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OCULAR SURFACE CHANGES IN CONTACT LENSES WITH DIFFERENT SURFACE MORPHOLOGY</vt:lpstr>
      <vt:lpstr>PURPOSE</vt:lpstr>
      <vt:lpstr> Material &amp; Method </vt:lpstr>
      <vt:lpstr>Results </vt:lpstr>
      <vt:lpstr>Conclusion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OCULAR SURFACE CHANGES IN CONTACT LENSES WITH DIFFERENT SURFACE MORPHOLOGY</dc:title>
  <dc:creator>nesearslan75@hotmail.com</dc:creator>
  <cp:lastModifiedBy>nesearslan75@hotmail.com</cp:lastModifiedBy>
  <cp:revision>32</cp:revision>
  <dcterms:created xsi:type="dcterms:W3CDTF">2015-09-08T17:54:40Z</dcterms:created>
  <dcterms:modified xsi:type="dcterms:W3CDTF">2015-09-13T20:55:20Z</dcterms:modified>
</cp:coreProperties>
</file>