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aşlık ve Altyaz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Başlık Metni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Gövde Düzeyi Bir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Gövde Düzeyi İki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Gövde Düzeyi Üç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Gövde Düzeyi Dört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Gövde Düzeyi Beş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ğraf - Yat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Başlık Metni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Gövde Düzeyi Bir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Gövde Düzeyi İki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Gövde Düzeyi Üç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Gövde Düzeyi Dört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Gövde Düzeyi Beş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aşlık - Or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Başlık Metni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ğraf - Düş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Başlık Metni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Gövde Düzeyi Bir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Gövde Düzeyi İki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Gövde Düzeyi Üç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Gövde Düzeyi Dört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Gövde Düzeyi Beş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aşlık - Ü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Başlık Metni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aşlık ve Madde İşaretl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Başlık Metni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Gövde Düzeyi Bir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Gövde Düzeyi İki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Gövde Düzeyi Üç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Gövde Düzeyi Dört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Gövde Düzeyi Beş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aşlık, Madde İşaretleri ve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Başlık Metni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Gövde Düzeyi Bir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Gövde Düzeyi İki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Gövde Düzeyi Üç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Gövde Düzeyi Dört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Gövde Düzeyi Beş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dde İşaretl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Gövde Düzeyi Bir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Gövde Düzeyi İki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Gövde Düzeyi Üç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Gövde Düzeyi Dört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Gövde Düzeyi Beş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ğraf - 3 Yukar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Başlık Metni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Gövde Düzeyi Bir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Gövde Düzeyi İki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Gövde Düzeyi Üç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Gövde Düzeyi Dört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Gövde Düzeyi Beş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638300"/>
            <a:ext cx="10464800" cy="1516916"/>
          </a:xfrm>
          <a:prstGeom prst="rect">
            <a:avLst/>
          </a:prstGeom>
        </p:spPr>
        <p:txBody>
          <a:bodyPr/>
          <a:lstStyle>
            <a:lvl1pPr defTabSz="457200">
              <a:defRPr b="1" sz="2700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FF9300"/>
                </a:solidFill>
              </a:rPr>
              <a:t>A NOVEL SURGICAL PROCEDURE TO CORRECT HIGH ASTIGMATISM WITH MINIMUM TISSUE ABLATION</a:t>
            </a:r>
            <a:endParaRPr b="1" sz="2700">
              <a:solidFill>
                <a:srgbClr val="FF9300"/>
              </a:solidFill>
            </a:endParaRP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373212" y="7388347"/>
            <a:ext cx="10464801" cy="1877499"/>
          </a:xfrm>
          <a:prstGeom prst="rect">
            <a:avLst/>
          </a:prstGeom>
        </p:spPr>
        <p:txBody>
          <a:bodyPr/>
          <a:lstStyle/>
          <a:p>
            <a:pPr lvl="0" defTabSz="449262">
              <a:spcBef>
                <a:spcPts val="800"/>
              </a:spcBef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4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Salih Altun MD</a:t>
            </a:r>
            <a:endParaRPr sz="2200">
              <a:solidFill>
                <a:srgbClr val="FF4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defTabSz="449262">
              <a:spcBef>
                <a:spcPts val="800"/>
              </a:spcBef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4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Uzeyir Erdem MD, Altay Aslan Yeşim MD, Abdullah Ilhan MD, Fatih Mehmet Mutlu MD </a:t>
            </a:r>
            <a:endParaRPr sz="2200">
              <a:solidFill>
                <a:srgbClr val="FF4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defTabSz="449262">
              <a:spcBef>
                <a:spcPts val="800"/>
              </a:spcBef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solidFill>
                  <a:srgbClr val="000000"/>
                </a:solidFill>
              </a:defRPr>
            </a:pPr>
            <a:r>
              <a:rPr i="1" sz="22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Cornea &amp; Refractive Surgery Dept. of GMMF</a:t>
            </a:r>
            <a:endParaRPr i="1" sz="2200">
              <a:solidFill>
                <a:srgbClr val="FF9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defTabSz="449262">
              <a:spcBef>
                <a:spcPts val="800"/>
              </a:spcBef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solidFill>
                  <a:srgbClr val="000000"/>
                </a:solidFill>
              </a:defRPr>
            </a:pPr>
            <a:r>
              <a:rPr i="1" sz="2200">
                <a:solidFill>
                  <a:srgbClr val="FF9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ANKARA TURKEY</a:t>
            </a:r>
          </a:p>
        </p:txBody>
      </p:sp>
      <p:pic>
        <p:nvPicPr>
          <p:cNvPr id="34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8683" y="3213950"/>
            <a:ext cx="6013860" cy="3845146"/>
          </a:xfrm>
          <a:prstGeom prst="rect">
            <a:avLst/>
          </a:prstGeom>
          <a:ln w="22320" cap="sq">
            <a:solidFill>
              <a:srgbClr val="FF9900"/>
            </a:solidFill>
            <a:miter/>
          </a:ln>
          <a:effectLst>
            <a:outerShdw sx="100000" sy="100000" kx="0" ky="0" algn="b" rotWithShape="0" blurRad="63500" dist="107932" dir="2700000">
              <a:srgbClr val="808080">
                <a:alpha val="50027"/>
              </a:srgbClr>
            </a:outerShdw>
          </a:effectLst>
        </p:spPr>
      </p:pic>
      <p:pic>
        <p:nvPicPr>
          <p:cNvPr id="35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1024" y="460425"/>
            <a:ext cx="2074528" cy="1130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34284" y="490698"/>
            <a:ext cx="1910629" cy="106975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262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5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9900"/>
                </a:solidFill>
              </a:rPr>
              <a:t>Purpose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952500" y="2590800"/>
            <a:ext cx="11099800" cy="3823392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The aim of this study is to evaluate the safety and efficacy of our new ablation protocol developed to gain maximum correction in high astigmatic patients with minimum tissue ablation.</a:t>
            </a:r>
          </a:p>
        </p:txBody>
      </p:sp>
      <p:sp>
        <p:nvSpPr>
          <p:cNvPr id="41" name="Shape 41"/>
          <p:cNvSpPr/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marL="25400" marR="482600" indent="-25400" defTabSz="457200">
              <a:spcBef>
                <a:spcPts val="200"/>
              </a:spcBef>
              <a:defRPr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rPr>
              <a:t>Material and Method:</a:t>
            </a:r>
            <a:r>
              <a:rPr sz="5400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952500" y="2590800"/>
            <a:ext cx="11099800" cy="4259396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/>
          <a:lstStyle/>
          <a:p>
            <a:pPr lvl="0" marL="228599" indent="-228599">
              <a:spcBef>
                <a:spcPts val="0"/>
              </a:spcBef>
              <a:buSzPct val="100000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NIDEK Advanced Vision Excimer Laser System (NAVEX) by the same surgeon. Ablation plans were made using the NIDEK EC-5000 CX II excimer laser and Final Fit 1.11 treatment planning software were used. 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</a:endParaRPr>
          </a:p>
          <a:p>
            <a:pPr lvl="0" marL="228599" indent="-228599">
              <a:spcBef>
                <a:spcPts val="0"/>
              </a:spcBef>
              <a:buSzPct val="100000"/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</a:endParaRPr>
          </a:p>
          <a:p>
            <a:pPr lvl="0" marL="228599" indent="-228599">
              <a:spcBef>
                <a:spcPts val="0"/>
              </a:spcBef>
              <a:buSzPct val="100000"/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</a:endParaRPr>
          </a:p>
          <a:p>
            <a:pPr lvl="0" marL="228599" indent="-228599">
              <a:spcBef>
                <a:spcPts val="0"/>
              </a:spcBef>
              <a:buSzPct val="100000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In addition to the demographic data of the patients, refractive and topographic values, corrected and uncorrected visual acuities and ablation depths were recorded.</a:t>
            </a:r>
          </a:p>
        </p:txBody>
      </p:sp>
      <p:sp>
        <p:nvSpPr>
          <p:cNvPr id="45" name="Shape 45"/>
          <p:cNvSpPr/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25400" marR="482600" indent="-25400" defTabSz="457200">
              <a:spcBef>
                <a:spcPts val="200"/>
              </a:spcBef>
              <a:defRPr b="1" sz="5400">
                <a:solidFill>
                  <a:srgbClr val="E8A43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E8A433"/>
                </a:solidFill>
              </a:rPr>
              <a:t>Results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522254" y="2089480"/>
            <a:ext cx="12142181" cy="6787820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/>
          <a:lstStyle/>
          <a:p>
            <a:pPr lvl="0" marL="228600" indent="-228600">
              <a:spcBef>
                <a:spcPts val="0"/>
              </a:spcBef>
              <a:buSzPct val="100000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43 eyes of 23 patients were included. </a:t>
            </a:r>
            <a:endParaRPr sz="26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</a:endParaRPr>
          </a:p>
          <a:p>
            <a:pPr lvl="0" marL="228600" indent="-228600">
              <a:spcBef>
                <a:spcPts val="0"/>
              </a:spcBef>
              <a:buSzPct val="100000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Mean preoperative spherical refractive value was -3.1±2.4(5.75-6) diopters and cylinderical refractive value was -3.1±2.4(5.75-6) diopters.  </a:t>
            </a:r>
            <a:endParaRPr sz="26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</a:endParaRPr>
          </a:p>
          <a:p>
            <a:pPr lvl="0" marL="228600" indent="-228600">
              <a:spcBef>
                <a:spcPts val="0"/>
              </a:spcBef>
              <a:buSzPct val="100000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Mean preoperative central corneal thickness was 547±26(493-590) microns.</a:t>
            </a:r>
            <a:endParaRPr sz="26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</a:endParaRPr>
          </a:p>
          <a:p>
            <a:pPr lvl="0" marL="228600" indent="-228600">
              <a:spcBef>
                <a:spcPts val="0"/>
              </a:spcBef>
              <a:buSzPct val="100000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 Preoperative mean uncorrected visual acuity (snellen chart) was 0.3±0.2(0.05-0.7)  and corrected visual acuity was 0.8±0.2(0.4-1.0). </a:t>
            </a:r>
            <a:endParaRPr sz="26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</a:endParaRPr>
          </a:p>
          <a:p>
            <a:pPr lvl="0" marL="228600" indent="-228600">
              <a:spcBef>
                <a:spcPts val="0"/>
              </a:spcBef>
              <a:buSzPct val="100000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Preoperative maximum corneal ablation depth plan that Final Fit software have automatically calculated was 47±36(19-143) microns.  </a:t>
            </a:r>
            <a:endParaRPr sz="26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</a:endParaRPr>
          </a:p>
          <a:p>
            <a:pPr lvl="0" marL="228600" indent="-228600">
              <a:spcBef>
                <a:spcPts val="0"/>
              </a:spcBef>
              <a:buSzPct val="100000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Postoperative 1st month results were analysed. Mean spherical refractive value was -0.07±1.7(5-5) diopters and cylinderical refractive value was -1.1±1.6(3-6.25) diopters. </a:t>
            </a:r>
            <a:endParaRPr sz="26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</a:endParaRPr>
          </a:p>
          <a:p>
            <a:pPr lvl="0" marL="228600" indent="-228600">
              <a:spcBef>
                <a:spcPts val="0"/>
              </a:spcBef>
              <a:buSzPct val="100000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Mean central corneal thickness was 491±52(379-559) microns. </a:t>
            </a:r>
            <a:endParaRPr sz="26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</a:endParaRPr>
          </a:p>
          <a:p>
            <a:pPr lvl="0" marL="228600" indent="-228600">
              <a:spcBef>
                <a:spcPts val="0"/>
              </a:spcBef>
              <a:buSzPct val="100000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Mean uncorrected visual acuity was 0.8±0.3(0.2-1.2)  and corrected visual acuity was 0.9±0.2(0.5-1.2). </a:t>
            </a:r>
            <a:endParaRPr sz="26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</a:endParaRPr>
          </a:p>
          <a:p>
            <a:pPr lvl="0" marL="228600" indent="-228600">
              <a:spcBef>
                <a:spcPts val="0"/>
              </a:spcBef>
              <a:buSzPct val="100000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Maximum corneal ablation depth that we executed was 47±36(19-143)</a:t>
            </a:r>
          </a:p>
        </p:txBody>
      </p:sp>
      <p:sp>
        <p:nvSpPr>
          <p:cNvPr id="49" name="Shape 49"/>
          <p:cNvSpPr/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25400" marR="482600" indent="-25400" defTabSz="457200">
              <a:spcBef>
                <a:spcPts val="200"/>
              </a:spcBef>
              <a:defRPr b="1" sz="5400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9300"/>
                </a:solidFill>
              </a:rPr>
              <a:t>Conclusion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952500" y="2590800"/>
            <a:ext cx="11099800" cy="2507027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Our study suggest that high astigmatic patients with low central corneal thickness can gain considerable visual improvement with this multi-point mini ablation technique.</a:t>
            </a:r>
          </a:p>
        </p:txBody>
      </p:sp>
      <p:sp>
        <p:nvSpPr>
          <p:cNvPr id="53" name="Shape 53"/>
          <p:cNvSpPr/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