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59" r:id="rId3"/>
    <p:sldId id="258" r:id="rId4"/>
  </p:sldIdLst>
  <p:sldSz cx="42976800" cy="30175200"/>
  <p:notesSz cx="6881813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7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97535" algn="ctr" rtl="0" eaLnBrk="0" fontAlgn="base" hangingPunct="0">
      <a:spcBef>
        <a:spcPct val="0"/>
      </a:spcBef>
      <a:spcAft>
        <a:spcPct val="0"/>
      </a:spcAft>
      <a:defRPr sz="17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95071" algn="ctr" rtl="0" eaLnBrk="0" fontAlgn="base" hangingPunct="0">
      <a:spcBef>
        <a:spcPct val="0"/>
      </a:spcBef>
      <a:spcAft>
        <a:spcPct val="0"/>
      </a:spcAft>
      <a:defRPr sz="17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192606" algn="ctr" rtl="0" eaLnBrk="0" fontAlgn="base" hangingPunct="0">
      <a:spcBef>
        <a:spcPct val="0"/>
      </a:spcBef>
      <a:spcAft>
        <a:spcPct val="0"/>
      </a:spcAft>
      <a:defRPr sz="17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590142" algn="ctr" rtl="0" eaLnBrk="0" fontAlgn="base" hangingPunct="0">
      <a:spcBef>
        <a:spcPct val="0"/>
      </a:spcBef>
      <a:spcAft>
        <a:spcPct val="0"/>
      </a:spcAft>
      <a:defRPr sz="17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987677" algn="l" defTabSz="795071" rtl="0" eaLnBrk="1" latinLnBrk="0" hangingPunct="1">
      <a:defRPr sz="17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385212" algn="l" defTabSz="795071" rtl="0" eaLnBrk="1" latinLnBrk="0" hangingPunct="1">
      <a:defRPr sz="17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2782748" algn="l" defTabSz="795071" rtl="0" eaLnBrk="1" latinLnBrk="0" hangingPunct="1">
      <a:defRPr sz="17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180283" algn="l" defTabSz="795071" rtl="0" eaLnBrk="1" latinLnBrk="0" hangingPunct="1">
      <a:defRPr sz="17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lley, Anna [MEDGB]" initials="SA[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345"/>
    <a:srgbClr val="768FD4"/>
    <a:srgbClr val="B35756"/>
    <a:srgbClr val="002498"/>
    <a:srgbClr val="000066"/>
    <a:srgbClr val="336699"/>
    <a:srgbClr val="001020"/>
    <a:srgbClr val="32208E"/>
    <a:srgbClr val="003399"/>
    <a:srgbClr val="00A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0" autoAdjust="0"/>
    <p:restoredTop sz="99314" autoAdjust="0"/>
  </p:normalViewPr>
  <p:slideViewPr>
    <p:cSldViewPr snapToGrid="0">
      <p:cViewPr>
        <p:scale>
          <a:sx n="20" d="100"/>
          <a:sy n="20" d="100"/>
        </p:scale>
        <p:origin x="-588" y="480"/>
      </p:cViewPr>
      <p:guideLst>
        <p:guide orient="horz" pos="478"/>
        <p:guide orient="horz" pos="18480"/>
        <p:guide orient="horz" pos="3931"/>
        <p:guide pos="26640"/>
        <p:guide pos="479"/>
        <p:guide pos="20062"/>
        <p:guide pos="7010"/>
        <p:guide pos="20304"/>
        <p:guide pos="13778"/>
        <p:guide pos="6653"/>
        <p:guide pos="134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92"/>
    </p:cViewPr>
  </p:sorterViewPr>
  <p:notesViewPr>
    <p:cSldViewPr snapToGrid="0">
      <p:cViewPr varScale="1">
        <p:scale>
          <a:sx n="73" d="100"/>
          <a:sy n="73" d="100"/>
        </p:scale>
        <p:origin x="-828" y="-90"/>
      </p:cViewPr>
      <p:guideLst>
        <p:guide orient="horz" pos="2929"/>
        <p:guide pos="2167"/>
      </p:guideLst>
    </p:cSldViewPr>
  </p:notes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dPt>
            <c:idx val="10"/>
            <c:invertIfNegative val="0"/>
            <c:bubble3D val="0"/>
          </c:dPt>
          <c:dPt>
            <c:idx val="11"/>
            <c:invertIfNegative val="0"/>
            <c:bubble3D val="0"/>
          </c:dPt>
          <c:dPt>
            <c:idx val="12"/>
            <c:invertIfNegative val="0"/>
            <c:bubble3D val="0"/>
          </c:dPt>
          <c:dPt>
            <c:idx val="13"/>
            <c:invertIfNegative val="0"/>
            <c:bubble3D val="0"/>
          </c:dPt>
          <c:dLbls>
            <c:dLbl>
              <c:idx val="0"/>
              <c:layout>
                <c:manualLayout>
                  <c:x val="0"/>
                  <c:y val="3.65841784662644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Keep my eyes healthy now and for the future</c:v>
                </c:pt>
                <c:pt idx="1">
                  <c:v>Eyes don't feel irritated throughout the day</c:v>
                </c:pt>
                <c:pt idx="2">
                  <c:v>Eyes stay comfortable and healthy no matter how intense my day is</c:v>
                </c:pt>
                <c:pt idx="3">
                  <c:v>Eyes feel fresh and comfortable throughout my longest days</c:v>
                </c:pt>
                <c:pt idx="4">
                  <c:v>After hours in front of a digital screen my vision stays clear and crisp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0.59697732997480002</c:v>
                </c:pt>
                <c:pt idx="1">
                  <c:v>0.48110831234259999</c:v>
                </c:pt>
                <c:pt idx="2">
                  <c:v>0.42569269521410003</c:v>
                </c:pt>
                <c:pt idx="3">
                  <c:v>0.42317380352639999</c:v>
                </c:pt>
                <c:pt idx="4">
                  <c:v>0.40806045340050001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2"/>
        <c:axId val="96598656"/>
        <c:axId val="96720768"/>
      </c:barChart>
      <c:catAx>
        <c:axId val="96598656"/>
        <c:scaling>
          <c:orientation val="minMax"/>
        </c:scaling>
        <c:delete val="0"/>
        <c:axPos val="b"/>
        <c:majorTickMark val="out"/>
        <c:minorTickMark val="none"/>
        <c:tickLblPos val="nextTo"/>
        <c:crossAx val="96720768"/>
        <c:crosses val="autoZero"/>
        <c:auto val="1"/>
        <c:lblAlgn val="ctr"/>
        <c:lblOffset val="100"/>
        <c:noMultiLvlLbl val="0"/>
      </c:catAx>
      <c:valAx>
        <c:axId val="9672076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one"/>
        <c:crossAx val="9659865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3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4">
                  <a:lumMod val="75000"/>
                </a:schemeClr>
              </a:solidFill>
            </a:ln>
          </c:spPr>
          <c:marker>
            <c:symbol val="none"/>
          </c:marker>
          <c:cat>
            <c:strRef>
              <c:f>Sheet1!$A$2:$A$9</c:f>
              <c:strCache>
                <c:ptCount val="6"/>
                <c:pt idx="0">
                  <c:v>I want my eyes to be healthy now and in the future</c:v>
                </c:pt>
                <c:pt idx="1">
                  <c:v>Wear lenses &gt;5 days/week</c:v>
                </c:pt>
                <c:pt idx="2">
                  <c:v>Spend &gt;8 hrs/day in front of a digital screen</c:v>
                </c:pt>
                <c:pt idx="3">
                  <c:v>Spend &gt;8 hrs/day in an a/c environment</c:v>
                </c:pt>
                <c:pt idx="4">
                  <c:v>Eyes feel sensitive wearing my CLs</c:v>
                </c:pt>
                <c:pt idx="5">
                  <c:v>Eyes feel dry/uncomfortable wearing my CLs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6"/>
                <c:pt idx="0">
                  <c:v>0.51</c:v>
                </c:pt>
                <c:pt idx="1">
                  <c:v>0.49</c:v>
                </c:pt>
                <c:pt idx="2">
                  <c:v>0.33</c:v>
                </c:pt>
                <c:pt idx="3">
                  <c:v>0.31</c:v>
                </c:pt>
                <c:pt idx="4">
                  <c:v>0.27</c:v>
                </c:pt>
                <c:pt idx="5">
                  <c:v>0.26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1">
                  <a:lumMod val="75000"/>
                </a:schemeClr>
              </a:solidFill>
            </a:ln>
          </c:spPr>
          <c:marker>
            <c:symbol val="none"/>
          </c:marker>
          <c:cat>
            <c:strRef>
              <c:f>Sheet1!$A$2:$A$9</c:f>
              <c:strCache>
                <c:ptCount val="6"/>
                <c:pt idx="0">
                  <c:v>I want my eyes to be healthy now and in the future</c:v>
                </c:pt>
                <c:pt idx="1">
                  <c:v>Wear lenses &gt;5 days/week</c:v>
                </c:pt>
                <c:pt idx="2">
                  <c:v>Spend &gt;8 hrs/day in front of a digital screen</c:v>
                </c:pt>
                <c:pt idx="3">
                  <c:v>Spend &gt;8 hrs/day in an a/c environment</c:v>
                </c:pt>
                <c:pt idx="4">
                  <c:v>Eyes feel sensitive wearing my CLs</c:v>
                </c:pt>
                <c:pt idx="5">
                  <c:v>Eyes feel dry/uncomfortable wearing my CLs</c:v>
                </c:pt>
              </c:strCache>
            </c:strRef>
          </c:cat>
          <c:val>
            <c:numRef>
              <c:f>Sheet1!$C$2:$C$9</c:f>
              <c:numCache>
                <c:formatCode>0%</c:formatCode>
                <c:ptCount val="6"/>
                <c:pt idx="0">
                  <c:v>0.44</c:v>
                </c:pt>
                <c:pt idx="1">
                  <c:v>0.46</c:v>
                </c:pt>
                <c:pt idx="2">
                  <c:v>0.48</c:v>
                </c:pt>
                <c:pt idx="3">
                  <c:v>0.49</c:v>
                </c:pt>
                <c:pt idx="4">
                  <c:v>7.0000000000000007E-2</c:v>
                </c:pt>
                <c:pt idx="5">
                  <c:v>0.1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strRef>
              <c:f>Sheet1!$A$2:$A$9</c:f>
              <c:strCache>
                <c:ptCount val="6"/>
                <c:pt idx="0">
                  <c:v>I want my eyes to be healthy now and in the future</c:v>
                </c:pt>
                <c:pt idx="1">
                  <c:v>Wear lenses &gt;5 days/week</c:v>
                </c:pt>
                <c:pt idx="2">
                  <c:v>Spend &gt;8 hrs/day in front of a digital screen</c:v>
                </c:pt>
                <c:pt idx="3">
                  <c:v>Spend &gt;8 hrs/day in an a/c environment</c:v>
                </c:pt>
                <c:pt idx="4">
                  <c:v>Eyes feel sensitive wearing my CLs</c:v>
                </c:pt>
                <c:pt idx="5">
                  <c:v>Eyes feel dry/uncomfortable wearing my CLs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6"/>
                <c:pt idx="0">
                  <c:v>0.71</c:v>
                </c:pt>
                <c:pt idx="1">
                  <c:v>0.57999999999999996</c:v>
                </c:pt>
                <c:pt idx="2">
                  <c:v>0.28000000000000003</c:v>
                </c:pt>
                <c:pt idx="3">
                  <c:v>0.47</c:v>
                </c:pt>
                <c:pt idx="4">
                  <c:v>0.06</c:v>
                </c:pt>
                <c:pt idx="5">
                  <c:v>0.04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4742144"/>
        <c:axId val="194743680"/>
      </c:lineChart>
      <c:catAx>
        <c:axId val="1947421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800"/>
            </a:pPr>
            <a:endParaRPr lang="en-US"/>
          </a:p>
        </c:txPr>
        <c:crossAx val="194743680"/>
        <c:crosses val="autoZero"/>
        <c:auto val="1"/>
        <c:lblAlgn val="ctr"/>
        <c:lblOffset val="100"/>
        <c:noMultiLvlLbl val="0"/>
      </c:catAx>
      <c:valAx>
        <c:axId val="194743680"/>
        <c:scaling>
          <c:orientation val="minMax"/>
          <c:max val="0.8"/>
        </c:scaling>
        <c:delete val="0"/>
        <c:axPos val="l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3600"/>
            </a:pPr>
            <a:endParaRPr lang="en-US"/>
          </a:p>
        </c:txPr>
        <c:crossAx val="19474214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2800"/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694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811" y="4415522"/>
            <a:ext cx="5046193" cy="41839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5992" tIns="42184" rIns="85992" bIns="421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6788" y="698500"/>
            <a:ext cx="4956175" cy="3481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26637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1915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360267" algn="l" defTabSz="71915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719153" algn="l" defTabSz="71915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079419" algn="l" defTabSz="71915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439686" algn="l" defTabSz="71915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1987677" algn="l" defTabSz="79507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85212" algn="l" defTabSz="79507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82748" algn="l" defTabSz="79507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80283" algn="l" defTabSz="79507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2995" y="9374453"/>
            <a:ext cx="36530813" cy="6466946"/>
          </a:xfrm>
        </p:spPr>
        <p:txBody>
          <a:bodyPr lIns="79507" tIns="39754" rIns="79507" bIns="3975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5989" y="17098699"/>
            <a:ext cx="30084827" cy="7712604"/>
          </a:xfrm>
        </p:spPr>
        <p:txBody>
          <a:bodyPr lIns="79507" tIns="39754" rIns="79507" bIns="39754"/>
          <a:lstStyle>
            <a:lvl1pPr marL="0" indent="0" algn="ctr">
              <a:buNone/>
              <a:defRPr/>
            </a:lvl1pPr>
            <a:lvl2pPr marL="397535" indent="0" algn="ctr">
              <a:buNone/>
              <a:defRPr/>
            </a:lvl2pPr>
            <a:lvl3pPr marL="795071" indent="0" algn="ctr">
              <a:buNone/>
              <a:defRPr/>
            </a:lvl3pPr>
            <a:lvl4pPr marL="1192606" indent="0" algn="ctr">
              <a:buNone/>
              <a:defRPr/>
            </a:lvl4pPr>
            <a:lvl5pPr marL="1590142" indent="0" algn="ctr">
              <a:buNone/>
              <a:defRPr/>
            </a:lvl5pPr>
            <a:lvl6pPr marL="1987677" indent="0" algn="ctr">
              <a:buNone/>
              <a:defRPr/>
            </a:lvl6pPr>
            <a:lvl7pPr marL="2385212" indent="0" algn="ctr">
              <a:buNone/>
              <a:defRPr/>
            </a:lvl7pPr>
            <a:lvl8pPr marL="2782748" indent="0" algn="ctr">
              <a:buNone/>
              <a:defRPr/>
            </a:lvl8pPr>
            <a:lvl9pPr marL="318028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79507" tIns="39754" rIns="79507" bIns="3975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79507" tIns="39754" rIns="79507" bIns="3975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21771" y="2681950"/>
            <a:ext cx="9132037" cy="24140451"/>
          </a:xfrm>
        </p:spPr>
        <p:txBody>
          <a:bodyPr vert="eaVert" lIns="79507" tIns="39754" rIns="79507" bIns="3975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997" y="2681950"/>
            <a:ext cx="27270868" cy="24140451"/>
          </a:xfrm>
        </p:spPr>
        <p:txBody>
          <a:bodyPr vert="eaVert" lIns="79507" tIns="39754" rIns="79507" bIns="3975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79507" tIns="39754" rIns="79507" bIns="3975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79507" tIns="39754" rIns="79507" bIns="3975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870" y="19390654"/>
            <a:ext cx="36530813" cy="5992548"/>
          </a:xfrm>
        </p:spPr>
        <p:txBody>
          <a:bodyPr lIns="79507" tIns="39754" rIns="79507" bIns="39754"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870" y="12789827"/>
            <a:ext cx="36530813" cy="6600825"/>
          </a:xfrm>
        </p:spPr>
        <p:txBody>
          <a:bodyPr lIns="79507" tIns="39754" rIns="79507" bIns="39754" anchor="b"/>
          <a:lstStyle>
            <a:lvl1pPr marL="0" indent="0">
              <a:buNone/>
              <a:defRPr sz="1700"/>
            </a:lvl1pPr>
            <a:lvl2pPr marL="397535" indent="0">
              <a:buNone/>
              <a:defRPr sz="1600"/>
            </a:lvl2pPr>
            <a:lvl3pPr marL="795071" indent="0">
              <a:buNone/>
              <a:defRPr sz="1400"/>
            </a:lvl3pPr>
            <a:lvl4pPr marL="1192606" indent="0">
              <a:buNone/>
              <a:defRPr sz="1200"/>
            </a:lvl4pPr>
            <a:lvl5pPr marL="1590142" indent="0">
              <a:buNone/>
              <a:defRPr sz="1200"/>
            </a:lvl5pPr>
            <a:lvl6pPr marL="1987677" indent="0">
              <a:buNone/>
              <a:defRPr sz="1200"/>
            </a:lvl6pPr>
            <a:lvl7pPr marL="2385212" indent="0">
              <a:buNone/>
              <a:defRPr sz="1200"/>
            </a:lvl7pPr>
            <a:lvl8pPr marL="2782748" indent="0">
              <a:buNone/>
              <a:defRPr sz="1200"/>
            </a:lvl8pPr>
            <a:lvl9pPr marL="318028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79507" tIns="39754" rIns="79507" bIns="3975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22996" y="8716700"/>
            <a:ext cx="18201452" cy="18105702"/>
          </a:xfrm>
        </p:spPr>
        <p:txBody>
          <a:bodyPr lIns="79507" tIns="39754" rIns="79507" bIns="39754"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52354" y="8716700"/>
            <a:ext cx="18201454" cy="18105702"/>
          </a:xfrm>
        </p:spPr>
        <p:txBody>
          <a:bodyPr lIns="79507" tIns="39754" rIns="79507" bIns="39754"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9108" y="1207823"/>
            <a:ext cx="38678587" cy="5029200"/>
          </a:xfrm>
        </p:spPr>
        <p:txBody>
          <a:bodyPr lIns="79507" tIns="39754" rIns="79507" bIns="39754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9110" y="6755079"/>
            <a:ext cx="18988882" cy="2814373"/>
          </a:xfrm>
        </p:spPr>
        <p:txBody>
          <a:bodyPr lIns="79507" tIns="39754" rIns="79507" bIns="39754" anchor="b"/>
          <a:lstStyle>
            <a:lvl1pPr marL="0" indent="0">
              <a:buNone/>
              <a:defRPr sz="2100" b="1"/>
            </a:lvl1pPr>
            <a:lvl2pPr marL="397535" indent="0">
              <a:buNone/>
              <a:defRPr sz="1700" b="1"/>
            </a:lvl2pPr>
            <a:lvl3pPr marL="795071" indent="0">
              <a:buNone/>
              <a:defRPr sz="1600" b="1"/>
            </a:lvl3pPr>
            <a:lvl4pPr marL="1192606" indent="0">
              <a:buNone/>
              <a:defRPr sz="1400" b="1"/>
            </a:lvl4pPr>
            <a:lvl5pPr marL="1590142" indent="0">
              <a:buNone/>
              <a:defRPr sz="1400" b="1"/>
            </a:lvl5pPr>
            <a:lvl6pPr marL="1987677" indent="0">
              <a:buNone/>
              <a:defRPr sz="1400" b="1"/>
            </a:lvl6pPr>
            <a:lvl7pPr marL="2385212" indent="0">
              <a:buNone/>
              <a:defRPr sz="1400" b="1"/>
            </a:lvl7pPr>
            <a:lvl8pPr marL="2782748" indent="0">
              <a:buNone/>
              <a:defRPr sz="1400" b="1"/>
            </a:lvl8pPr>
            <a:lvl9pPr marL="318028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9110" y="9569451"/>
            <a:ext cx="18988882" cy="17385374"/>
          </a:xfrm>
        </p:spPr>
        <p:txBody>
          <a:bodyPr lIns="79507" tIns="39754" rIns="79507" bIns="39754"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32150" y="6755079"/>
            <a:ext cx="18995544" cy="2814373"/>
          </a:xfrm>
        </p:spPr>
        <p:txBody>
          <a:bodyPr lIns="79507" tIns="39754" rIns="79507" bIns="39754" anchor="b"/>
          <a:lstStyle>
            <a:lvl1pPr marL="0" indent="0">
              <a:buNone/>
              <a:defRPr sz="2100" b="1"/>
            </a:lvl1pPr>
            <a:lvl2pPr marL="397535" indent="0">
              <a:buNone/>
              <a:defRPr sz="1700" b="1"/>
            </a:lvl2pPr>
            <a:lvl3pPr marL="795071" indent="0">
              <a:buNone/>
              <a:defRPr sz="1600" b="1"/>
            </a:lvl3pPr>
            <a:lvl4pPr marL="1192606" indent="0">
              <a:buNone/>
              <a:defRPr sz="1400" b="1"/>
            </a:lvl4pPr>
            <a:lvl5pPr marL="1590142" indent="0">
              <a:buNone/>
              <a:defRPr sz="1400" b="1"/>
            </a:lvl5pPr>
            <a:lvl6pPr marL="1987677" indent="0">
              <a:buNone/>
              <a:defRPr sz="1400" b="1"/>
            </a:lvl6pPr>
            <a:lvl7pPr marL="2385212" indent="0">
              <a:buNone/>
              <a:defRPr sz="1400" b="1"/>
            </a:lvl7pPr>
            <a:lvl8pPr marL="2782748" indent="0">
              <a:buNone/>
              <a:defRPr sz="1400" b="1"/>
            </a:lvl8pPr>
            <a:lvl9pPr marL="318028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32150" y="9569451"/>
            <a:ext cx="18995544" cy="17385374"/>
          </a:xfrm>
        </p:spPr>
        <p:txBody>
          <a:bodyPr lIns="79507" tIns="39754" rIns="79507" bIns="39754"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79507" tIns="39754" rIns="79507" bIns="3975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9110" y="1202004"/>
            <a:ext cx="14139068" cy="5112147"/>
          </a:xfrm>
        </p:spPr>
        <p:txBody>
          <a:bodyPr lIns="79507" tIns="39754" rIns="79507" bIns="39754"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2469" y="1202003"/>
            <a:ext cx="24025225" cy="25752822"/>
          </a:xfrm>
        </p:spPr>
        <p:txBody>
          <a:bodyPr lIns="79507" tIns="39754" rIns="79507" bIns="39754"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9110" y="6314149"/>
            <a:ext cx="14139068" cy="20640675"/>
          </a:xfrm>
        </p:spPr>
        <p:txBody>
          <a:bodyPr lIns="79507" tIns="39754" rIns="79507" bIns="39754"/>
          <a:lstStyle>
            <a:lvl1pPr marL="0" indent="0">
              <a:buNone/>
              <a:defRPr sz="1200"/>
            </a:lvl1pPr>
            <a:lvl2pPr marL="397535" indent="0">
              <a:buNone/>
              <a:defRPr sz="1000"/>
            </a:lvl2pPr>
            <a:lvl3pPr marL="795071" indent="0">
              <a:buNone/>
              <a:defRPr sz="900"/>
            </a:lvl3pPr>
            <a:lvl4pPr marL="1192606" indent="0">
              <a:buNone/>
              <a:defRPr sz="800"/>
            </a:lvl4pPr>
            <a:lvl5pPr marL="1590142" indent="0">
              <a:buNone/>
              <a:defRPr sz="800"/>
            </a:lvl5pPr>
            <a:lvl6pPr marL="1987677" indent="0">
              <a:buNone/>
              <a:defRPr sz="800"/>
            </a:lvl6pPr>
            <a:lvl7pPr marL="2385212" indent="0">
              <a:buNone/>
              <a:defRPr sz="800"/>
            </a:lvl7pPr>
            <a:lvl8pPr marL="2782748" indent="0">
              <a:buNone/>
              <a:defRPr sz="800"/>
            </a:lvl8pPr>
            <a:lvl9pPr marL="3180283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3219" y="21122351"/>
            <a:ext cx="25786613" cy="2494227"/>
          </a:xfrm>
        </p:spPr>
        <p:txBody>
          <a:bodyPr lIns="79507" tIns="39754" rIns="79507" bIns="39754"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23219" y="2696503"/>
            <a:ext cx="25786613" cy="18104246"/>
          </a:xfrm>
        </p:spPr>
        <p:txBody>
          <a:bodyPr vert="horz" wrap="square" lIns="383732" tIns="191866" rIns="383732" bIns="191866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2800"/>
            </a:lvl1pPr>
            <a:lvl2pPr marL="397535" indent="0">
              <a:buNone/>
              <a:defRPr sz="2400"/>
            </a:lvl2pPr>
            <a:lvl3pPr marL="795071" indent="0">
              <a:buNone/>
              <a:defRPr sz="2100"/>
            </a:lvl3pPr>
            <a:lvl4pPr marL="1192606" indent="0">
              <a:buNone/>
              <a:defRPr sz="1700"/>
            </a:lvl4pPr>
            <a:lvl5pPr marL="1590142" indent="0">
              <a:buNone/>
              <a:defRPr sz="1700"/>
            </a:lvl5pPr>
            <a:lvl6pPr marL="1987677" indent="0">
              <a:buNone/>
              <a:defRPr sz="1700"/>
            </a:lvl6pPr>
            <a:lvl7pPr marL="2385212" indent="0">
              <a:buNone/>
              <a:defRPr sz="1700"/>
            </a:lvl7pPr>
            <a:lvl8pPr marL="2782748" indent="0">
              <a:buNone/>
              <a:defRPr sz="1700"/>
            </a:lvl8pPr>
            <a:lvl9pPr marL="3180283" indent="0">
              <a:buNone/>
              <a:defRPr sz="1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23219" y="23616579"/>
            <a:ext cx="25786613" cy="3540521"/>
          </a:xfrm>
        </p:spPr>
        <p:txBody>
          <a:bodyPr lIns="79507" tIns="39754" rIns="79507" bIns="39754"/>
          <a:lstStyle>
            <a:lvl1pPr marL="0" indent="0">
              <a:buNone/>
              <a:defRPr sz="1200"/>
            </a:lvl1pPr>
            <a:lvl2pPr marL="397535" indent="0">
              <a:buNone/>
              <a:defRPr sz="1000"/>
            </a:lvl2pPr>
            <a:lvl3pPr marL="795071" indent="0">
              <a:buNone/>
              <a:defRPr sz="900"/>
            </a:lvl3pPr>
            <a:lvl4pPr marL="1192606" indent="0">
              <a:buNone/>
              <a:defRPr sz="800"/>
            </a:lvl4pPr>
            <a:lvl5pPr marL="1590142" indent="0">
              <a:buNone/>
              <a:defRPr sz="800"/>
            </a:lvl5pPr>
            <a:lvl6pPr marL="1987677" indent="0">
              <a:buNone/>
              <a:defRPr sz="800"/>
            </a:lvl6pPr>
            <a:lvl7pPr marL="2385212" indent="0">
              <a:buNone/>
              <a:defRPr sz="800"/>
            </a:lvl7pPr>
            <a:lvl8pPr marL="2782748" indent="0">
              <a:buNone/>
              <a:defRPr sz="800"/>
            </a:lvl8pPr>
            <a:lvl9pPr marL="3180283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lueswoosh2.jpg                                                00866C7Cgaechter                       C075CDFC: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2856959"/>
            <a:ext cx="42976800" cy="8268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16616" rtl="0" eaLnBrk="0" fontAlgn="base" hangingPunct="0">
        <a:spcBef>
          <a:spcPct val="0"/>
        </a:spcBef>
        <a:spcAft>
          <a:spcPct val="0"/>
        </a:spcAft>
        <a:defRPr sz="18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816616" rtl="0" eaLnBrk="0" fontAlgn="base" hangingPunct="0">
        <a:spcBef>
          <a:spcPct val="0"/>
        </a:spcBef>
        <a:spcAft>
          <a:spcPct val="0"/>
        </a:spcAft>
        <a:defRPr sz="18300">
          <a:solidFill>
            <a:schemeClr val="tx2"/>
          </a:solidFill>
          <a:latin typeface="Helvetica" pitchFamily="34" charset="0"/>
        </a:defRPr>
      </a:lvl2pPr>
      <a:lvl3pPr algn="ctr" defTabSz="3816616" rtl="0" eaLnBrk="0" fontAlgn="base" hangingPunct="0">
        <a:spcBef>
          <a:spcPct val="0"/>
        </a:spcBef>
        <a:spcAft>
          <a:spcPct val="0"/>
        </a:spcAft>
        <a:defRPr sz="18300">
          <a:solidFill>
            <a:schemeClr val="tx2"/>
          </a:solidFill>
          <a:latin typeface="Helvetica" pitchFamily="34" charset="0"/>
        </a:defRPr>
      </a:lvl3pPr>
      <a:lvl4pPr algn="ctr" defTabSz="3816616" rtl="0" eaLnBrk="0" fontAlgn="base" hangingPunct="0">
        <a:spcBef>
          <a:spcPct val="0"/>
        </a:spcBef>
        <a:spcAft>
          <a:spcPct val="0"/>
        </a:spcAft>
        <a:defRPr sz="18300">
          <a:solidFill>
            <a:schemeClr val="tx2"/>
          </a:solidFill>
          <a:latin typeface="Helvetica" pitchFamily="34" charset="0"/>
        </a:defRPr>
      </a:lvl4pPr>
      <a:lvl5pPr algn="ctr" defTabSz="3816616" rtl="0" eaLnBrk="0" fontAlgn="base" hangingPunct="0">
        <a:spcBef>
          <a:spcPct val="0"/>
        </a:spcBef>
        <a:spcAft>
          <a:spcPct val="0"/>
        </a:spcAft>
        <a:defRPr sz="18300">
          <a:solidFill>
            <a:schemeClr val="tx2"/>
          </a:solidFill>
          <a:latin typeface="Helvetica" pitchFamily="34" charset="0"/>
        </a:defRPr>
      </a:lvl5pPr>
      <a:lvl6pPr marL="397535" algn="ctr" defTabSz="3816616" rtl="0" eaLnBrk="0" fontAlgn="base" hangingPunct="0">
        <a:spcBef>
          <a:spcPct val="0"/>
        </a:spcBef>
        <a:spcAft>
          <a:spcPct val="0"/>
        </a:spcAft>
        <a:defRPr sz="18300">
          <a:solidFill>
            <a:schemeClr val="tx2"/>
          </a:solidFill>
          <a:latin typeface="Helvetica" pitchFamily="34" charset="0"/>
        </a:defRPr>
      </a:lvl6pPr>
      <a:lvl7pPr marL="795071" algn="ctr" defTabSz="3816616" rtl="0" eaLnBrk="0" fontAlgn="base" hangingPunct="0">
        <a:spcBef>
          <a:spcPct val="0"/>
        </a:spcBef>
        <a:spcAft>
          <a:spcPct val="0"/>
        </a:spcAft>
        <a:defRPr sz="18300">
          <a:solidFill>
            <a:schemeClr val="tx2"/>
          </a:solidFill>
          <a:latin typeface="Helvetica" pitchFamily="34" charset="0"/>
        </a:defRPr>
      </a:lvl7pPr>
      <a:lvl8pPr marL="1192606" algn="ctr" defTabSz="3816616" rtl="0" eaLnBrk="0" fontAlgn="base" hangingPunct="0">
        <a:spcBef>
          <a:spcPct val="0"/>
        </a:spcBef>
        <a:spcAft>
          <a:spcPct val="0"/>
        </a:spcAft>
        <a:defRPr sz="18300">
          <a:solidFill>
            <a:schemeClr val="tx2"/>
          </a:solidFill>
          <a:latin typeface="Helvetica" pitchFamily="34" charset="0"/>
        </a:defRPr>
      </a:lvl8pPr>
      <a:lvl9pPr marL="1590142" algn="ctr" defTabSz="3816616" rtl="0" eaLnBrk="0" fontAlgn="base" hangingPunct="0">
        <a:spcBef>
          <a:spcPct val="0"/>
        </a:spcBef>
        <a:spcAft>
          <a:spcPct val="0"/>
        </a:spcAft>
        <a:defRPr sz="18300">
          <a:solidFill>
            <a:schemeClr val="tx2"/>
          </a:solidFill>
          <a:latin typeface="Helvetica" pitchFamily="34" charset="0"/>
        </a:defRPr>
      </a:lvl9pPr>
    </p:titleStyle>
    <p:bodyStyle>
      <a:lvl1pPr marL="1431404" indent="-1431404" algn="l" defTabSz="3816616" rtl="0" eaLnBrk="0" fontAlgn="base" hangingPunct="0">
        <a:spcBef>
          <a:spcPct val="20000"/>
        </a:spcBef>
        <a:spcAft>
          <a:spcPct val="0"/>
        </a:spcAft>
        <a:defRPr sz="4700">
          <a:solidFill>
            <a:schemeClr val="tx1"/>
          </a:solidFill>
          <a:latin typeface="+mn-lt"/>
          <a:ea typeface="+mn-ea"/>
          <a:cs typeface="+mn-cs"/>
        </a:defRPr>
      </a:lvl1pPr>
      <a:lvl2pPr marL="2723394" indent="-1192606" algn="l" defTabSz="3816616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1700">
          <a:solidFill>
            <a:schemeClr val="tx1"/>
          </a:solidFill>
          <a:latin typeface="+mn-lt"/>
        </a:defRPr>
      </a:lvl2pPr>
      <a:lvl3pPr marL="3776586" indent="-953809" algn="l" defTabSz="3816616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0000">
          <a:solidFill>
            <a:schemeClr val="tx1"/>
          </a:solidFill>
          <a:latin typeface="+mn-lt"/>
        </a:defRPr>
      </a:lvl3pPr>
      <a:lvl4pPr marL="4829779" indent="-953809" algn="l" defTabSz="3816616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8300">
          <a:solidFill>
            <a:schemeClr val="tx1"/>
          </a:solidFill>
          <a:latin typeface="+mn-lt"/>
        </a:defRPr>
      </a:lvl4pPr>
      <a:lvl5pPr marL="5882972" indent="-953809" algn="l" defTabSz="3816616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8300">
          <a:solidFill>
            <a:schemeClr val="tx1"/>
          </a:solidFill>
          <a:latin typeface="+mn-lt"/>
        </a:defRPr>
      </a:lvl5pPr>
      <a:lvl6pPr marL="8984577" indent="-953809" algn="l" defTabSz="3816616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8300">
          <a:solidFill>
            <a:schemeClr val="tx1"/>
          </a:solidFill>
          <a:latin typeface="+mn-lt"/>
        </a:defRPr>
      </a:lvl6pPr>
      <a:lvl7pPr marL="9382112" indent="-953809" algn="l" defTabSz="3816616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8300">
          <a:solidFill>
            <a:schemeClr val="tx1"/>
          </a:solidFill>
          <a:latin typeface="+mn-lt"/>
        </a:defRPr>
      </a:lvl7pPr>
      <a:lvl8pPr marL="9779647" indent="-953809" algn="l" defTabSz="3816616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8300">
          <a:solidFill>
            <a:schemeClr val="tx1"/>
          </a:solidFill>
          <a:latin typeface="+mn-lt"/>
        </a:defRPr>
      </a:lvl8pPr>
      <a:lvl9pPr marL="10177183" indent="-953809" algn="l" defTabSz="3816616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8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9507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7535" algn="l" defTabSz="79507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5071" algn="l" defTabSz="79507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2606" algn="l" defTabSz="79507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0142" algn="l" defTabSz="79507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87677" algn="l" defTabSz="79507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85212" algn="l" defTabSz="79507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2748" algn="l" defTabSz="79507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80283" algn="l" defTabSz="79507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3" descr="&#10;header_bg.jpg                                                  00073E6Dgaechter                       C075CDFC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518" y="593725"/>
            <a:ext cx="41475416" cy="3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110"/>
          <p:cNvSpPr txBox="1">
            <a:spLocks noChangeArrowheads="1"/>
          </p:cNvSpPr>
          <p:nvPr/>
        </p:nvSpPr>
        <p:spPr bwMode="auto">
          <a:xfrm>
            <a:off x="1906481" y="1302777"/>
            <a:ext cx="39839007" cy="213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lIns="79507" tIns="39754" rIns="79507" bIns="39754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Contact lens wearers’ attitudes and needs: similarities and differences 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6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Evie</a:t>
            </a:r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Roussopoulou</a:t>
            </a:r>
            <a:r>
              <a:rPr lang="en-US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			Michelle Rose   			</a:t>
            </a:r>
            <a:r>
              <a:rPr 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Johnson </a:t>
            </a:r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&amp; Johnson Vision Care Inc.</a:t>
            </a:r>
            <a:endParaRPr lang="en-US" sz="4800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48006" y="4816266"/>
            <a:ext cx="20297688" cy="23955811"/>
            <a:chOff x="1062534" y="5247335"/>
            <a:chExt cx="14170764" cy="13962422"/>
          </a:xfrm>
        </p:grpSpPr>
        <p:pic>
          <p:nvPicPr>
            <p:cNvPr id="5" name="Picture 114" descr="&#10;header_bg.jpg                                                  00073E6Dgaechter                       C075CDFC: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62534" y="5247335"/>
              <a:ext cx="14137165" cy="1234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7417"/>
            <p:cNvSpPr txBox="1">
              <a:spLocks noChangeArrowheads="1"/>
            </p:cNvSpPr>
            <p:nvPr/>
          </p:nvSpPr>
          <p:spPr bwMode="auto">
            <a:xfrm>
              <a:off x="1064322" y="6822018"/>
              <a:ext cx="14000980" cy="5213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79507" tIns="39754" rIns="79507" bIns="39754">
              <a:spAutoFit/>
            </a:bodyPr>
            <a:lstStyle/>
            <a:p>
              <a:pPr marL="351985" indent="-351985" algn="just">
                <a:spcBef>
                  <a:spcPct val="50000"/>
                </a:spcBef>
                <a:buClr>
                  <a:schemeClr val="hlink"/>
                </a:buClr>
                <a:buFont typeface="Wingdings" pitchFamily="2" charset="2"/>
                <a:buChar char="v"/>
              </a:pPr>
              <a:r>
                <a:rPr lang="en-US" sz="48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rPr>
                <a:t>Fitting the most appropriate contact lens (CL) from the start is critical when it comes to new lens wearers. Research shows that 1 out of 4 new wearers drop out and of those who do, nearly half (47%) do so in the first 2 months of wear</a:t>
              </a:r>
              <a:r>
                <a:rPr lang="en-US" sz="4800" b="0" dirty="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rPr>
                <a:t>.</a:t>
              </a:r>
              <a:r>
                <a:rPr lang="en-US" sz="4800" b="0" baseline="30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rPr>
                <a:t>1</a:t>
              </a:r>
              <a:r>
                <a:rPr lang="en-US" sz="4800" b="0" dirty="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rPr>
                <a:t> </a:t>
              </a:r>
            </a:p>
            <a:p>
              <a:pPr marL="351985" indent="-351985" algn="just">
                <a:spcBef>
                  <a:spcPct val="50000"/>
                </a:spcBef>
                <a:buClr>
                  <a:schemeClr val="hlink"/>
                </a:buClr>
                <a:buFont typeface="Wingdings" pitchFamily="2" charset="2"/>
                <a:buChar char="v"/>
              </a:pPr>
              <a:r>
                <a:rPr lang="en-US" sz="48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rPr>
                <a:t>To better identify the most appropriate CL for each patient, Eye Care Practitioners </a:t>
              </a:r>
              <a:r>
                <a:rPr lang="en-US" sz="48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(ECPs) </a:t>
              </a:r>
              <a:r>
                <a:rPr lang="en-US" sz="48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rPr>
                <a:t>generally ask and evaluate different aspects of the patients’ lifestyle.</a:t>
              </a:r>
            </a:p>
            <a:p>
              <a:pPr marL="351985" indent="-351985" algn="just">
                <a:spcBef>
                  <a:spcPct val="50000"/>
                </a:spcBef>
                <a:buClr>
                  <a:schemeClr val="hlink"/>
                </a:buClr>
                <a:buFont typeface="Wingdings" pitchFamily="2" charset="2"/>
                <a:buChar char="v"/>
              </a:pPr>
              <a:r>
                <a:rPr lang="en-US" sz="48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ECPs would benefit from a wider understanding of the needs and attitudes of CL wearers. A market research survey was conducted to understand similarities and differences between CL wearer needs.</a:t>
              </a:r>
            </a:p>
          </p:txBody>
        </p:sp>
        <p:sp>
          <p:nvSpPr>
            <p:cNvPr id="8" name="Text Box 106"/>
            <p:cNvSpPr txBox="1">
              <a:spLocks noChangeArrowheads="1"/>
            </p:cNvSpPr>
            <p:nvPr/>
          </p:nvSpPr>
          <p:spPr bwMode="auto">
            <a:xfrm>
              <a:off x="1424114" y="5459793"/>
              <a:ext cx="9580855" cy="63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79507" tIns="39754" rIns="79507" bIns="39754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US" sz="6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rPr>
                <a:t>Background</a:t>
              </a:r>
              <a:endParaRPr lang="en-US" sz="44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endParaRPr>
            </a:p>
          </p:txBody>
        </p:sp>
        <p:pic>
          <p:nvPicPr>
            <p:cNvPr id="9" name="Picture 114" descr="&#10;header_bg.jpg                                                  00073E6Dgaechter                       C075CDFC: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96133" y="11989368"/>
              <a:ext cx="14137165" cy="1322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 Box 106"/>
            <p:cNvSpPr txBox="1">
              <a:spLocks noChangeArrowheads="1"/>
            </p:cNvSpPr>
            <p:nvPr/>
          </p:nvSpPr>
          <p:spPr bwMode="auto">
            <a:xfrm>
              <a:off x="1391551" y="12378707"/>
              <a:ext cx="9913065" cy="63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79507" tIns="39754" rIns="79507" bIns="39754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US" sz="6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rPr>
                <a:t>Methods</a:t>
              </a:r>
              <a:endParaRPr lang="en-US" sz="44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endParaRPr>
            </a:p>
          </p:txBody>
        </p:sp>
        <p:sp>
          <p:nvSpPr>
            <p:cNvPr id="11" name="Text Box 7417"/>
            <p:cNvSpPr txBox="1">
              <a:spLocks noChangeArrowheads="1"/>
            </p:cNvSpPr>
            <p:nvPr/>
          </p:nvSpPr>
          <p:spPr bwMode="auto">
            <a:xfrm>
              <a:off x="1164224" y="13566161"/>
              <a:ext cx="13901078" cy="5643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79507" tIns="39754" rIns="79507" bIns="39754">
              <a:spAutoFit/>
            </a:bodyPr>
            <a:lstStyle/>
            <a:p>
              <a:pPr marL="351985" indent="-351985" algn="just">
                <a:spcBef>
                  <a:spcPct val="50000"/>
                </a:spcBef>
                <a:buClr>
                  <a:schemeClr val="hlink"/>
                </a:buClr>
                <a:buFont typeface="Wingdings" pitchFamily="2" charset="2"/>
                <a:buChar char="v"/>
              </a:pPr>
              <a:r>
                <a:rPr lang="en-US" sz="48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On-line survey conducted in August 2014 in the US via 10-minute </a:t>
              </a:r>
              <a:r>
                <a:rPr lang="en-US" sz="4800" b="0" dirty="0">
                  <a:latin typeface="Arial" panose="020B0604020202020204" pitchFamily="34" charset="0"/>
                  <a:cs typeface="Arial" panose="020B0604020202020204" pitchFamily="34" charset="0"/>
                </a:rPr>
                <a:t>on-line interviews with 18-50 year old soft CL wearers.</a:t>
              </a:r>
            </a:p>
            <a:p>
              <a:pPr marL="351985" indent="-351985" algn="just">
                <a:spcBef>
                  <a:spcPct val="50000"/>
                </a:spcBef>
                <a:buClr>
                  <a:schemeClr val="hlink"/>
                </a:buClr>
                <a:buFont typeface="Wingdings" pitchFamily="2" charset="2"/>
                <a:buChar char="v"/>
              </a:pPr>
              <a:r>
                <a:rPr lang="en-US" sz="48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was representative of the population. </a:t>
              </a:r>
            </a:p>
            <a:p>
              <a:pPr marL="351985" indent="-351985" algn="just">
                <a:spcBef>
                  <a:spcPct val="50000"/>
                </a:spcBef>
                <a:buClr>
                  <a:schemeClr val="hlink"/>
                </a:buClr>
                <a:buFont typeface="Wingdings" pitchFamily="2" charset="2"/>
                <a:buChar char="v"/>
              </a:pPr>
              <a:r>
                <a:rPr lang="en-US" sz="48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Respondents were asked questions around lifestyle (hours/ days of wear, time spend in different environments) and experience with contact lenses. </a:t>
              </a:r>
            </a:p>
            <a:p>
              <a:pPr marL="351985" indent="-351985" algn="just">
                <a:spcBef>
                  <a:spcPct val="50000"/>
                </a:spcBef>
                <a:buClr>
                  <a:schemeClr val="hlink"/>
                </a:buClr>
                <a:buFont typeface="Wingdings" pitchFamily="2" charset="2"/>
                <a:buChar char="v"/>
              </a:pPr>
              <a:r>
                <a:rPr lang="en-US" sz="4800" b="0" dirty="0">
                  <a:latin typeface="Arial" panose="020B0604020202020204" pitchFamily="34" charset="0"/>
                  <a:cs typeface="Arial" panose="020B0604020202020204" pitchFamily="34" charset="0"/>
                </a:rPr>
                <a:t>A t-test was used to determine if differences between groups are statistically significant at the 90% to 95% confidence level.</a:t>
              </a:r>
            </a:p>
            <a:p>
              <a:pPr marL="351985" indent="-351985" algn="just">
                <a:spcBef>
                  <a:spcPct val="50000"/>
                </a:spcBef>
                <a:buClr>
                  <a:schemeClr val="hlink"/>
                </a:buClr>
                <a:buFont typeface="Wingdings" pitchFamily="2" charset="2"/>
                <a:buChar char="v"/>
              </a:pPr>
              <a:r>
                <a:rPr lang="en-US" sz="4800" b="0" dirty="0">
                  <a:latin typeface="Arial" panose="020B0604020202020204" pitchFamily="34" charset="0"/>
                  <a:cs typeface="Arial" panose="020B0604020202020204" pitchFamily="34" charset="0"/>
                </a:rPr>
                <a:t>Latent class analysis was used to identify customer groups based on their behaviors/attitudes and served as the foundation for a customer classification </a:t>
              </a:r>
              <a:r>
                <a:rPr lang="en-US" sz="48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algorithm</a:t>
              </a:r>
              <a:endParaRPr lang="en-US" sz="4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305709" y="4887638"/>
            <a:ext cx="20046689" cy="21378175"/>
            <a:chOff x="26295160" y="5420352"/>
            <a:chExt cx="15936321" cy="12550504"/>
          </a:xfrm>
        </p:grpSpPr>
        <p:graphicFrame>
          <p:nvGraphicFramePr>
            <p:cNvPr id="4" name="Chart 3"/>
            <p:cNvGraphicFramePr/>
            <p:nvPr>
              <p:extLst>
                <p:ext uri="{D42A27DB-BD31-4B8C-83A1-F6EECF244321}">
                  <p14:modId xmlns:p14="http://schemas.microsoft.com/office/powerpoint/2010/main" val="1470501116"/>
                </p:ext>
              </p:extLst>
            </p:nvPr>
          </p:nvGraphicFramePr>
          <p:xfrm>
            <a:off x="26385001" y="12294202"/>
            <a:ext cx="15620332" cy="43057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Text Box 8805"/>
            <p:cNvSpPr txBox="1">
              <a:spLocks noChangeArrowheads="1"/>
            </p:cNvSpPr>
            <p:nvPr/>
          </p:nvSpPr>
          <p:spPr bwMode="auto">
            <a:xfrm>
              <a:off x="26447149" y="6983610"/>
              <a:ext cx="15648025" cy="4817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79507" tIns="39754" rIns="79507" bIns="39754">
              <a:spAutoFit/>
            </a:bodyPr>
            <a:lstStyle/>
            <a:p>
              <a:pPr algn="just">
                <a:spcBef>
                  <a:spcPct val="50000"/>
                </a:spcBef>
                <a:buClr>
                  <a:schemeClr val="hlink"/>
                </a:buClr>
                <a:buFont typeface="Wingdings" pitchFamily="2" charset="2"/>
                <a:buChar char="v"/>
              </a:pPr>
              <a:r>
                <a:rPr lang="en-US" sz="4800" b="0" dirty="0">
                  <a:latin typeface="Arial" panose="020B0604020202020204" pitchFamily="34" charset="0"/>
                  <a:cs typeface="Arial" panose="020B0604020202020204" pitchFamily="34" charset="0"/>
                </a:rPr>
                <a:t>397 soft CL wearers (daily disposable or two-weekly/ monthly replacement</a:t>
              </a:r>
              <a:r>
                <a:rPr lang="en-US" sz="48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 were recruited.</a:t>
              </a:r>
              <a:endParaRPr lang="en-US" sz="4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>
                <a:spcBef>
                  <a:spcPct val="50000"/>
                </a:spcBef>
                <a:buClr>
                  <a:schemeClr val="hlink"/>
                </a:buClr>
                <a:buFont typeface="Wingdings" pitchFamily="2" charset="2"/>
                <a:buChar char="v"/>
              </a:pPr>
              <a:r>
                <a:rPr lang="en-US" sz="48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 wearers have many common attitudes (Figure 1). </a:t>
              </a:r>
              <a:r>
                <a:rPr lang="en-US" sz="4800" b="0" dirty="0">
                  <a:latin typeface="Arial" panose="020B0604020202020204" pitchFamily="34" charset="0"/>
                  <a:cs typeface="Arial" panose="020B0604020202020204" pitchFamily="34" charset="0"/>
                </a:rPr>
                <a:t>Their top needs are: </a:t>
              </a:r>
            </a:p>
            <a:p>
              <a:pPr lvl="1" algn="just">
                <a:spcBef>
                  <a:spcPct val="50000"/>
                </a:spcBef>
                <a:buClr>
                  <a:schemeClr val="hlink"/>
                </a:buClr>
                <a:buFont typeface="Wingdings" pitchFamily="2" charset="2"/>
                <a:buChar char="v"/>
              </a:pPr>
              <a:r>
                <a:rPr lang="en-US" sz="48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60% want to keep their eyes healthy now and for the future, </a:t>
              </a:r>
            </a:p>
            <a:p>
              <a:pPr lvl="1" algn="just">
                <a:spcBef>
                  <a:spcPct val="50000"/>
                </a:spcBef>
                <a:buClr>
                  <a:schemeClr val="hlink"/>
                </a:buClr>
                <a:buFont typeface="Wingdings" pitchFamily="2" charset="2"/>
                <a:buChar char="v"/>
              </a:pPr>
              <a:r>
                <a:rPr lang="en-US" sz="48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48% want their eyes to feel comfortable throughout the day, </a:t>
              </a:r>
            </a:p>
            <a:p>
              <a:pPr lvl="1" algn="just">
                <a:spcBef>
                  <a:spcPct val="50000"/>
                </a:spcBef>
                <a:buClr>
                  <a:schemeClr val="hlink"/>
                </a:buClr>
                <a:buFont typeface="Wingdings" pitchFamily="2" charset="2"/>
                <a:buChar char="v"/>
              </a:pPr>
              <a:r>
                <a:rPr lang="en-US" sz="48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43% want their eyes to stay comfortable and healthy no matter how intense their day is.</a:t>
              </a:r>
            </a:p>
            <a:p>
              <a:pPr algn="just">
                <a:spcBef>
                  <a:spcPct val="50000"/>
                </a:spcBef>
                <a:buClr>
                  <a:schemeClr val="hlink"/>
                </a:buClr>
                <a:buFont typeface="Wingdings" pitchFamily="2" charset="2"/>
                <a:buChar char="v"/>
              </a:pPr>
              <a:endParaRPr lang="en-US" sz="4800" b="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endParaRPr>
            </a:p>
          </p:txBody>
        </p:sp>
        <p:sp>
          <p:nvSpPr>
            <p:cNvPr id="12" name="Text Box 7417"/>
            <p:cNvSpPr txBox="1">
              <a:spLocks noChangeArrowheads="1"/>
            </p:cNvSpPr>
            <p:nvPr/>
          </p:nvSpPr>
          <p:spPr bwMode="auto">
            <a:xfrm>
              <a:off x="26763968" y="17128702"/>
              <a:ext cx="15467513" cy="842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79507" tIns="39754" rIns="79507" bIns="39754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</a:pPr>
              <a:r>
                <a:rPr lang="en-CA" sz="4400" dirty="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Figure 1: </a:t>
              </a:r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Percentage of respondents who strongly agreed with those statements as the most important</a:t>
              </a:r>
              <a:endParaRPr lang="en-US" sz="44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endParaRPr>
            </a:p>
          </p:txBody>
        </p:sp>
        <p:pic>
          <p:nvPicPr>
            <p:cNvPr id="13" name="Picture 114" descr="&#10;header_bg.jpg                                                  00073E6Dgaechter                       C075CDFC: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295160" y="5420352"/>
              <a:ext cx="15800015" cy="1322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117"/>
            <p:cNvSpPr txBox="1">
              <a:spLocks noChangeArrowheads="1"/>
            </p:cNvSpPr>
            <p:nvPr/>
          </p:nvSpPr>
          <p:spPr bwMode="auto">
            <a:xfrm>
              <a:off x="26666527" y="5725032"/>
              <a:ext cx="10445122" cy="643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79507" tIns="39754" rIns="79507" bIns="39754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US" sz="6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rPr>
                <a:t>Results</a:t>
              </a:r>
              <a:endParaRPr lang="en-US" sz="44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725601" y="12046283"/>
              <a:ext cx="9544247" cy="769879"/>
            </a:xfrm>
            <a:prstGeom prst="rect">
              <a:avLst/>
            </a:prstGeom>
            <a:noFill/>
          </p:spPr>
          <p:txBody>
            <a:bodyPr wrap="square" lIns="79507" tIns="39754" rIns="79507" bIns="39754" rtlCol="0">
              <a:spAutoFit/>
            </a:bodyPr>
            <a:lstStyle/>
            <a:p>
              <a:pPr algn="ctr"/>
              <a:r>
                <a:rPr lang="en-US" sz="4400" kern="0" dirty="0">
                  <a:latin typeface="Arial" panose="020B0604020202020204" pitchFamily="34" charset="0"/>
                  <a:cs typeface="Arial" pitchFamily="34" charset="0"/>
                </a:rPr>
                <a:t>Lens Attribute Importance</a:t>
              </a:r>
            </a:p>
            <a:p>
              <a:pPr algn="ctr"/>
              <a:r>
                <a:rPr lang="en-US" sz="3600" kern="0" dirty="0">
                  <a:latin typeface="Arial" pitchFamily="34" charset="0"/>
                  <a:cs typeface="Arial" pitchFamily="34" charset="0"/>
                </a:rPr>
                <a:t>% Say Critically Important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2623916" y="26565725"/>
            <a:ext cx="10352883" cy="3211695"/>
            <a:chOff x="31998306" y="26084461"/>
            <a:chExt cx="10978494" cy="3692960"/>
          </a:xfrm>
        </p:grpSpPr>
        <p:pic>
          <p:nvPicPr>
            <p:cNvPr id="27" name="Picture 2" descr="cid:image001.png@01D013C0.AD8CF89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5079" y="26084461"/>
              <a:ext cx="9644209" cy="2871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Rectangle 1"/>
            <p:cNvSpPr>
              <a:spLocks noChangeArrowheads="1"/>
            </p:cNvSpPr>
            <p:nvPr/>
          </p:nvSpPr>
          <p:spPr bwMode="auto">
            <a:xfrm>
              <a:off x="31998306" y="28589141"/>
              <a:ext cx="10978494" cy="1188280"/>
            </a:xfrm>
            <a:prstGeom prst="rect">
              <a:avLst/>
            </a:prstGeom>
            <a:noFill/>
            <a:ln w="9525" cap="flat" cmpd="sng">
              <a:noFill/>
              <a:prstDash val="solid"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79507" tIns="39754" rIns="79507" bIns="39754" anchor="ctr">
              <a:spAutoFit/>
            </a:bodyPr>
            <a:lstStyle/>
            <a:p>
              <a:pPr>
                <a:defRPr/>
              </a:pPr>
              <a:r>
                <a:rPr lang="en-US" sz="3600" b="0" dirty="0">
                  <a:solidFill>
                    <a:srgbClr val="1F497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©JJVCI, 2015. </a:t>
              </a:r>
              <a:r>
                <a:rPr lang="en-US" sz="3600" b="0" dirty="0" smtClean="0">
                  <a:solidFill>
                    <a:srgbClr val="1F497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All </a:t>
              </a:r>
              <a:r>
                <a:rPr lang="en-US" sz="3600" b="0" dirty="0">
                  <a:solidFill>
                    <a:srgbClr val="1F497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rights </a:t>
              </a:r>
              <a:r>
                <a:rPr lang="en-US" sz="3600" b="0" dirty="0" smtClean="0">
                  <a:solidFill>
                    <a:srgbClr val="1F497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reserved</a:t>
              </a:r>
            </a:p>
            <a:p>
              <a:pPr>
                <a:defRPr/>
              </a:pPr>
              <a:r>
                <a:rPr lang="en-US" sz="3600" b="0" dirty="0" smtClean="0">
                  <a:solidFill>
                    <a:srgbClr val="1F497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Poster first presented at BCLA Conference 2015.</a:t>
              </a:r>
              <a:endParaRPr lang="en-US" sz="54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38820553" y="2735919"/>
            <a:ext cx="3609475" cy="118828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lIns="79507" tIns="39754" rIns="79507" bIns="39754" anchor="ctr">
            <a:spAutoFit/>
          </a:bodyPr>
          <a:lstStyle/>
          <a:p>
            <a:pPr>
              <a:defRPr/>
            </a:pPr>
            <a:r>
              <a:rPr lang="en-US" sz="72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of 3</a:t>
            </a:r>
            <a:endParaRPr lang="en-US" sz="11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30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Chart 38"/>
          <p:cNvGraphicFramePr/>
          <p:nvPr>
            <p:extLst>
              <p:ext uri="{D42A27DB-BD31-4B8C-83A1-F6EECF244321}">
                <p14:modId xmlns:p14="http://schemas.microsoft.com/office/powerpoint/2010/main" val="2547690375"/>
              </p:ext>
            </p:extLst>
          </p:nvPr>
        </p:nvGraphicFramePr>
        <p:xfrm>
          <a:off x="22474988" y="14685983"/>
          <a:ext cx="20117936" cy="10195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705519" y="5008776"/>
            <a:ext cx="20737708" cy="2118625"/>
            <a:chOff x="801426" y="5359535"/>
            <a:chExt cx="14431872" cy="1234820"/>
          </a:xfrm>
        </p:grpSpPr>
        <p:pic>
          <p:nvPicPr>
            <p:cNvPr id="5" name="Picture 114" descr="&#10;header_bg.jpg                                                  00073E6Dgaechter                       C075CDFC: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1426" y="5359535"/>
              <a:ext cx="14431872" cy="1234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106"/>
            <p:cNvSpPr txBox="1">
              <a:spLocks noChangeArrowheads="1"/>
            </p:cNvSpPr>
            <p:nvPr/>
          </p:nvSpPr>
          <p:spPr bwMode="auto">
            <a:xfrm>
              <a:off x="1457713" y="5571993"/>
              <a:ext cx="9580855" cy="63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79507" tIns="39754" rIns="79507" bIns="39754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US" sz="6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rPr>
                <a:t>Results (continued)</a:t>
              </a:r>
              <a:endParaRPr lang="en-US" sz="44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endParaRPr>
            </a:p>
          </p:txBody>
        </p:sp>
      </p:grpSp>
      <p:sp>
        <p:nvSpPr>
          <p:cNvPr id="22" name="Text Box 8805"/>
          <p:cNvSpPr txBox="1">
            <a:spLocks noChangeArrowheads="1"/>
          </p:cNvSpPr>
          <p:nvPr/>
        </p:nvSpPr>
        <p:spPr bwMode="auto">
          <a:xfrm>
            <a:off x="1096133" y="7853946"/>
            <a:ext cx="20347093" cy="746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507" tIns="39754" rIns="79507" bIns="39754">
            <a:spAutoFit/>
          </a:bodyPr>
          <a:lstStyle/>
          <a:p>
            <a:pPr marL="351985" lvl="1" indent="-351985" algn="just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4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survey classified CL wearers in </a:t>
            </a:r>
            <a:r>
              <a:rPr 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groups </a:t>
            </a:r>
            <a:r>
              <a:rPr lang="en-US" sz="4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their needs (Figure 2). </a:t>
            </a:r>
          </a:p>
          <a:p>
            <a:pPr marL="1147056" lvl="2" indent="-351985" algn="just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4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Wearers </a:t>
            </a:r>
            <a:r>
              <a:rPr 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prone to discomfort and irritation </a:t>
            </a:r>
          </a:p>
          <a:p>
            <a:pPr marL="1147056" lvl="2" indent="-351985" algn="just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4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Wearers who experience everyday </a:t>
            </a:r>
            <a:r>
              <a:rPr 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demanding environments  </a:t>
            </a:r>
          </a:p>
          <a:p>
            <a:pPr marL="1147056" lvl="2" indent="-351985" algn="just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4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Wearers who are </a:t>
            </a:r>
            <a:r>
              <a:rPr 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eye health focused </a:t>
            </a:r>
            <a:r>
              <a:rPr lang="en-US" sz="4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wear their CLs many days per </a:t>
            </a:r>
            <a:r>
              <a:rPr lang="en-US" sz="48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</a:t>
            </a:r>
          </a:p>
          <a:p>
            <a:pPr marL="351985" indent="-351985" algn="just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4800" b="0" dirty="0">
                <a:latin typeface="Arial" panose="020B0604020202020204" pitchFamily="34" charset="0"/>
                <a:cs typeface="Arial" panose="020B0604020202020204" pitchFamily="34" charset="0"/>
              </a:rPr>
              <a:t>Differences were noted between wearer groups (Table 1 and Figure 3)</a:t>
            </a:r>
          </a:p>
          <a:p>
            <a:pPr algn="l"/>
            <a:endParaRPr lang="en-US" sz="48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7519140" y="5153154"/>
            <a:ext cx="11064010" cy="7386441"/>
            <a:chOff x="25265988" y="25920498"/>
            <a:chExt cx="14248094" cy="4977558"/>
          </a:xfrm>
        </p:grpSpPr>
        <p:sp>
          <p:nvSpPr>
            <p:cNvPr id="19" name="Flowchart: Connector 18"/>
            <p:cNvSpPr/>
            <p:nvPr/>
          </p:nvSpPr>
          <p:spPr>
            <a:xfrm>
              <a:off x="27797908" y="27736043"/>
              <a:ext cx="8372673" cy="3162013"/>
            </a:xfrm>
            <a:prstGeom prst="flowChartConnector">
              <a:avLst/>
            </a:prstGeom>
            <a:solidFill>
              <a:srgbClr val="70A345">
                <a:alpha val="78824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lowchart: Connector 19"/>
            <p:cNvSpPr>
              <a:spLocks noChangeAspect="1"/>
            </p:cNvSpPr>
            <p:nvPr/>
          </p:nvSpPr>
          <p:spPr>
            <a:xfrm>
              <a:off x="31239845" y="25939248"/>
              <a:ext cx="8274237" cy="3062309"/>
            </a:xfrm>
            <a:prstGeom prst="flowChartConnector">
              <a:avLst/>
            </a:prstGeom>
            <a:solidFill>
              <a:srgbClr val="768FD4">
                <a:alpha val="78824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lowchart: Connector 20"/>
            <p:cNvSpPr>
              <a:spLocks noChangeAspect="1"/>
            </p:cNvSpPr>
            <p:nvPr/>
          </p:nvSpPr>
          <p:spPr>
            <a:xfrm>
              <a:off x="25265988" y="25920498"/>
              <a:ext cx="8179213" cy="3099808"/>
            </a:xfrm>
            <a:prstGeom prst="flowChartConnector">
              <a:avLst/>
            </a:prstGeom>
            <a:solidFill>
              <a:srgbClr val="B35756">
                <a:alpha val="8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937386" y="26765844"/>
              <a:ext cx="4662440" cy="1298525"/>
            </a:xfrm>
            <a:prstGeom prst="rect">
              <a:avLst/>
            </a:prstGeom>
            <a:noFill/>
          </p:spPr>
          <p:txBody>
            <a:bodyPr wrap="square" lIns="79507" tIns="39754" rIns="79507" bIns="39754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40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Discomfort Prone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40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28%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644970" y="26797782"/>
              <a:ext cx="5217793" cy="1298525"/>
            </a:xfrm>
            <a:prstGeom prst="rect">
              <a:avLst/>
            </a:prstGeom>
            <a:noFill/>
          </p:spPr>
          <p:txBody>
            <a:bodyPr wrap="square" lIns="79507" tIns="39754" rIns="79507" bIns="39754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40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Demanding Environments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40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43%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722688" y="29044603"/>
              <a:ext cx="4585264" cy="1298525"/>
            </a:xfrm>
            <a:prstGeom prst="rect">
              <a:avLst/>
            </a:prstGeom>
            <a:noFill/>
          </p:spPr>
          <p:txBody>
            <a:bodyPr wrap="square" lIns="79507" tIns="39754" rIns="79507" bIns="39754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40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Healthy Intense Wear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40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29%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2623916" y="26565725"/>
            <a:ext cx="10352883" cy="3211695"/>
            <a:chOff x="31998306" y="26084461"/>
            <a:chExt cx="10978494" cy="3692960"/>
          </a:xfrm>
        </p:grpSpPr>
        <p:pic>
          <p:nvPicPr>
            <p:cNvPr id="27" name="Picture 2" descr="cid:image001.png@01D013C0.AD8CF89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5079" y="26084461"/>
              <a:ext cx="9644209" cy="2871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Rectangle 1"/>
            <p:cNvSpPr>
              <a:spLocks noChangeArrowheads="1"/>
            </p:cNvSpPr>
            <p:nvPr/>
          </p:nvSpPr>
          <p:spPr bwMode="auto">
            <a:xfrm>
              <a:off x="31998306" y="28589141"/>
              <a:ext cx="10978494" cy="1188280"/>
            </a:xfrm>
            <a:prstGeom prst="rect">
              <a:avLst/>
            </a:prstGeom>
            <a:noFill/>
            <a:ln w="9525" cap="flat" cmpd="sng">
              <a:noFill/>
              <a:prstDash val="solid"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79507" tIns="39754" rIns="79507" bIns="39754" anchor="ctr">
              <a:spAutoFit/>
            </a:bodyPr>
            <a:lstStyle/>
            <a:p>
              <a:pPr>
                <a:defRPr/>
              </a:pPr>
              <a:r>
                <a:rPr lang="en-US" sz="3600" b="0" dirty="0">
                  <a:solidFill>
                    <a:srgbClr val="1F497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©JJVCI, 2015. </a:t>
              </a:r>
              <a:r>
                <a:rPr lang="en-US" sz="3600" b="0" dirty="0" smtClean="0">
                  <a:solidFill>
                    <a:srgbClr val="1F497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All </a:t>
              </a:r>
              <a:r>
                <a:rPr lang="en-US" sz="3600" b="0" dirty="0">
                  <a:solidFill>
                    <a:srgbClr val="1F497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rights </a:t>
              </a:r>
              <a:r>
                <a:rPr lang="en-US" sz="3600" b="0" dirty="0" smtClean="0">
                  <a:solidFill>
                    <a:srgbClr val="1F497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reserved</a:t>
              </a:r>
            </a:p>
            <a:p>
              <a:pPr>
                <a:defRPr/>
              </a:pPr>
              <a:r>
                <a:rPr lang="en-US" sz="3600" b="0" dirty="0" smtClean="0">
                  <a:solidFill>
                    <a:srgbClr val="1F497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Poster first presented at BCLA Conference 2015.</a:t>
              </a:r>
              <a:endParaRPr lang="en-US" sz="54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30" name="Picture 113" descr="&#10;header_bg.jpg                                                  00073E6Dgaechter                       C075CDFC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518" y="593725"/>
            <a:ext cx="41475416" cy="3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110"/>
          <p:cNvSpPr txBox="1">
            <a:spLocks noChangeArrowheads="1"/>
          </p:cNvSpPr>
          <p:nvPr/>
        </p:nvSpPr>
        <p:spPr bwMode="auto">
          <a:xfrm>
            <a:off x="1906481" y="1302777"/>
            <a:ext cx="39839007" cy="213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lIns="79507" tIns="39754" rIns="79507" bIns="39754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Contact lens wearers’ attitudes and needs: similarities and differences 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6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Evie</a:t>
            </a:r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Roussopoulou</a:t>
            </a:r>
            <a:r>
              <a:rPr lang="en-US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			Michelle Rose   			</a:t>
            </a:r>
            <a:r>
              <a:rPr 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Johnson </a:t>
            </a:r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&amp; Johnson Vision Care Inc.</a:t>
            </a:r>
            <a:endParaRPr lang="en-US" sz="4800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38820553" y="2735919"/>
            <a:ext cx="3609475" cy="118828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lIns="79507" tIns="39754" rIns="79507" bIns="39754" anchor="ctr">
            <a:spAutoFit/>
          </a:bodyPr>
          <a:lstStyle/>
          <a:p>
            <a:pPr>
              <a:defRPr/>
            </a:pPr>
            <a:r>
              <a:rPr lang="en-US" sz="72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sz="72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3</a:t>
            </a:r>
            <a:endParaRPr lang="en-US" sz="11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593893"/>
              </p:ext>
            </p:extLst>
          </p:nvPr>
        </p:nvGraphicFramePr>
        <p:xfrm>
          <a:off x="1096134" y="15207227"/>
          <a:ext cx="20347094" cy="10577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2266"/>
                <a:gridCol w="3946358"/>
                <a:gridCol w="4408455"/>
                <a:gridCol w="3030015"/>
              </a:tblGrid>
              <a:tr h="1832572">
                <a:tc>
                  <a:txBody>
                    <a:bodyPr/>
                    <a:lstStyle/>
                    <a:p>
                      <a:pPr algn="ctr"/>
                      <a:r>
                        <a:rPr lang="en-US" sz="5400" b="1" i="0" kern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Lens Wearer Attitudes</a:t>
                      </a:r>
                    </a:p>
                    <a:p>
                      <a:pPr algn="ctr"/>
                      <a:r>
                        <a:rPr lang="en-US" sz="4400" i="0" kern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(% strongly agree/ agree)</a:t>
                      </a:r>
                    </a:p>
                  </a:txBody>
                  <a:tcPr marL="119380" marR="119380" marT="26942" marB="269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Discomfort Prone</a:t>
                      </a:r>
                      <a:endParaRPr lang="en-US" sz="4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9380" marR="119380" marT="26942" marB="26942" anchor="ctr">
                    <a:solidFill>
                      <a:srgbClr val="B357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Demanding </a:t>
                      </a:r>
                      <a:r>
                        <a:rPr lang="en-US" sz="48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Environment</a:t>
                      </a:r>
                      <a:endParaRPr lang="en-US" sz="48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19380" marR="119380" marT="26942" marB="26942" anchor="ctr">
                    <a:solidFill>
                      <a:srgbClr val="768F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Health</a:t>
                      </a:r>
                      <a:r>
                        <a:rPr lang="en-US" sz="4800" b="1" kern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4800" b="1" kern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Focused</a:t>
                      </a:r>
                      <a:endParaRPr lang="en-US" sz="48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19380" marR="119380" marT="26942" marB="26942" anchor="ctr">
                    <a:solidFill>
                      <a:srgbClr val="70A345"/>
                    </a:solidFill>
                  </a:tcPr>
                </a:tc>
              </a:tr>
              <a:tr h="176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4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 eyes frequently feel dry or uncomfortable while wearing my </a:t>
                      </a:r>
                      <a:r>
                        <a:rPr lang="en-US" sz="4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CLs </a:t>
                      </a:r>
                      <a:r>
                        <a:rPr lang="en-US" sz="4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throughout the day.</a:t>
                      </a:r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5" marR="12435" marT="5613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1" i="0" u="none" strike="noStrike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63%</a:t>
                      </a:r>
                      <a:r>
                        <a:rPr lang="en-US" sz="4800" b="0" i="0" u="none" strike="noStrike" baseline="-250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12435" marR="12435" marT="5613" marB="0" anchor="ctr">
                    <a:solidFill>
                      <a:srgbClr val="B357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38%</a:t>
                      </a:r>
                      <a:endParaRPr lang="en-US" sz="4800" b="1" i="0" u="none" strike="noStrike" baseline="-250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5" marR="12435" marT="5613" marB="0" anchor="ctr">
                    <a:solidFill>
                      <a:srgbClr val="768FD4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1" i="0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  <a:endParaRPr lang="en-US" sz="4800" b="1" i="0" u="none" strike="noStrike" baseline="-25000" dirty="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5" marR="12435" marT="5613" marB="0" anchor="ctr">
                    <a:solidFill>
                      <a:srgbClr val="70A345">
                        <a:alpha val="70000"/>
                      </a:srgbClr>
                    </a:solidFill>
                  </a:tcPr>
                </a:tc>
              </a:tr>
              <a:tr h="1343332">
                <a:tc>
                  <a:txBody>
                    <a:bodyPr/>
                    <a:lstStyle/>
                    <a:p>
                      <a:pPr algn="l" fontAlgn="b"/>
                      <a:r>
                        <a:rPr lang="en-US" sz="4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 eyes feel sensitive while wearing my </a:t>
                      </a:r>
                      <a:r>
                        <a:rPr lang="en-US" sz="4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CLs</a:t>
                      </a:r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5" marR="12435" marT="5613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1" i="0" u="none" strike="noStrike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62%</a:t>
                      </a:r>
                      <a:r>
                        <a:rPr lang="en-US" sz="4800" b="0" i="0" u="none" strike="noStrike" baseline="-250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12435" marR="12435" marT="5613" marB="0" anchor="ctr">
                    <a:solidFill>
                      <a:srgbClr val="B357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  <a:endParaRPr lang="en-US" sz="4800" b="1" i="0" u="none" strike="noStrike" baseline="-250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5" marR="12435" marT="5613" marB="0" anchor="ctr">
                    <a:solidFill>
                      <a:srgbClr val="768FD4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1" i="0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26%</a:t>
                      </a:r>
                      <a:endParaRPr lang="en-US" sz="4800" b="1" i="0" u="none" strike="noStrike" baseline="-25000" dirty="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5" marR="12435" marT="5613" marB="0" anchor="ctr">
                    <a:solidFill>
                      <a:srgbClr val="70A345">
                        <a:alpha val="70000"/>
                      </a:srgbClr>
                    </a:solidFill>
                  </a:tcPr>
                </a:tc>
              </a:tr>
              <a:tr h="1343332">
                <a:tc>
                  <a:txBody>
                    <a:bodyPr/>
                    <a:lstStyle/>
                    <a:p>
                      <a:pPr algn="l" fontAlgn="b"/>
                      <a:r>
                        <a:rPr lang="en-US" sz="4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 spend &gt; 8 hours per day in front of a digital screen</a:t>
                      </a:r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5" marR="12435" marT="5613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1" i="0" u="none" strike="noStrike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62%</a:t>
                      </a:r>
                      <a:endParaRPr lang="en-US" sz="4800" b="0" i="0" u="none" strike="noStrike" baseline="-25000" dirty="0" smtClean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5" marR="12435" marT="5613" marB="0" anchor="ctr">
                    <a:solidFill>
                      <a:srgbClr val="B35756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75%</a:t>
                      </a:r>
                      <a:r>
                        <a:rPr lang="en-US" sz="4800" b="1" i="0" u="none" strike="noStrike" baseline="-25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4800" b="0" i="1" u="none" strike="noStrike" kern="1200" baseline="-25000" dirty="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35" marR="12435" marT="5613" marB="0" anchor="ctr">
                    <a:solidFill>
                      <a:srgbClr val="768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1" i="0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55%</a:t>
                      </a:r>
                      <a:endParaRPr lang="en-US" sz="4800" b="0" i="1" u="none" strike="noStrike" kern="1200" baseline="-25000" dirty="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35" marR="12435" marT="5613" marB="0" anchor="ctr">
                    <a:solidFill>
                      <a:srgbClr val="70A345">
                        <a:alpha val="70000"/>
                      </a:srgbClr>
                    </a:solidFill>
                  </a:tcPr>
                </a:tc>
              </a:tr>
              <a:tr h="2230081">
                <a:tc>
                  <a:txBody>
                    <a:bodyPr/>
                    <a:lstStyle/>
                    <a:p>
                      <a:pPr algn="l" fontAlgn="b"/>
                      <a:r>
                        <a:rPr lang="en-US" sz="44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 eye health is so important to me that I am willing to pay more to go to someone I can </a:t>
                      </a:r>
                      <a:r>
                        <a:rPr lang="en-US" sz="44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trust</a:t>
                      </a:r>
                      <a:r>
                        <a:rPr lang="en-US" sz="44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for the best products</a:t>
                      </a:r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5" marR="12435" marT="561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1" i="0" u="none" strike="noStrike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46%</a:t>
                      </a:r>
                      <a:endParaRPr lang="en-US" sz="4800" b="0" i="1" u="none" strike="noStrike" kern="1200" baseline="-25000" dirty="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35" marR="12435" marT="5613" marB="0" anchor="ctr">
                    <a:solidFill>
                      <a:srgbClr val="B35756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48%</a:t>
                      </a:r>
                      <a:endParaRPr lang="en-US" sz="4800" b="0" i="1" u="none" strike="noStrike" kern="1200" baseline="-25000" dirty="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35" marR="12435" marT="5613" marB="0" anchor="ctr">
                    <a:solidFill>
                      <a:srgbClr val="768FD4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1" i="0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66%</a:t>
                      </a:r>
                      <a:r>
                        <a:rPr lang="en-US" sz="4800" b="1" i="0" u="none" strike="noStrike" baseline="-25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4800" b="0" i="1" u="none" strike="noStrike" baseline="-250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5" marR="12435" marT="5613" marB="0" anchor="ctr">
                    <a:solidFill>
                      <a:srgbClr val="70A345"/>
                    </a:solidFill>
                  </a:tcPr>
                </a:tc>
              </a:tr>
              <a:tr h="1343332">
                <a:tc>
                  <a:txBody>
                    <a:bodyPr/>
                    <a:lstStyle/>
                    <a:p>
                      <a:pPr algn="l" fontAlgn="b"/>
                      <a:r>
                        <a:rPr lang="en-US" sz="4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 want to keep my eyes healthy now and for the future</a:t>
                      </a:r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5" marR="12435" marT="561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1" i="0" u="none" strike="noStrike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91%</a:t>
                      </a:r>
                      <a:endParaRPr lang="en-US" sz="4800" b="0" i="1" u="none" strike="noStrike" kern="1200" baseline="-25000" dirty="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35" marR="12435" marT="5613" marB="0" anchor="ctr">
                    <a:solidFill>
                      <a:srgbClr val="B35756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89%</a:t>
                      </a:r>
                      <a:endParaRPr lang="en-US" sz="4800" b="0" i="1" u="none" strike="noStrike" kern="1200" baseline="-25000" dirty="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35" marR="12435" marT="5613" marB="0" anchor="ctr">
                    <a:solidFill>
                      <a:srgbClr val="768FD4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1" i="0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98%</a:t>
                      </a:r>
                      <a:r>
                        <a:rPr lang="en-US" sz="4800" b="1" i="0" u="none" strike="noStrike" baseline="-25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4800" b="0" i="1" u="none" strike="noStrike" baseline="-250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5" marR="12435" marT="5613" marB="0" anchor="ctr">
                    <a:solidFill>
                      <a:srgbClr val="70A345"/>
                    </a:solidFill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581198" y="28743996"/>
            <a:ext cx="17872485" cy="1311391"/>
          </a:xfrm>
          <a:prstGeom prst="rect">
            <a:avLst/>
          </a:prstGeom>
          <a:noFill/>
        </p:spPr>
        <p:txBody>
          <a:bodyPr wrap="square" lIns="79507" tIns="39754" rIns="79507" bIns="39754" rtlCol="0">
            <a:spAutoFit/>
          </a:bodyPr>
          <a:lstStyle/>
          <a:p>
            <a:pPr algn="l"/>
            <a:r>
              <a:rPr lang="en-US" sz="4000" b="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A– indicates </a:t>
            </a:r>
            <a:r>
              <a:rPr lang="en-US" sz="4000" b="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differences significant </a:t>
            </a:r>
            <a:r>
              <a:rPr lang="en-US" sz="4000" b="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95% confidence interval</a:t>
            </a:r>
          </a:p>
          <a:p>
            <a:pPr algn="l"/>
            <a:r>
              <a:rPr lang="en-US" sz="4000" b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4000" b="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indicates </a:t>
            </a:r>
            <a:r>
              <a:rPr lang="en-US" sz="4000" b="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differences significant </a:t>
            </a:r>
            <a:r>
              <a:rPr lang="en-US" sz="4000" b="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90% confidence interval</a:t>
            </a:r>
            <a:endParaRPr lang="en-US" sz="4000" b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 Box 7417"/>
          <p:cNvSpPr txBox="1">
            <a:spLocks noChangeArrowheads="1"/>
          </p:cNvSpPr>
          <p:nvPr/>
        </p:nvSpPr>
        <p:spPr bwMode="auto">
          <a:xfrm>
            <a:off x="1648563" y="26353196"/>
            <a:ext cx="17951116" cy="211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507" tIns="39754" rIns="79507" bIns="39754"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</a:pPr>
            <a:r>
              <a:rPr lang="en-CA" sz="4400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1: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Statistically significant differences in attitudes between the three CL wearer groups, respondents who strongly agreed/ agreed with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attitudes (n=397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CL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wearers)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383119" y="14914454"/>
            <a:ext cx="5676424" cy="585546"/>
          </a:xfrm>
          <a:prstGeom prst="rect">
            <a:avLst/>
          </a:prstGeom>
          <a:noFill/>
        </p:spPr>
        <p:txBody>
          <a:bodyPr wrap="none" lIns="79507" tIns="39754" rIns="79507" bIns="39754"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Lens Wearing Attitudes by Needs Group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(%  strongly agreed)</a:t>
            </a:r>
          </a:p>
        </p:txBody>
      </p:sp>
      <p:sp>
        <p:nvSpPr>
          <p:cNvPr id="40" name="Up Arrow 39"/>
          <p:cNvSpPr/>
          <p:nvPr/>
        </p:nvSpPr>
        <p:spPr>
          <a:xfrm>
            <a:off x="25655164" y="19783681"/>
            <a:ext cx="3727955" cy="2507903"/>
          </a:xfrm>
          <a:prstGeom prst="upArrow">
            <a:avLst>
              <a:gd name="adj1" fmla="val 70923"/>
              <a:gd name="adj2" fmla="val 36523"/>
            </a:avLst>
          </a:prstGeom>
          <a:solidFill>
            <a:srgbClr val="70A345"/>
          </a:solidFill>
          <a:ln w="25400" cap="flat" cmpd="sng" algn="ctr">
            <a:solidFill>
              <a:srgbClr val="70A345">
                <a:lumMod val="75000"/>
              </a:srgbClr>
            </a:solidFill>
            <a:prstDash val="solid"/>
          </a:ln>
          <a:effectLst/>
        </p:spPr>
        <p:txBody>
          <a:bodyPr lIns="79507" tIns="39754" rIns="79507" bIns="39754" rtlCol="0" anchor="ctr"/>
          <a:lstStyle/>
          <a:p>
            <a:r>
              <a:rPr lang="en-US" sz="3200" b="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5+ days and want  healthy eyes today /</a:t>
            </a:r>
            <a:r>
              <a:rPr lang="en-US" sz="3200" b="0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endParaRPr lang="en-US" sz="3200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5804932" y="17213536"/>
            <a:ext cx="5930795" cy="685846"/>
          </a:xfrm>
          <a:prstGeom prst="rect">
            <a:avLst/>
          </a:prstGeom>
          <a:solidFill>
            <a:srgbClr val="B35756"/>
          </a:solidFill>
          <a:ln w="9525" cap="flat" cmpd="sng" algn="ctr">
            <a:noFill/>
            <a:prstDash val="solid"/>
          </a:ln>
          <a:effectLst/>
        </p:spPr>
        <p:txBody>
          <a:bodyPr lIns="79507" tIns="39754" rIns="79507" bIns="39754" rtlCol="0" anchor="ctr"/>
          <a:lstStyle/>
          <a:p>
            <a:pPr defTabSz="79507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Discomfort Prone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5798995" y="17994638"/>
            <a:ext cx="5946493" cy="685846"/>
          </a:xfrm>
          <a:prstGeom prst="rect">
            <a:avLst/>
          </a:prstGeom>
          <a:solidFill>
            <a:srgbClr val="768FD4"/>
          </a:solidFill>
          <a:ln w="9525" cap="flat" cmpd="sng" algn="ctr">
            <a:noFill/>
            <a:prstDash val="solid"/>
          </a:ln>
          <a:effectLst/>
        </p:spPr>
        <p:txBody>
          <a:bodyPr lIns="79507" tIns="39754" rIns="79507" bIns="39754" rtlCol="0" anchor="ctr"/>
          <a:lstStyle/>
          <a:p>
            <a:pPr defTabSz="79507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Demanding Environments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5802102" y="18760537"/>
            <a:ext cx="5937724" cy="685846"/>
          </a:xfrm>
          <a:prstGeom prst="rect">
            <a:avLst/>
          </a:prstGeom>
          <a:solidFill>
            <a:srgbClr val="70A345"/>
          </a:solidFill>
          <a:ln w="9525" cap="flat" cmpd="sng" algn="ctr">
            <a:noFill/>
            <a:prstDash val="solid"/>
          </a:ln>
          <a:effectLst/>
        </p:spPr>
        <p:txBody>
          <a:bodyPr lIns="79507" tIns="39754" rIns="79507" bIns="39754" rtlCol="0" anchor="ctr"/>
          <a:lstStyle/>
          <a:p>
            <a:pPr defTabSz="79507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Healthy Intense Wear</a:t>
            </a:r>
            <a:endParaRPr lang="en-US" sz="3600" b="0" kern="0" dirty="0">
              <a:solidFill>
                <a:srgbClr val="0F24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Up Arrow 43"/>
          <p:cNvSpPr/>
          <p:nvPr/>
        </p:nvSpPr>
        <p:spPr>
          <a:xfrm>
            <a:off x="36541010" y="21188336"/>
            <a:ext cx="4084280" cy="1480082"/>
          </a:xfrm>
          <a:prstGeom prst="upArrow">
            <a:avLst>
              <a:gd name="adj1" fmla="val 70150"/>
              <a:gd name="adj2" fmla="val 50000"/>
            </a:avLst>
          </a:prstGeom>
          <a:solidFill>
            <a:srgbClr val="B35756">
              <a:lumMod val="60000"/>
              <a:lumOff val="40000"/>
            </a:srgbClr>
          </a:solidFill>
          <a:ln w="25400" cap="flat" cmpd="sng" algn="ctr">
            <a:solidFill>
              <a:srgbClr val="B35756"/>
            </a:solidFill>
            <a:prstDash val="solid"/>
          </a:ln>
          <a:effectLst/>
        </p:spPr>
        <p:txBody>
          <a:bodyPr lIns="79507" tIns="39754" rIns="79507" bIns="39754" rtlCol="0" anchor="ctr"/>
          <a:lstStyle/>
          <a:p>
            <a:pPr defTabSz="79507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Eye Sensitivity &amp; </a:t>
            </a:r>
            <a:r>
              <a:rPr lang="en-US" sz="3200" b="0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Discomfort</a:t>
            </a:r>
            <a:endParaRPr lang="en-US" sz="3200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Up Arrow 44"/>
          <p:cNvSpPr/>
          <p:nvPr/>
        </p:nvSpPr>
        <p:spPr>
          <a:xfrm>
            <a:off x="31827745" y="21037632"/>
            <a:ext cx="2716889" cy="1402165"/>
          </a:xfrm>
          <a:prstGeom prst="upArrow">
            <a:avLst>
              <a:gd name="adj1" fmla="val 84193"/>
              <a:gd name="adj2" fmla="val 50000"/>
            </a:avLst>
          </a:prstGeom>
          <a:solidFill>
            <a:srgbClr val="768FD4"/>
          </a:solidFill>
          <a:ln w="25400" cap="flat" cmpd="sng" algn="ctr">
            <a:solidFill>
              <a:srgbClr val="768FD4">
                <a:lumMod val="75000"/>
              </a:srgbClr>
            </a:solidFill>
            <a:prstDash val="solid"/>
          </a:ln>
          <a:effectLst/>
        </p:spPr>
        <p:txBody>
          <a:bodyPr lIns="79507" tIns="39754" rIns="79507" bIns="39754" rtlCol="0" anchor="b"/>
          <a:lstStyle/>
          <a:p>
            <a:pPr defTabSz="79507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on Digital/ a/c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686668" y="22668418"/>
            <a:ext cx="9118264" cy="572727"/>
          </a:xfrm>
          <a:prstGeom prst="rect">
            <a:avLst/>
          </a:prstGeom>
          <a:noFill/>
        </p:spPr>
        <p:txBody>
          <a:bodyPr wrap="square" lIns="79507" tIns="39754" rIns="79507" bIns="39754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0" i="1" dirty="0">
                <a:solidFill>
                  <a:srgbClr val="0F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*Statements </a:t>
            </a:r>
            <a:r>
              <a:rPr lang="en-US" sz="3200" b="0" i="1" dirty="0" smtClean="0">
                <a:solidFill>
                  <a:srgbClr val="0F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statistically </a:t>
            </a:r>
            <a:r>
              <a:rPr lang="en-US" sz="3200" b="0" i="1" dirty="0">
                <a:solidFill>
                  <a:srgbClr val="0F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 at 90%</a:t>
            </a:r>
          </a:p>
        </p:txBody>
      </p:sp>
      <p:sp>
        <p:nvSpPr>
          <p:cNvPr id="47" name="Text Box 7417"/>
          <p:cNvSpPr txBox="1">
            <a:spLocks noChangeArrowheads="1"/>
          </p:cNvSpPr>
          <p:nvPr/>
        </p:nvSpPr>
        <p:spPr bwMode="auto">
          <a:xfrm>
            <a:off x="24265873" y="25052567"/>
            <a:ext cx="17469854" cy="1434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507" tIns="39754" rIns="79507" bIns="39754"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</a:pPr>
            <a:r>
              <a:rPr lang="en-CA" sz="4400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3: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Significant differences in wearing attitudes exist between Needs Groups. N=397 CL wearers.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p:sp>
        <p:nvSpPr>
          <p:cNvPr id="48" name="Text Box 7417"/>
          <p:cNvSpPr txBox="1">
            <a:spLocks noChangeArrowheads="1"/>
          </p:cNvSpPr>
          <p:nvPr/>
        </p:nvSpPr>
        <p:spPr bwMode="auto">
          <a:xfrm>
            <a:off x="22474988" y="12732099"/>
            <a:ext cx="19898450" cy="75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507" tIns="39754" rIns="79507" bIns="39754"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</a:pPr>
            <a:r>
              <a:rPr lang="en-CA" sz="4400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2: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Research identified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main patient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groups (n=397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CL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wearers)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215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4" descr="&#10;header_bg.jpg                                                  00073E6Dgaechter                       C075CDFC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8286" y="4991957"/>
            <a:ext cx="19892281" cy="206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17"/>
          <p:cNvSpPr txBox="1">
            <a:spLocks noChangeArrowheads="1"/>
          </p:cNvSpPr>
          <p:nvPr/>
        </p:nvSpPr>
        <p:spPr bwMode="auto">
          <a:xfrm>
            <a:off x="1501028" y="5501255"/>
            <a:ext cx="11756361" cy="1095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lIns="79507" tIns="39754" rIns="79507" bIns="39754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Discussion</a:t>
            </a:r>
            <a:endParaRPr lang="en-US" sz="4400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p:sp>
        <p:nvSpPr>
          <p:cNvPr id="21" name="Text Box 7417"/>
          <p:cNvSpPr txBox="1">
            <a:spLocks noChangeArrowheads="1"/>
          </p:cNvSpPr>
          <p:nvPr/>
        </p:nvSpPr>
        <p:spPr bwMode="auto">
          <a:xfrm>
            <a:off x="898287" y="7507754"/>
            <a:ext cx="19892280" cy="1005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507" tIns="39754" rIns="79507" bIns="39754">
            <a:spAutoFit/>
          </a:bodyPr>
          <a:lstStyle/>
          <a:p>
            <a:pPr marL="351985" indent="-351985" algn="just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5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Patients needs overlap as most patients want comfort, vision and health. </a:t>
            </a:r>
          </a:p>
          <a:p>
            <a:pPr marL="351985" indent="-351985" algn="just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5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there are distinct prevailing needs. </a:t>
            </a:r>
          </a:p>
          <a:p>
            <a:pPr marL="351985" indent="-351985" algn="just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5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asking a small number of key questions &amp; inputting the answers into a sophisticated algorithm, we can correctly identify the prevailing need and which group a wearer belongs to 80% of the time.  </a:t>
            </a:r>
          </a:p>
          <a:p>
            <a:pPr marL="351985" indent="-351985" algn="just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5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identifying the prevailing need, an ECP can better fit the right lens to the patient from the start. </a:t>
            </a:r>
          </a:p>
          <a:p>
            <a:pPr marL="351985" indent="-351985" algn="l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sz="54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Box 7417"/>
          <p:cNvSpPr txBox="1">
            <a:spLocks noChangeArrowheads="1"/>
          </p:cNvSpPr>
          <p:nvPr/>
        </p:nvSpPr>
        <p:spPr bwMode="auto">
          <a:xfrm>
            <a:off x="2130129" y="28869464"/>
            <a:ext cx="17139840" cy="75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507" tIns="39754" rIns="79507" bIns="39754"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</a:pPr>
            <a:r>
              <a:rPr lang="en-CA" sz="4400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4: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Predictive questions of the need groups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0" t="27868" r="38193" b="22252"/>
          <a:stretch/>
        </p:blipFill>
        <p:spPr bwMode="auto">
          <a:xfrm>
            <a:off x="252660" y="16529451"/>
            <a:ext cx="20537907" cy="12679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Group 31"/>
          <p:cNvGrpSpPr/>
          <p:nvPr/>
        </p:nvGrpSpPr>
        <p:grpSpPr>
          <a:xfrm>
            <a:off x="22329382" y="7359831"/>
            <a:ext cx="19416106" cy="19302148"/>
            <a:chOff x="30874141" y="19266762"/>
            <a:chExt cx="12015843" cy="15870622"/>
          </a:xfrm>
        </p:grpSpPr>
        <p:sp>
          <p:nvSpPr>
            <p:cNvPr id="27" name="Text Box 7417"/>
            <p:cNvSpPr txBox="1">
              <a:spLocks noChangeArrowheads="1"/>
            </p:cNvSpPr>
            <p:nvPr/>
          </p:nvSpPr>
          <p:spPr bwMode="auto">
            <a:xfrm>
              <a:off x="30874142" y="19266762"/>
              <a:ext cx="11735433" cy="65570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79507" tIns="39754" rIns="79507" bIns="39754">
              <a:spAutoFit/>
            </a:bodyPr>
            <a:lstStyle/>
            <a:p>
              <a:pPr marL="351985" indent="-351985" algn="just">
                <a:spcBef>
                  <a:spcPct val="50000"/>
                </a:spcBef>
                <a:buClr>
                  <a:schemeClr val="hlink"/>
                </a:buClr>
                <a:buFont typeface="Wingdings" pitchFamily="2" charset="2"/>
                <a:buChar char="v"/>
              </a:pPr>
              <a:r>
                <a:rPr lang="en-US" sz="54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research showed that there are differences in wearing attitudes between CL wearers. </a:t>
              </a:r>
            </a:p>
            <a:p>
              <a:pPr marL="351985" indent="-351985" algn="just">
                <a:spcBef>
                  <a:spcPct val="50000"/>
                </a:spcBef>
                <a:buClr>
                  <a:schemeClr val="hlink"/>
                </a:buClr>
                <a:buFont typeface="Wingdings" pitchFamily="2" charset="2"/>
                <a:buChar char="v"/>
              </a:pPr>
              <a:r>
                <a:rPr lang="en-US" sz="54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Three main groups of patients with key distinctive need were identified. </a:t>
              </a:r>
            </a:p>
            <a:p>
              <a:pPr marL="351985" indent="-351985" algn="just">
                <a:spcBef>
                  <a:spcPct val="50000"/>
                </a:spcBef>
                <a:buClr>
                  <a:schemeClr val="hlink"/>
                </a:buClr>
                <a:buFont typeface="Wingdings" pitchFamily="2" charset="2"/>
                <a:buChar char="v"/>
              </a:pPr>
              <a:r>
                <a:rPr lang="en-US" sz="54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a few questions, ECPs can identify which group the patient will likely belong to, and select a contact lens that will take these needs into consideration. </a:t>
              </a:r>
            </a:p>
            <a:p>
              <a:pPr marL="351985" indent="-351985" algn="just">
                <a:spcBef>
                  <a:spcPct val="50000"/>
                </a:spcBef>
                <a:buClr>
                  <a:schemeClr val="hlink"/>
                </a:buClr>
                <a:buFont typeface="Wingdings" pitchFamily="2" charset="2"/>
                <a:buChar char="v"/>
              </a:pPr>
              <a:endParaRPr lang="en-US" sz="5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endParaRPr>
            </a:p>
          </p:txBody>
        </p:sp>
        <p:pic>
          <p:nvPicPr>
            <p:cNvPr id="30" name="Picture 114" descr="&#10;header_bg.jpg                                                  00073E6Dgaechter                       C075CDFC: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874141" y="25929406"/>
              <a:ext cx="12015843" cy="9207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Rectangle 30"/>
            <p:cNvSpPr/>
            <p:nvPr/>
          </p:nvSpPr>
          <p:spPr>
            <a:xfrm>
              <a:off x="31076502" y="26337059"/>
              <a:ext cx="11413445" cy="8194307"/>
            </a:xfrm>
            <a:prstGeom prst="rect">
              <a:avLst/>
            </a:prstGeom>
          </p:spPr>
          <p:txBody>
            <a:bodyPr wrap="square" lIns="79507" tIns="39754" rIns="79507" bIns="39754">
              <a:spAutoFit/>
            </a:bodyPr>
            <a:lstStyle/>
            <a:p>
              <a:pPr algn="l" defTabSz="1015924">
                <a:spcBef>
                  <a:spcPct val="20000"/>
                </a:spcBef>
                <a:defRPr/>
              </a:pPr>
              <a:r>
                <a:rPr lang="en-GB" sz="4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REFERENCES</a:t>
              </a:r>
            </a:p>
            <a:p>
              <a:pPr marL="397535" indent="-397535" algn="l" defTabSz="1015924">
                <a:spcBef>
                  <a:spcPct val="20000"/>
                </a:spcBef>
                <a:buAutoNum type="arabicPeriod"/>
                <a:defRPr/>
              </a:pPr>
              <a:r>
                <a:rPr lang="en-GB" sz="4400" b="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Sulley</a:t>
              </a:r>
              <a:r>
                <a:rPr lang="en-GB" sz="4400" b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A, Young G and Hunt C. Factors in the success of new contact lens wearer retention. Poster presentation at American Academy of Optometry Annual Meeting 2014. </a:t>
              </a:r>
              <a:r>
                <a:rPr lang="en-GB" sz="4400" b="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Optom</a:t>
              </a:r>
              <a:r>
                <a:rPr lang="en-GB" sz="4400" b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Vis </a:t>
              </a:r>
              <a:r>
                <a:rPr lang="en-GB" sz="4400" b="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Sci</a:t>
              </a:r>
              <a:r>
                <a:rPr lang="en-GB" sz="4400" b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2014 E-abstract 145020 </a:t>
              </a:r>
            </a:p>
            <a:p>
              <a:pPr algn="just" defTabSz="1015924">
                <a:spcBef>
                  <a:spcPct val="20000"/>
                </a:spcBef>
                <a:defRPr/>
              </a:pPr>
              <a:endParaRPr lang="en-GB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 defTabSz="1015924">
                <a:spcBef>
                  <a:spcPct val="20000"/>
                </a:spcBef>
                <a:defRPr/>
              </a:pPr>
              <a:r>
                <a:rPr lang="en-GB" sz="4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CORRESPONDENCE</a:t>
              </a:r>
            </a:p>
            <a:p>
              <a:pPr algn="just" defTabSz="1015924">
                <a:spcBef>
                  <a:spcPct val="20000"/>
                </a:spcBef>
                <a:defRPr/>
              </a:pPr>
              <a:r>
                <a:rPr lang="en-GB" sz="4400" b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Johnson &amp; Johnson Vision Care, Inc.  7500 Centurion Parkway, Suite 100/ D-ACAF,  Jacksonville, FL 32256, USA </a:t>
              </a:r>
            </a:p>
            <a:p>
              <a:pPr algn="just" defTabSz="1015924">
                <a:spcBef>
                  <a:spcPct val="20000"/>
                </a:spcBef>
                <a:defRPr/>
              </a:pPr>
              <a:r>
                <a:rPr lang="en-GB" sz="4400" b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Email: eroussop@its.jnj.com</a:t>
              </a:r>
            </a:p>
            <a:p>
              <a:pPr algn="just" defTabSz="1015924">
                <a:spcBef>
                  <a:spcPct val="20000"/>
                </a:spcBef>
                <a:defRPr/>
              </a:pPr>
              <a:endParaRPr lang="en-GB" sz="44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 defTabSz="1015924">
                <a:spcBef>
                  <a:spcPct val="20000"/>
                </a:spcBef>
                <a:defRPr/>
              </a:pPr>
              <a:r>
                <a:rPr lang="en-GB" sz="4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ACKNOWLEDGEMEN</a:t>
              </a:r>
              <a:r>
                <a:rPr lang="en-GB" sz="4400" b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  <a:p>
              <a:pPr algn="just" defTabSz="1015924">
                <a:spcBef>
                  <a:spcPct val="20000"/>
                </a:spcBef>
                <a:defRPr/>
              </a:pPr>
              <a:r>
                <a:rPr lang="en-GB" sz="4400" b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work was sponsored by JJVCI</a:t>
              </a:r>
              <a:endParaRPr lang="en-GB" sz="4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2623916" y="26565725"/>
            <a:ext cx="10352883" cy="3211695"/>
            <a:chOff x="31998306" y="26084461"/>
            <a:chExt cx="10978494" cy="3692960"/>
          </a:xfrm>
        </p:grpSpPr>
        <p:pic>
          <p:nvPicPr>
            <p:cNvPr id="34" name="Picture 2" descr="cid:image001.png@01D013C0.AD8CF89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5079" y="26084461"/>
              <a:ext cx="9644209" cy="2871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Rectangle 1"/>
            <p:cNvSpPr>
              <a:spLocks noChangeArrowheads="1"/>
            </p:cNvSpPr>
            <p:nvPr/>
          </p:nvSpPr>
          <p:spPr bwMode="auto">
            <a:xfrm>
              <a:off x="31998306" y="28589141"/>
              <a:ext cx="10978494" cy="1188280"/>
            </a:xfrm>
            <a:prstGeom prst="rect">
              <a:avLst/>
            </a:prstGeom>
            <a:noFill/>
            <a:ln w="9525" cap="flat" cmpd="sng">
              <a:noFill/>
              <a:prstDash val="solid"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79507" tIns="39754" rIns="79507" bIns="39754" anchor="ctr">
              <a:spAutoFit/>
            </a:bodyPr>
            <a:lstStyle/>
            <a:p>
              <a:pPr>
                <a:defRPr/>
              </a:pPr>
              <a:r>
                <a:rPr lang="en-US" sz="3600" b="0" dirty="0">
                  <a:solidFill>
                    <a:srgbClr val="1F497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©JJVCI, 2015. </a:t>
              </a:r>
              <a:r>
                <a:rPr lang="en-US" sz="3600" b="0" dirty="0" smtClean="0">
                  <a:solidFill>
                    <a:srgbClr val="1F497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All </a:t>
              </a:r>
              <a:r>
                <a:rPr lang="en-US" sz="3600" b="0" dirty="0">
                  <a:solidFill>
                    <a:srgbClr val="1F497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rights </a:t>
              </a:r>
              <a:r>
                <a:rPr lang="en-US" sz="3600" b="0" dirty="0" smtClean="0">
                  <a:solidFill>
                    <a:srgbClr val="1F497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reserved</a:t>
              </a:r>
            </a:p>
            <a:p>
              <a:pPr>
                <a:defRPr/>
              </a:pPr>
              <a:r>
                <a:rPr lang="en-US" sz="3600" b="0" dirty="0" smtClean="0">
                  <a:solidFill>
                    <a:srgbClr val="1F497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Poster first presented at BCLA Conference 2015.</a:t>
              </a:r>
              <a:endParaRPr lang="en-US" sz="54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36" name="Picture 113" descr="&#10;header_bg.jpg                                                  00073E6Dgaechter                       C075CDFC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518" y="593725"/>
            <a:ext cx="41475416" cy="3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 Box 110"/>
          <p:cNvSpPr txBox="1">
            <a:spLocks noChangeArrowheads="1"/>
          </p:cNvSpPr>
          <p:nvPr/>
        </p:nvSpPr>
        <p:spPr bwMode="auto">
          <a:xfrm>
            <a:off x="1906481" y="1302777"/>
            <a:ext cx="39839007" cy="213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lIns="79507" tIns="39754" rIns="79507" bIns="39754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Contact lens wearers’ attitudes and needs: similarities and differences 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6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Evie</a:t>
            </a:r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Roussopoulou</a:t>
            </a:r>
            <a:r>
              <a:rPr lang="en-US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			Michelle Rose   			</a:t>
            </a:r>
            <a:r>
              <a:rPr 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Johnson </a:t>
            </a:r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&amp; Johnson Vision Care Inc.</a:t>
            </a:r>
            <a:endParaRPr lang="en-US" sz="4800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p:sp>
        <p:nvSpPr>
          <p:cNvPr id="38" name="Rectangle 1"/>
          <p:cNvSpPr>
            <a:spLocks noChangeArrowheads="1"/>
          </p:cNvSpPr>
          <p:nvPr/>
        </p:nvSpPr>
        <p:spPr bwMode="auto">
          <a:xfrm>
            <a:off x="38820553" y="2735919"/>
            <a:ext cx="3609475" cy="118828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lIns="79507" tIns="39754" rIns="79507" bIns="39754" anchor="ctr">
            <a:spAutoFit/>
          </a:bodyPr>
          <a:lstStyle/>
          <a:p>
            <a:pPr>
              <a:defRPr/>
            </a:pPr>
            <a:r>
              <a:rPr lang="en-US" sz="7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72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2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3</a:t>
            </a:r>
            <a:endParaRPr lang="en-US" sz="11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9" name="Picture 114" descr="&#10;header_bg.jpg                                                  00073E6Dgaechter                       C075CDFC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53207" y="5040331"/>
            <a:ext cx="19892281" cy="206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 Box 117"/>
          <p:cNvSpPr txBox="1">
            <a:spLocks noChangeArrowheads="1"/>
          </p:cNvSpPr>
          <p:nvPr/>
        </p:nvSpPr>
        <p:spPr bwMode="auto">
          <a:xfrm>
            <a:off x="22656370" y="5612362"/>
            <a:ext cx="11756361" cy="1095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lIns="79507" tIns="39754" rIns="79507" bIns="39754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GB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Conclusions</a:t>
            </a:r>
            <a:endParaRPr lang="en-US" sz="4400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9567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rph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Morph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Morp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rp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rp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rp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rp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rp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rp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9">
    <a:dk1>
      <a:srgbClr val="0F2400"/>
    </a:dk1>
    <a:lt1>
      <a:srgbClr val="FFFFFF"/>
    </a:lt1>
    <a:dk2>
      <a:srgbClr val="70A345"/>
    </a:dk2>
    <a:lt2>
      <a:srgbClr val="494949"/>
    </a:lt2>
    <a:accent1>
      <a:srgbClr val="768FD4"/>
    </a:accent1>
    <a:accent2>
      <a:srgbClr val="7B809C"/>
    </a:accent2>
    <a:accent3>
      <a:srgbClr val="495756"/>
    </a:accent3>
    <a:accent4>
      <a:srgbClr val="B35756"/>
    </a:accent4>
    <a:accent5>
      <a:srgbClr val="784422"/>
    </a:accent5>
    <a:accent6>
      <a:srgbClr val="B3AD11"/>
    </a:accent6>
    <a:hlink>
      <a:srgbClr val="494949"/>
    </a:hlink>
    <a:folHlink>
      <a:srgbClr val="B3AD11"/>
    </a:folHlink>
  </a:clrScheme>
  <a:fontScheme name="Custom 1">
    <a:majorFont>
      <a:latin typeface="HelvLight"/>
      <a:ea typeface=""/>
      <a:cs typeface=""/>
    </a:majorFont>
    <a:minorFont>
      <a:latin typeface="HelvLight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</TotalTime>
  <Pages>1</Pages>
  <Words>907</Words>
  <Application>Microsoft Office PowerPoint</Application>
  <PresentationFormat>Custom</PresentationFormat>
  <Paragraphs>106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Morph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AAO 2007</dc:title>
  <dc:subject>OWLS protein poster</dc:subject>
  <dc:creator>Lakshman Subbaraman</dc:creator>
  <cp:lastModifiedBy>Sulley, Anna [MEDGB]</cp:lastModifiedBy>
  <cp:revision>970</cp:revision>
  <cp:lastPrinted>2009-10-08T15:04:29Z</cp:lastPrinted>
  <dcterms:created xsi:type="dcterms:W3CDTF">1996-08-26T16:01:34Z</dcterms:created>
  <dcterms:modified xsi:type="dcterms:W3CDTF">2015-09-30T09:08:14Z</dcterms:modified>
</cp:coreProperties>
</file>