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4" r:id="rId4"/>
    <p:sldId id="265" r:id="rId5"/>
    <p:sldId id="266" r:id="rId6"/>
  </p:sldIdLst>
  <p:sldSz cx="20104100" cy="14185900"/>
  <p:notesSz cx="141859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29" autoAdjust="0"/>
  </p:normalViewPr>
  <p:slideViewPr>
    <p:cSldViewPr>
      <p:cViewPr varScale="1">
        <p:scale>
          <a:sx n="35" d="100"/>
          <a:sy n="35" d="100"/>
        </p:scale>
        <p:origin x="-1140" y="-78"/>
      </p:cViewPr>
      <p:guideLst>
        <p:guide orient="horz" pos="2032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25" d="100"/>
          <a:sy n="25" d="100"/>
        </p:scale>
        <p:origin x="-2934" y="-120"/>
      </p:cViewPr>
      <p:guideLst>
        <p:guide orient="horz" pos="6332"/>
        <p:guide pos="44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Wilson\AppData\Local\Microsoft\Windows\Temporary%20Internet%20Files\Content.Outlook\ZPLQ56S8\Tawnya_naraA_BCLA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023826315167762"/>
          <c:y val="2.7143037226866333E-2"/>
          <c:w val="0.81423582484998624"/>
          <c:h val="0.685960000340158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0 cycles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Sheet2!$B$7:$B$9</c:f>
                <c:numCache>
                  <c:formatCode>General</c:formatCode>
                  <c:ptCount val="3"/>
                  <c:pt idx="0">
                    <c:v>8.9999999999999993E-3</c:v>
                  </c:pt>
                  <c:pt idx="1">
                    <c:v>5.0000000000000001E-3</c:v>
                  </c:pt>
                  <c:pt idx="2">
                    <c:v>8.9999999999999993E-3</c:v>
                  </c:pt>
                </c:numCache>
              </c:numRef>
            </c:plus>
            <c:minus>
              <c:numRef>
                <c:f>Sheet2!$B$7:$B$9</c:f>
                <c:numCache>
                  <c:formatCode>General</c:formatCode>
                  <c:ptCount val="3"/>
                  <c:pt idx="0">
                    <c:v>8.9999999999999993E-3</c:v>
                  </c:pt>
                  <c:pt idx="1">
                    <c:v>5.0000000000000001E-3</c:v>
                  </c:pt>
                  <c:pt idx="2">
                    <c:v>8.9999999999999993E-3</c:v>
                  </c:pt>
                </c:numCache>
              </c:numRef>
            </c:minus>
          </c:errBars>
          <c:cat>
            <c:strRef>
              <c:f>Sheet2!$A$2:$A$4</c:f>
              <c:strCache>
                <c:ptCount val="3"/>
                <c:pt idx="0">
                  <c:v>Fresh Human Cornea</c:v>
                </c:pt>
                <c:pt idx="1">
                  <c:v>narafilcon A Out of Package Lens</c:v>
                </c:pt>
                <c:pt idx="2">
                  <c:v>narafilcon A Worn Lens</c:v>
                </c:pt>
              </c:strCache>
            </c:strRef>
          </c:cat>
          <c:val>
            <c:numRef>
              <c:f>Sheet2!$B$2:$B$4</c:f>
              <c:numCache>
                <c:formatCode>0.000</c:formatCode>
                <c:ptCount val="3"/>
                <c:pt idx="0">
                  <c:v>1.4999999999999999E-2</c:v>
                </c:pt>
                <c:pt idx="1">
                  <c:v>0.01</c:v>
                </c:pt>
                <c:pt idx="2">
                  <c:v>2.5000000000000001E-2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50 cycles 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Sheet2!$C$7:$C$9</c:f>
                <c:numCache>
                  <c:formatCode>General</c:formatCode>
                  <c:ptCount val="3"/>
                  <c:pt idx="1">
                    <c:v>3.0000000000000001E-3</c:v>
                  </c:pt>
                  <c:pt idx="2">
                    <c:v>4.0000000000000001E-3</c:v>
                  </c:pt>
                </c:numCache>
              </c:numRef>
            </c:plus>
            <c:minus>
              <c:numRef>
                <c:f>Sheet2!$C$7:$C$9</c:f>
                <c:numCache>
                  <c:formatCode>General</c:formatCode>
                  <c:ptCount val="3"/>
                  <c:pt idx="1">
                    <c:v>3.0000000000000001E-3</c:v>
                  </c:pt>
                  <c:pt idx="2">
                    <c:v>4.0000000000000001E-3</c:v>
                  </c:pt>
                </c:numCache>
              </c:numRef>
            </c:minus>
          </c:errBars>
          <c:cat>
            <c:strRef>
              <c:f>Sheet2!$A$2:$A$4</c:f>
              <c:strCache>
                <c:ptCount val="3"/>
                <c:pt idx="0">
                  <c:v>Fresh Human Cornea</c:v>
                </c:pt>
                <c:pt idx="1">
                  <c:v>narafilcon A Out of Package Lens</c:v>
                </c:pt>
                <c:pt idx="2">
                  <c:v>narafilcon A Worn Lens</c:v>
                </c:pt>
              </c:strCache>
            </c:strRef>
          </c:cat>
          <c:val>
            <c:numRef>
              <c:f>Sheet2!$C$2:$C$4</c:f>
              <c:numCache>
                <c:formatCode>0.000</c:formatCode>
                <c:ptCount val="3"/>
                <c:pt idx="1">
                  <c:v>8.9999999999999993E-3</c:v>
                </c:pt>
                <c:pt idx="2">
                  <c:v>1.7000000000000001E-2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100 cycles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Sheet2!$D$7:$D$9</c:f>
                <c:numCache>
                  <c:formatCode>General</c:formatCode>
                  <c:ptCount val="3"/>
                  <c:pt idx="1">
                    <c:v>4.0000000000000001E-3</c:v>
                  </c:pt>
                  <c:pt idx="2">
                    <c:v>3.0000000000000001E-3</c:v>
                  </c:pt>
                </c:numCache>
              </c:numRef>
            </c:plus>
            <c:minus>
              <c:numRef>
                <c:f>Sheet2!$D$7:$D$9</c:f>
                <c:numCache>
                  <c:formatCode>General</c:formatCode>
                  <c:ptCount val="3"/>
                  <c:pt idx="1">
                    <c:v>4.0000000000000001E-3</c:v>
                  </c:pt>
                  <c:pt idx="2">
                    <c:v>3.0000000000000001E-3</c:v>
                  </c:pt>
                </c:numCache>
              </c:numRef>
            </c:minus>
          </c:errBars>
          <c:cat>
            <c:strRef>
              <c:f>Sheet2!$A$2:$A$4</c:f>
              <c:strCache>
                <c:ptCount val="3"/>
                <c:pt idx="0">
                  <c:v>Fresh Human Cornea</c:v>
                </c:pt>
                <c:pt idx="1">
                  <c:v>narafilcon A Out of Package Lens</c:v>
                </c:pt>
                <c:pt idx="2">
                  <c:v>narafilcon A Worn Lens</c:v>
                </c:pt>
              </c:strCache>
            </c:strRef>
          </c:cat>
          <c:val>
            <c:numRef>
              <c:f>Sheet2!$D$2:$D$4</c:f>
              <c:numCache>
                <c:formatCode>0.000</c:formatCode>
                <c:ptCount val="3"/>
                <c:pt idx="1">
                  <c:v>8.0000000000000002E-3</c:v>
                </c:pt>
                <c:pt idx="2">
                  <c:v>1.7000000000000001E-2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341376"/>
        <c:axId val="178342912"/>
      </c:barChart>
      <c:catAx>
        <c:axId val="17834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8342912"/>
        <c:crosses val="autoZero"/>
        <c:auto val="1"/>
        <c:lblAlgn val="ctr"/>
        <c:lblOffset val="100"/>
        <c:noMultiLvlLbl val="0"/>
      </c:catAx>
      <c:valAx>
        <c:axId val="178342912"/>
        <c:scaling>
          <c:orientation val="minMax"/>
          <c:max val="4.0000000000000008E-2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 Coefficient of Friction (CoF) Values</a:t>
                </a:r>
              </a:p>
            </c:rich>
          </c:tx>
          <c:layout>
            <c:manualLayout>
              <c:xMode val="edge"/>
              <c:yMode val="edge"/>
              <c:x val="2.7170345997088279E-2"/>
              <c:y val="6.1863359257093437E-2"/>
            </c:manualLayout>
          </c:layout>
          <c:overlay val="0"/>
        </c:title>
        <c:numFmt formatCode="0.000" sourceLinked="1"/>
        <c:majorTickMark val="none"/>
        <c:minorTickMark val="none"/>
        <c:tickLblPos val="nextTo"/>
        <c:crossAx val="178341376"/>
        <c:crosses val="autoZero"/>
        <c:crossBetween val="between"/>
        <c:majorUnit val="5.000000000000001E-3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ln w="28575" cmpd="dbl"/>
  </c:spPr>
  <c:txPr>
    <a:bodyPr/>
    <a:lstStyle/>
    <a:p>
      <a:pPr>
        <a:defRPr sz="24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46800" cy="1004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35925" y="0"/>
            <a:ext cx="6146800" cy="1004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BA616-CDF1-4B7A-8824-3742B7CFDD8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51013" y="1508125"/>
            <a:ext cx="10683875" cy="753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19225" y="9548813"/>
            <a:ext cx="11347450" cy="9047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46800" cy="1004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35925" y="19096038"/>
            <a:ext cx="6146800" cy="1004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1CBA-2EA1-4F67-9F9F-2B2CBD5F8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8482" y="4397629"/>
            <a:ext cx="1709613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6965" y="7944104"/>
            <a:ext cx="140791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/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655" y="3262757"/>
            <a:ext cx="87491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8246" y="3262757"/>
            <a:ext cx="87491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655" y="463550"/>
            <a:ext cx="18101789" cy="173246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2749550"/>
            <a:ext cx="19050000" cy="102448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032167" y="12361838"/>
            <a:ext cx="4770311" cy="1555811"/>
            <a:chOff x="31998306" y="26084461"/>
            <a:chExt cx="10978494" cy="3844465"/>
          </a:xfrm>
        </p:grpSpPr>
        <p:pic>
          <p:nvPicPr>
            <p:cNvPr id="8" name="Picture 2" descr="cid:image001.png@01D013C0.AD8CF89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079" y="26084461"/>
              <a:ext cx="9644209" cy="287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31998306" y="28437643"/>
              <a:ext cx="10978494" cy="1491283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©JJVCI, 2015.  All rights reserved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Poster first presented at BCLA Conference 2015.</a:t>
              </a:r>
              <a:endPara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>
        <a:defRPr sz="3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31813" indent="-361950">
        <a:buClr>
          <a:srgbClr val="FF0000"/>
        </a:buClr>
        <a:buFont typeface="Wingdings" panose="05000000000000000000" pitchFamily="2" charset="2"/>
        <a:buChar char="v"/>
        <a:defRPr sz="200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kcanavan@its.jnj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3" descr="&#10;header_bg.jpg                                                  00073E6Dgaechter                       C075CDF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083" y="276279"/>
            <a:ext cx="19556767" cy="203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49118" y="387350"/>
            <a:ext cx="18686645" cy="1926964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Coefficient of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friction comparison 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of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worn daily disposable silicone hydrogel </a:t>
            </a:r>
            <a:b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contact lenses to human corneal tissue </a:t>
            </a:r>
            <a:r>
              <a:rPr lang="en-US" sz="4800" b="1" dirty="0">
                <a:effectLst/>
                <a:latin typeface="Arial" charset="0"/>
                <a:cs typeface="Arial" charset="0"/>
              </a:rPr>
              <a:t/>
            </a:r>
            <a:br>
              <a:rPr lang="en-US" sz="4800" b="1" dirty="0">
                <a:effectLst/>
                <a:latin typeface="Arial" charset="0"/>
                <a:cs typeface="Arial" charset="0"/>
              </a:rPr>
            </a:br>
            <a:r>
              <a:rPr lang="en-US" sz="2000" b="1" dirty="0" err="1">
                <a:effectLst/>
                <a:latin typeface="Arial" charset="0"/>
                <a:cs typeface="Arial" charset="0"/>
              </a:rPr>
              <a:t>Samuele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Tosatti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1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Tawnya Wilson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Kristy Canavan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Rudolf Aeschlimann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1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	Ryan Butterfield</a:t>
            </a:r>
            <a:r>
              <a:rPr lang="en-US" sz="2000" b="1" baseline="30000" dirty="0" smtClean="0">
                <a:effectLst/>
                <a:latin typeface="Arial" charset="0"/>
                <a:cs typeface="Arial" charset="0"/>
              </a:rPr>
              <a:t>3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Kathrine Osborn Lorenz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/>
            </a:r>
            <a:br>
              <a:rPr lang="en-US" sz="2000" b="1" dirty="0" smtClean="0">
                <a:effectLst/>
                <a:latin typeface="Arial" charset="0"/>
                <a:cs typeface="Arial" charset="0"/>
              </a:rPr>
            </a:br>
            <a:r>
              <a:rPr lang="en-US" sz="2000" b="1" dirty="0" smtClean="0">
                <a:effectLst/>
                <a:latin typeface="Arial" charset="0"/>
                <a:cs typeface="Arial" charset="0"/>
              </a:rPr>
              <a:t>1-SuSoS 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2-Johnson &amp; Johnson Vision Care, Inc.      3-MaxisIT</a:t>
            </a:r>
            <a:endParaRPr lang="en-US" sz="2000" b="1" dirty="0">
              <a:effectLst/>
              <a:latin typeface="Arial" charset="0"/>
              <a:cs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0375" y="2520950"/>
            <a:ext cx="11155675" cy="985859"/>
            <a:chOff x="785447" y="4928727"/>
            <a:chExt cx="16267826" cy="1234820"/>
          </a:xfrm>
        </p:grpSpPr>
        <p:pic>
          <p:nvPicPr>
            <p:cNvPr id="12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447" y="4928727"/>
              <a:ext cx="16267826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06"/>
            <p:cNvSpPr txBox="1">
              <a:spLocks noChangeArrowheads="1"/>
            </p:cNvSpPr>
            <p:nvPr/>
          </p:nvSpPr>
          <p:spPr bwMode="auto">
            <a:xfrm>
              <a:off x="1147029" y="5141185"/>
              <a:ext cx="9580854" cy="794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36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Introduction</a:t>
              </a:r>
              <a:endPara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198911" y="1198855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Metin Yer Tutucusu 2"/>
          <p:cNvSpPr txBox="1">
            <a:spLocks/>
          </p:cNvSpPr>
          <p:nvPr/>
        </p:nvSpPr>
        <p:spPr>
          <a:xfrm>
            <a:off x="749118" y="3206750"/>
            <a:ext cx="11750243" cy="326828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tr-TR" sz="24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114" descr="&#10;header_bg.jpg                                                  00073E6Dgaechter                       C075CDF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8083550"/>
            <a:ext cx="1109603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 Box 106"/>
          <p:cNvSpPr txBox="1">
            <a:spLocks noChangeArrowheads="1"/>
          </p:cNvSpPr>
          <p:nvPr/>
        </p:nvSpPr>
        <p:spPr bwMode="auto">
          <a:xfrm>
            <a:off x="1011955" y="8312150"/>
            <a:ext cx="5266468" cy="63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79443" tIns="39722" rIns="79443" bIns="39722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latin typeface="Arial" charset="0"/>
                <a:cs typeface="Times New Roman" charset="0"/>
                <a:sym typeface="Symbol" pitchFamily="18" charset="2"/>
              </a:rPr>
              <a:t>Methods</a:t>
            </a:r>
            <a:endParaRPr lang="en-US" b="1" dirty="0">
              <a:solidFill>
                <a:srgbClr val="000000"/>
              </a:solidFill>
              <a:latin typeface="Arial" charset="0"/>
              <a:cs typeface="Times New Roman" charset="0"/>
              <a:sym typeface="Symbol" pitchFamily="18" charset="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0" y="12655550"/>
            <a:ext cx="1973651" cy="87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20" name="Text Box 7417"/>
          <p:cNvSpPr txBox="1">
            <a:spLocks noChangeArrowheads="1"/>
          </p:cNvSpPr>
          <p:nvPr/>
        </p:nvSpPr>
        <p:spPr bwMode="auto">
          <a:xfrm>
            <a:off x="420375" y="3606145"/>
            <a:ext cx="1115567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4813" indent="-404813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2800" b="0" dirty="0">
                <a:latin typeface="Arial" charset="0"/>
                <a:cs typeface="Arial" charset="0"/>
              </a:rPr>
              <a:t>A contact lens (CL) with higher lubricity </a:t>
            </a:r>
            <a:r>
              <a:rPr lang="en-US" altLang="en-US" sz="2800" b="0" dirty="0" smtClean="0">
                <a:latin typeface="Arial" charset="0"/>
                <a:cs typeface="Arial" charset="0"/>
              </a:rPr>
              <a:t>(coefficient of friction, </a:t>
            </a:r>
            <a:r>
              <a:rPr lang="en-US" altLang="en-US" sz="2800" b="0" dirty="0" err="1" smtClean="0">
                <a:latin typeface="Arial" charset="0"/>
                <a:cs typeface="Arial" charset="0"/>
              </a:rPr>
              <a:t>CoF</a:t>
            </a:r>
            <a:r>
              <a:rPr lang="en-US" altLang="en-US" sz="2800" b="0" dirty="0" smtClean="0">
                <a:latin typeface="Arial" charset="0"/>
                <a:cs typeface="Arial" charset="0"/>
              </a:rPr>
              <a:t>) is </a:t>
            </a:r>
            <a:r>
              <a:rPr lang="en-US" altLang="en-US" sz="2800" b="0" dirty="0">
                <a:latin typeface="Arial" charset="0"/>
                <a:cs typeface="Arial" charset="0"/>
              </a:rPr>
              <a:t>thought to be less detectable to the wearer and to cause less </a:t>
            </a:r>
            <a:r>
              <a:rPr lang="en-US" altLang="en-US" sz="2800" b="0" dirty="0" smtClean="0">
                <a:latin typeface="Arial" charset="0"/>
                <a:cs typeface="Arial" charset="0"/>
              </a:rPr>
              <a:t>irritation.</a:t>
            </a:r>
            <a:r>
              <a:rPr lang="en-US" altLang="en-US" sz="2800" b="0" baseline="30000" dirty="0" smtClean="0">
                <a:latin typeface="Arial" charset="0"/>
                <a:cs typeface="Arial" charset="0"/>
              </a:rPr>
              <a:t>1</a:t>
            </a:r>
            <a:r>
              <a:rPr lang="en-US" altLang="en-US" sz="2800" b="0" dirty="0" smtClean="0">
                <a:latin typeface="Arial" charset="0"/>
                <a:cs typeface="Arial" charset="0"/>
              </a:rPr>
              <a:t> </a:t>
            </a:r>
            <a:r>
              <a:rPr lang="en-US" altLang="en-US" sz="2800" b="0" baseline="30000" dirty="0" smtClean="0">
                <a:latin typeface="Arial" charset="0"/>
                <a:cs typeface="Arial" charset="0"/>
              </a:rPr>
              <a:t> </a:t>
            </a:r>
            <a:r>
              <a:rPr lang="en-US" altLang="en-US" sz="2800" b="0" dirty="0">
                <a:latin typeface="Arial" charset="0"/>
                <a:cs typeface="Arial" charset="0"/>
              </a:rPr>
              <a:t>It is also suggested that a CL with lubricity similar to that of the human cornea may help in maintaining comfort</a:t>
            </a:r>
            <a:r>
              <a:rPr lang="en-US" altLang="en-US" sz="2800" b="0" baseline="30000" dirty="0">
                <a:latin typeface="Arial" charset="0"/>
                <a:cs typeface="Arial" charset="0"/>
              </a:rPr>
              <a:t>1</a:t>
            </a:r>
            <a:r>
              <a:rPr lang="en-US" altLang="en-US" sz="2800" b="0" dirty="0">
                <a:latin typeface="Arial" charset="0"/>
                <a:cs typeface="Arial" charset="0"/>
              </a:rPr>
              <a:t>. Hence, the need to use a human cornea CoF value as a comparator has been </a:t>
            </a:r>
            <a:r>
              <a:rPr lang="en-US" altLang="en-US" sz="2800" b="0" dirty="0" smtClean="0">
                <a:latin typeface="Arial" charset="0"/>
                <a:cs typeface="Arial" charset="0"/>
              </a:rPr>
              <a:t>suggested.</a:t>
            </a:r>
            <a:r>
              <a:rPr lang="en-US" altLang="en-US" sz="2800" b="0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	</a:t>
            </a:r>
            <a:endParaRPr lang="en-US" altLang="en-US" sz="2800" b="0" dirty="0" smtClean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2800" b="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purpose of this </a:t>
            </a:r>
            <a:r>
              <a:rPr lang="en-US" altLang="en-US" sz="2800" b="0" dirty="0">
                <a:latin typeface="Arial" charset="0"/>
                <a:cs typeface="Times New Roman" pitchFamily="18" charset="0"/>
                <a:sym typeface="Symbol" pitchFamily="18" charset="2"/>
              </a:rPr>
              <a:t>post hoc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evaluation was to compare </a:t>
            </a:r>
            <a:r>
              <a:rPr lang="en-US" altLang="en-US" sz="2800" b="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altLang="en-US" sz="2800" b="0" dirty="0" err="1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CoF</a:t>
            </a:r>
            <a:r>
              <a:rPr lang="en-US" altLang="en-US" sz="2800" b="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of 1-DAY ACUVUE</a:t>
            </a:r>
            <a:r>
              <a:rPr lang="en-US" altLang="en-US" sz="2800" b="0" baseline="300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®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800" b="0" dirty="0" err="1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TruEye</a:t>
            </a:r>
            <a:r>
              <a:rPr lang="en-US" altLang="en-US" sz="2800" b="0" baseline="30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®</a:t>
            </a:r>
            <a:r>
              <a:rPr lang="en-US" altLang="en-US" sz="2800" b="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800" b="0" dirty="0" smtClean="0">
                <a:latin typeface="Arial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800" b="0" dirty="0" err="1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narafilcon</a:t>
            </a:r>
            <a:r>
              <a:rPr lang="en-US" altLang="en-US" sz="2800" b="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A) contact lenses removed from manufacturer packaging and post 10-hours of wear to previously published fresh human corneal tissue </a:t>
            </a:r>
            <a:r>
              <a:rPr lang="en-US" altLang="en-US" sz="2800" b="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values.</a:t>
            </a:r>
            <a:r>
              <a:rPr lang="en-US" altLang="en-US" sz="2800" b="0" baseline="30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en-US" sz="2800" b="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  <a:endParaRPr lang="en-US" altLang="en-US" sz="2800" b="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Text Box 7417"/>
          <p:cNvSpPr txBox="1">
            <a:spLocks noChangeArrowheads="1"/>
          </p:cNvSpPr>
          <p:nvPr/>
        </p:nvSpPr>
        <p:spPr bwMode="auto">
          <a:xfrm>
            <a:off x="527050" y="9302750"/>
            <a:ext cx="111111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4813" indent="-404813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en-US" sz="2800" b="0" i="1" dirty="0">
                <a:latin typeface="Arial" charset="0"/>
                <a:cs typeface="Times New Roman" pitchFamily="18" charset="0"/>
                <a:sym typeface="Symbol" pitchFamily="18" charset="2"/>
              </a:rPr>
              <a:t>In vitro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CoF was measured on 13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narafilcon A CL’s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directly after removal from packaging.  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en-US" sz="2800" b="0" i="1" dirty="0">
                <a:latin typeface="Arial" charset="0"/>
                <a:cs typeface="Times New Roman" pitchFamily="18" charset="0"/>
                <a:sym typeface="Symbol" pitchFamily="18" charset="2"/>
              </a:rPr>
              <a:t>Ex vivo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CoF was measured on 10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narafilcon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A CL’s post daily disposable wear on either eye by 10 subjects for 12 (±2) hours. All </a:t>
            </a:r>
            <a:r>
              <a:rPr lang="en-US" altLang="en-US" sz="2800" b="0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ex vivo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CoF measurements were conducted immediately after lens removal.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Ten (10) fresh human corneas (Fig 1) were supplied within 8 hours (range 2.17 -  7.48 hours) of donor death to </a:t>
            </a:r>
            <a:r>
              <a:rPr lang="en-US" altLang="en-US" sz="2800" b="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enucleation.</a:t>
            </a:r>
            <a:r>
              <a:rPr lang="en-US" altLang="en-US" sz="2800" b="0" baseline="30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en-US" sz="2800" b="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CoF was then measured within 9 hours of donor death (range 3.30 – 8.48 hours</a:t>
            </a:r>
            <a:r>
              <a:rPr lang="en-US" altLang="en-US" sz="2800" b="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).</a:t>
            </a:r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282" y="3639389"/>
            <a:ext cx="6604700" cy="638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13613970" y="10293350"/>
            <a:ext cx="5729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latin typeface="Arial" charset="0"/>
                <a:cs typeface="Arial" charset="0"/>
              </a:rPr>
              <a:t>Figure 1:  Fresh human cornea specimen</a:t>
            </a:r>
          </a:p>
        </p:txBody>
      </p:sp>
    </p:spTree>
    <p:extLst>
      <p:ext uri="{BB962C8B-B14F-4D97-AF65-F5344CB8AC3E}">
        <p14:creationId xmlns:p14="http://schemas.microsoft.com/office/powerpoint/2010/main" val="31400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3" descr="&#10;header_bg.jpg                                                  00073E6Dgaechter                       C075CDF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083" y="276279"/>
            <a:ext cx="19556767" cy="203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49118" y="387350"/>
            <a:ext cx="18686645" cy="1926964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Coefficient of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friction comparison 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of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worn daily disposable silicone hydrogel </a:t>
            </a:r>
            <a:b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contact lenses to human corneal tissue </a:t>
            </a:r>
            <a:r>
              <a:rPr lang="en-US" sz="4800" b="1" dirty="0">
                <a:effectLst/>
                <a:latin typeface="Arial" charset="0"/>
                <a:cs typeface="Arial" charset="0"/>
              </a:rPr>
              <a:t/>
            </a:r>
            <a:br>
              <a:rPr lang="en-US" sz="4800" b="1" dirty="0">
                <a:effectLst/>
                <a:latin typeface="Arial" charset="0"/>
                <a:cs typeface="Arial" charset="0"/>
              </a:rPr>
            </a:br>
            <a:r>
              <a:rPr lang="en-US" sz="2000" b="1" dirty="0" err="1">
                <a:effectLst/>
                <a:latin typeface="Arial" charset="0"/>
                <a:cs typeface="Arial" charset="0"/>
              </a:rPr>
              <a:t>Samuele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Tosatti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1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Tawnya Wilson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Kristy Canavan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Rudolf Aeschlimann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1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	Ryan Butterfield</a:t>
            </a:r>
            <a:r>
              <a:rPr lang="en-US" sz="2000" b="1" baseline="30000" dirty="0" smtClean="0">
                <a:effectLst/>
                <a:latin typeface="Arial" charset="0"/>
                <a:cs typeface="Arial" charset="0"/>
              </a:rPr>
              <a:t>3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Kathrine Osborn Lorenz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/>
            </a:r>
            <a:br>
              <a:rPr lang="en-US" sz="2000" b="1" dirty="0" smtClean="0">
                <a:effectLst/>
                <a:latin typeface="Arial" charset="0"/>
                <a:cs typeface="Arial" charset="0"/>
              </a:rPr>
            </a:br>
            <a:r>
              <a:rPr lang="en-US" sz="2000" b="1" dirty="0" smtClean="0">
                <a:effectLst/>
                <a:latin typeface="Arial" charset="0"/>
                <a:cs typeface="Arial" charset="0"/>
              </a:rPr>
              <a:t>1-SuSoS 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2-Johnson &amp; Johnson Vision Care, Inc.      3-MaxisIT</a:t>
            </a:r>
            <a:endParaRPr lang="en-US" sz="2000" b="1" dirty="0">
              <a:effectLst/>
              <a:latin typeface="Arial" charset="0"/>
              <a:cs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0375" y="2678091"/>
            <a:ext cx="10012675" cy="985859"/>
            <a:chOff x="785447" y="5125551"/>
            <a:chExt cx="16267826" cy="1234820"/>
          </a:xfrm>
        </p:grpSpPr>
        <p:pic>
          <p:nvPicPr>
            <p:cNvPr id="12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447" y="5125551"/>
              <a:ext cx="16267826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06"/>
            <p:cNvSpPr txBox="1">
              <a:spLocks noChangeArrowheads="1"/>
            </p:cNvSpPr>
            <p:nvPr/>
          </p:nvSpPr>
          <p:spPr bwMode="auto">
            <a:xfrm>
              <a:off x="1147029" y="5375027"/>
              <a:ext cx="9580853" cy="794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36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Methods (continued)</a:t>
              </a:r>
              <a:endPara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198911" y="1198855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5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Metin Yer Tutucusu 2"/>
          <p:cNvSpPr txBox="1">
            <a:spLocks/>
          </p:cNvSpPr>
          <p:nvPr/>
        </p:nvSpPr>
        <p:spPr>
          <a:xfrm>
            <a:off x="749118" y="3206750"/>
            <a:ext cx="11750243" cy="326828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tr-TR" sz="24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0" y="12655550"/>
            <a:ext cx="1973651" cy="87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20" name="Text Box 7417"/>
          <p:cNvSpPr txBox="1">
            <a:spLocks noChangeArrowheads="1"/>
          </p:cNvSpPr>
          <p:nvPr/>
        </p:nvSpPr>
        <p:spPr bwMode="auto">
          <a:xfrm>
            <a:off x="420375" y="3838416"/>
            <a:ext cx="10012675" cy="927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4813" indent="-404813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All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CoF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testing was conducted utilizing the Basalt Must Micro-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Tribometer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(Fig 2) in Tear Like Fluid (TLF-PBS) (300 – 310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mOsm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/kg) solution according to the methodology outlined by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Roba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et al</a:t>
            </a:r>
            <a:r>
              <a:rPr lang="en-US" altLang="en-US" sz="2800" b="0" baseline="300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The applied normal force varied between 0.25 and 4.0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mN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with a measured stroke length of 1.0 mm at normal speed of 0.1 mm/s. A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mucin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coated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hydrophobized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glass counter surface was used for all measurements.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CoF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values were recorded for 0, 50, and 100 cycles for the CL’s and at 0 cycles for the human corneas. </a:t>
            </a:r>
            <a:endParaRPr lang="en-US" altLang="en-US" sz="2800" b="0" dirty="0" smtClean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  <a:p>
            <a:pPr algn="just">
              <a:lnSpc>
                <a:spcPts val="384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Additional CL observations included monocular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LogMAR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visual acuity (VA).</a:t>
            </a:r>
          </a:p>
          <a:p>
            <a:pPr algn="just">
              <a:lnSpc>
                <a:spcPts val="384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CL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CoF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values were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analysed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using a linear mixed model to calculate least square (LS) mean differences for within cycles and time points, respectively. The statistical equivalence margin was set at 0.05.</a:t>
            </a:r>
          </a:p>
          <a:p>
            <a:pPr algn="just">
              <a:lnSpc>
                <a:spcPts val="384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Pairwise comparisons between CL’s at 100 cycles and the cornea (0 cycles)  were conducted using t-tests on LS Means. All statistical analyses were carried out using SAS 9.4 (Cary, NC, 2014). </a:t>
            </a:r>
            <a:endParaRPr lang="en-US" altLang="en-US" sz="2800" b="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18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848" y="3892550"/>
            <a:ext cx="8174602" cy="552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2244478" y="9758316"/>
            <a:ext cx="68972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latin typeface="Arial" charset="0"/>
                <a:cs typeface="Arial" charset="0"/>
              </a:rPr>
              <a:t>Figure 2:  Graphical representation of micro-</a:t>
            </a:r>
            <a:r>
              <a:rPr lang="en-US" altLang="en-US" sz="2800" dirty="0" err="1">
                <a:latin typeface="Arial" charset="0"/>
                <a:cs typeface="Arial" charset="0"/>
              </a:rPr>
              <a:t>tribometer</a:t>
            </a:r>
            <a:r>
              <a:rPr lang="en-US" altLang="en-US" sz="2800" dirty="0">
                <a:latin typeface="Arial" charset="0"/>
                <a:cs typeface="Arial" charset="0"/>
              </a:rPr>
              <a:t> </a:t>
            </a:r>
            <a:r>
              <a:rPr lang="en-US" altLang="en-US" sz="2800" dirty="0" smtClean="0">
                <a:latin typeface="Arial" charset="0"/>
                <a:cs typeface="Arial" charset="0"/>
              </a:rPr>
              <a:t>set-up</a:t>
            </a:r>
            <a:r>
              <a:rPr lang="en-US" altLang="en-US" sz="2800" baseline="30000" dirty="0" smtClean="0">
                <a:latin typeface="Arial" charset="0"/>
                <a:cs typeface="Arial" charset="0"/>
              </a:rPr>
              <a:t>4</a:t>
            </a:r>
            <a:endParaRPr lang="en-US" altLang="en-US" sz="2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3" descr="&#10;header_bg.jpg                                                  00073E6Dgaechter                       C075CDF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083" y="276279"/>
            <a:ext cx="19556767" cy="203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49118" y="387350"/>
            <a:ext cx="18686645" cy="1926964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Coefficient of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friction comparison 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of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worn daily disposable silicone hydrogel </a:t>
            </a:r>
            <a:b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contact lenses to human corneal tissue </a:t>
            </a:r>
            <a:r>
              <a:rPr lang="en-US" sz="4800" b="1" dirty="0">
                <a:effectLst/>
                <a:latin typeface="Arial" charset="0"/>
                <a:cs typeface="Arial" charset="0"/>
              </a:rPr>
              <a:t/>
            </a:r>
            <a:br>
              <a:rPr lang="en-US" sz="4800" b="1" dirty="0">
                <a:effectLst/>
                <a:latin typeface="Arial" charset="0"/>
                <a:cs typeface="Arial" charset="0"/>
              </a:rPr>
            </a:br>
            <a:r>
              <a:rPr lang="en-US" sz="2000" b="1" dirty="0" err="1">
                <a:effectLst/>
                <a:latin typeface="Arial" charset="0"/>
                <a:cs typeface="Arial" charset="0"/>
              </a:rPr>
              <a:t>Samuele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Tosatti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1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Tawnya Wilson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Kristy Canavan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Rudolf Aeschlimann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1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	Ryan Butterfield</a:t>
            </a:r>
            <a:r>
              <a:rPr lang="en-US" sz="2000" b="1" baseline="30000" dirty="0" smtClean="0">
                <a:effectLst/>
                <a:latin typeface="Arial" charset="0"/>
                <a:cs typeface="Arial" charset="0"/>
              </a:rPr>
              <a:t>3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Kathrine Osborn Lorenz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/>
            </a:r>
            <a:br>
              <a:rPr lang="en-US" sz="2000" b="1" dirty="0" smtClean="0">
                <a:effectLst/>
                <a:latin typeface="Arial" charset="0"/>
                <a:cs typeface="Arial" charset="0"/>
              </a:rPr>
            </a:br>
            <a:r>
              <a:rPr lang="en-US" sz="2000" b="1" dirty="0" smtClean="0">
                <a:effectLst/>
                <a:latin typeface="Arial" charset="0"/>
                <a:cs typeface="Arial" charset="0"/>
              </a:rPr>
              <a:t>1-SuSoS 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2-Johnson &amp; Johnson Vision Care, Inc.      3-MaxisIT</a:t>
            </a:r>
            <a:endParaRPr lang="en-US" sz="2000" b="1" dirty="0">
              <a:effectLst/>
              <a:latin typeface="Arial" charset="0"/>
              <a:cs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6575" y="3663951"/>
            <a:ext cx="8183875" cy="985859"/>
            <a:chOff x="785447" y="6360371"/>
            <a:chExt cx="16267826" cy="1234820"/>
          </a:xfrm>
        </p:grpSpPr>
        <p:pic>
          <p:nvPicPr>
            <p:cNvPr id="12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447" y="6360371"/>
              <a:ext cx="16267826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06"/>
            <p:cNvSpPr txBox="1">
              <a:spLocks noChangeArrowheads="1"/>
            </p:cNvSpPr>
            <p:nvPr/>
          </p:nvSpPr>
          <p:spPr bwMode="auto">
            <a:xfrm>
              <a:off x="1098766" y="6580550"/>
              <a:ext cx="9580854" cy="794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36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Results</a:t>
              </a:r>
              <a:endPara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198911" y="1198855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5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Metin Yer Tutucusu 2"/>
          <p:cNvSpPr txBox="1">
            <a:spLocks/>
          </p:cNvSpPr>
          <p:nvPr/>
        </p:nvSpPr>
        <p:spPr>
          <a:xfrm>
            <a:off x="749118" y="3206750"/>
            <a:ext cx="11750243" cy="326828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tr-TR" sz="24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0" y="12655550"/>
            <a:ext cx="1973651" cy="87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20" name="Text Box 7417"/>
          <p:cNvSpPr txBox="1">
            <a:spLocks noChangeArrowheads="1"/>
          </p:cNvSpPr>
          <p:nvPr/>
        </p:nvSpPr>
        <p:spPr bwMode="auto">
          <a:xfrm>
            <a:off x="749118" y="4840890"/>
            <a:ext cx="7879075" cy="69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4813" indent="-404813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lnSpc>
                <a:spcPts val="3840"/>
              </a:lnSpc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narafilcon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A subject population (n = 10) included experienced CL wearers between the ages of 18 and less than 40 years old of which 70.0% were female and 70% were Caucasian. The mean age of the cohort was 29 (±4 SD) years. </a:t>
            </a:r>
          </a:p>
          <a:p>
            <a:pPr algn="just">
              <a:lnSpc>
                <a:spcPts val="3840"/>
              </a:lnSpc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The power ranges of the </a:t>
            </a:r>
            <a:r>
              <a:rPr lang="en-US" altLang="en-US" sz="2800" b="0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ex vivo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(worn)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narafilcon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A lenses were -1.00 to -4.00 in 0.25D steps. The power of </a:t>
            </a:r>
            <a:r>
              <a:rPr lang="en-US" altLang="en-US" sz="2800" b="0" dirty="0">
                <a:latin typeface="Arial" charset="0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altLang="en-US" sz="2800" b="0" i="1" dirty="0">
                <a:latin typeface="Arial" charset="0"/>
                <a:cs typeface="Times New Roman" pitchFamily="18" charset="0"/>
                <a:sym typeface="Symbol" pitchFamily="18" charset="2"/>
              </a:rPr>
              <a:t>in vitro </a:t>
            </a:r>
            <a:r>
              <a:rPr lang="en-US" altLang="en-US" sz="2800" b="0" dirty="0">
                <a:latin typeface="Arial" charset="0"/>
                <a:cs typeface="Times New Roman" pitchFamily="18" charset="0"/>
                <a:sym typeface="Symbol" pitchFamily="18" charset="2"/>
              </a:rPr>
              <a:t>(out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of package)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narafilcon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A lenses was -1.00.</a:t>
            </a:r>
          </a:p>
          <a:p>
            <a:pPr algn="just">
              <a:lnSpc>
                <a:spcPts val="3840"/>
              </a:lnSpc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CoF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average for the human cornea is not statistically different from </a:t>
            </a:r>
            <a:r>
              <a:rPr lang="en-US" altLang="en-US" sz="28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narafilcon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A  </a:t>
            </a:r>
            <a:r>
              <a:rPr lang="en-US" altLang="en-US" sz="2800" b="0" i="1" dirty="0">
                <a:latin typeface="Arial" charset="0"/>
                <a:cs typeface="Times New Roman" pitchFamily="18" charset="0"/>
                <a:sym typeface="Symbol" pitchFamily="18" charset="2"/>
              </a:rPr>
              <a:t>in vitro (</a:t>
            </a:r>
            <a:r>
              <a:rPr lang="en-US" altLang="en-US" sz="2800" b="0" dirty="0">
                <a:latin typeface="Arial" charset="0"/>
                <a:cs typeface="Times New Roman" pitchFamily="18" charset="0"/>
                <a:sym typeface="Symbol" pitchFamily="18" charset="2"/>
              </a:rPr>
              <a:t>out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of packaging) lenses (p = 0.051) or from </a:t>
            </a:r>
            <a:r>
              <a:rPr lang="en-US" altLang="en-US" sz="2800" b="0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ex vivo </a:t>
            </a:r>
            <a:r>
              <a:rPr lang="en-US" alt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(worn) lenses (p=0.513). (Fig 3</a:t>
            </a:r>
            <a:r>
              <a:rPr lang="en-US" altLang="en-US" sz="2800" b="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)</a:t>
            </a:r>
            <a:endParaRPr lang="en-US" altLang="en-US" sz="2800" b="0" dirty="0">
              <a:solidFill>
                <a:srgbClr val="000000"/>
              </a:solidFill>
              <a:latin typeface="Arial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TextBox 116"/>
          <p:cNvSpPr txBox="1">
            <a:spLocks noChangeArrowheads="1"/>
          </p:cNvSpPr>
          <p:nvPr/>
        </p:nvSpPr>
        <p:spPr bwMode="auto">
          <a:xfrm>
            <a:off x="10119528" y="10356155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latin typeface="Arial" charset="0"/>
                <a:cs typeface="Arial" charset="0"/>
              </a:rPr>
              <a:t>Figure 3 : Mean CoF values for the fresh human cornea</a:t>
            </a:r>
            <a:r>
              <a:rPr lang="en-US" altLang="en-US" sz="2800" i="1" dirty="0">
                <a:latin typeface="Arial" charset="0"/>
                <a:cs typeface="Arial" charset="0"/>
              </a:rPr>
              <a:t>, in </a:t>
            </a:r>
            <a:r>
              <a:rPr lang="en-US" altLang="en-US" sz="2800" i="1" dirty="0" smtClean="0">
                <a:latin typeface="Arial" charset="0"/>
                <a:cs typeface="Arial" charset="0"/>
              </a:rPr>
              <a:t>vitro </a:t>
            </a:r>
            <a:r>
              <a:rPr lang="en-US" altLang="en-US" sz="2800" dirty="0" err="1" smtClean="0">
                <a:latin typeface="Arial" charset="0"/>
                <a:cs typeface="Arial" charset="0"/>
              </a:rPr>
              <a:t>narafilcon</a:t>
            </a:r>
            <a:r>
              <a:rPr lang="en-US" altLang="en-US" sz="2800" dirty="0" smtClean="0">
                <a:latin typeface="Arial" charset="0"/>
                <a:cs typeface="Arial" charset="0"/>
              </a:rPr>
              <a:t> </a:t>
            </a:r>
            <a:r>
              <a:rPr lang="en-US" altLang="en-US" sz="2800" dirty="0">
                <a:latin typeface="Arial" charset="0"/>
                <a:cs typeface="Arial" charset="0"/>
              </a:rPr>
              <a:t>A </a:t>
            </a:r>
            <a:r>
              <a:rPr lang="en-US" altLang="en-US" sz="2800" dirty="0" smtClean="0">
                <a:latin typeface="Arial" charset="0"/>
                <a:cs typeface="Arial" charset="0"/>
              </a:rPr>
              <a:t>(1-DAY ACUVUE</a:t>
            </a:r>
            <a:r>
              <a:rPr lang="en-US" altLang="en-US" sz="2800" baseline="30000" dirty="0" smtClean="0">
                <a:latin typeface="Arial" charset="0"/>
                <a:cs typeface="Arial" charset="0"/>
              </a:rPr>
              <a:t>® </a:t>
            </a:r>
            <a:r>
              <a:rPr lang="en-US" altLang="en-US" sz="2800" dirty="0" err="1" smtClean="0">
                <a:latin typeface="Arial" charset="0"/>
                <a:cs typeface="Arial" charset="0"/>
              </a:rPr>
              <a:t>TruEye</a:t>
            </a:r>
            <a:r>
              <a:rPr lang="en-US" altLang="en-US" sz="2800" baseline="30000" dirty="0">
                <a:latin typeface="Arial" charset="0"/>
                <a:cs typeface="Arial" charset="0"/>
              </a:rPr>
              <a:t>®</a:t>
            </a:r>
            <a:r>
              <a:rPr lang="en-US" altLang="en-US" sz="2800" dirty="0">
                <a:latin typeface="Arial" charset="0"/>
                <a:cs typeface="Arial" charset="0"/>
              </a:rPr>
              <a:t>) lenses, and </a:t>
            </a:r>
            <a:r>
              <a:rPr lang="en-US" altLang="en-US" sz="2800" i="1" dirty="0">
                <a:latin typeface="Arial" charset="0"/>
                <a:cs typeface="Arial" charset="0"/>
              </a:rPr>
              <a:t>ex vivo </a:t>
            </a:r>
            <a:r>
              <a:rPr lang="en-US" altLang="en-US" sz="2800" dirty="0" err="1">
                <a:latin typeface="Arial" charset="0"/>
                <a:cs typeface="Arial" charset="0"/>
              </a:rPr>
              <a:t>narafilcon</a:t>
            </a:r>
            <a:r>
              <a:rPr lang="en-US" altLang="en-US" sz="2800" dirty="0">
                <a:latin typeface="Arial" charset="0"/>
                <a:cs typeface="Arial" charset="0"/>
              </a:rPr>
              <a:t> A lenses. </a:t>
            </a: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7973"/>
              </p:ext>
            </p:extLst>
          </p:nvPr>
        </p:nvGraphicFramePr>
        <p:xfrm>
          <a:off x="9366250" y="2953467"/>
          <a:ext cx="9906000" cy="726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925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3" descr="&#10;header_bg.jpg                                                  00073E6Dgaechter                       C075CDF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083" y="276279"/>
            <a:ext cx="19556767" cy="203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49118" y="387350"/>
            <a:ext cx="18686645" cy="1926964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Coefficient of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friction comparison 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of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worn daily disposable silicone hydrogel </a:t>
            </a:r>
            <a:b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contact lenses to human corneal tissue </a:t>
            </a:r>
            <a:r>
              <a:rPr lang="en-US" sz="4800" b="1" dirty="0">
                <a:effectLst/>
                <a:latin typeface="Arial" charset="0"/>
                <a:cs typeface="Arial" charset="0"/>
              </a:rPr>
              <a:t/>
            </a:r>
            <a:br>
              <a:rPr lang="en-US" sz="4800" b="1" dirty="0">
                <a:effectLst/>
                <a:latin typeface="Arial" charset="0"/>
                <a:cs typeface="Arial" charset="0"/>
              </a:rPr>
            </a:br>
            <a:r>
              <a:rPr lang="en-US" sz="2000" b="1" dirty="0" err="1">
                <a:effectLst/>
                <a:latin typeface="Arial" charset="0"/>
                <a:cs typeface="Arial" charset="0"/>
              </a:rPr>
              <a:t>Samuele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Tosatti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1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Tawnya Wilson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Kristy Canavan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Rudolf Aeschlimann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1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	Ryan Butterfield</a:t>
            </a:r>
            <a:r>
              <a:rPr lang="en-US" sz="2000" b="1" baseline="30000" dirty="0" smtClean="0">
                <a:effectLst/>
                <a:latin typeface="Arial" charset="0"/>
                <a:cs typeface="Arial" charset="0"/>
              </a:rPr>
              <a:t>3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Kathrine Osborn Lorenz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/>
            </a:r>
            <a:br>
              <a:rPr lang="en-US" sz="2000" b="1" dirty="0" smtClean="0">
                <a:effectLst/>
                <a:latin typeface="Arial" charset="0"/>
                <a:cs typeface="Arial" charset="0"/>
              </a:rPr>
            </a:br>
            <a:r>
              <a:rPr lang="en-US" sz="2000" b="1" dirty="0" smtClean="0">
                <a:effectLst/>
                <a:latin typeface="Arial" charset="0"/>
                <a:cs typeface="Arial" charset="0"/>
              </a:rPr>
              <a:t>1-SuSoS 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2-Johnson &amp; Johnson Vision Care, Inc.      3-MaxisIT</a:t>
            </a:r>
            <a:endParaRPr lang="en-US" sz="2000" b="1" dirty="0">
              <a:effectLst/>
              <a:latin typeface="Arial" charset="0"/>
              <a:cs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0375" y="2520950"/>
            <a:ext cx="19441678" cy="985859"/>
            <a:chOff x="785447" y="4928727"/>
            <a:chExt cx="16267826" cy="1234820"/>
          </a:xfrm>
        </p:grpSpPr>
        <p:pic>
          <p:nvPicPr>
            <p:cNvPr id="12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447" y="4928727"/>
              <a:ext cx="16267826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06"/>
            <p:cNvSpPr txBox="1">
              <a:spLocks noChangeArrowheads="1"/>
            </p:cNvSpPr>
            <p:nvPr/>
          </p:nvSpPr>
          <p:spPr bwMode="auto">
            <a:xfrm>
              <a:off x="1147029" y="5141185"/>
              <a:ext cx="9580854" cy="794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36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Results (continued)</a:t>
              </a:r>
              <a:endPara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198911" y="1198855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5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Metin Yer Tutucusu 2"/>
          <p:cNvSpPr txBox="1">
            <a:spLocks/>
          </p:cNvSpPr>
          <p:nvPr/>
        </p:nvSpPr>
        <p:spPr>
          <a:xfrm>
            <a:off x="749118" y="3206750"/>
            <a:ext cx="11750243" cy="326828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tr-TR" sz="24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0" y="12655550"/>
            <a:ext cx="1973651" cy="87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18" name="Text Box 7417"/>
          <p:cNvSpPr txBox="1">
            <a:spLocks noChangeArrowheads="1"/>
          </p:cNvSpPr>
          <p:nvPr/>
        </p:nvSpPr>
        <p:spPr bwMode="auto">
          <a:xfrm>
            <a:off x="427880" y="3968750"/>
            <a:ext cx="1922537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4813" indent="-404813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32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CoF</a:t>
            </a:r>
            <a:r>
              <a:rPr lang="en-US" altLang="en-US" sz="32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values of ex vivo (worn) </a:t>
            </a:r>
            <a:r>
              <a:rPr lang="en-US" altLang="en-US" sz="3200" b="0" dirty="0" err="1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narafilcon</a:t>
            </a:r>
            <a:r>
              <a:rPr lang="en-US" altLang="en-US" sz="3200" b="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 A lenses demonstrated statistical equivalency to in vitro (out of the package) lenses measured at all cycles (0, 50, 100). (Table 1)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3200" b="0" dirty="0" smtClean="0">
                <a:latin typeface="Arial" charset="0"/>
                <a:cs typeface="Arial" charset="0"/>
              </a:rPr>
              <a:t>The </a:t>
            </a:r>
            <a:r>
              <a:rPr lang="en-US" altLang="en-US" sz="3200" b="0" dirty="0">
                <a:latin typeface="Arial" charset="0"/>
                <a:cs typeface="Arial" charset="0"/>
              </a:rPr>
              <a:t>CL mean </a:t>
            </a:r>
            <a:r>
              <a:rPr lang="en-US" altLang="en-US" sz="3200" b="0" dirty="0" err="1">
                <a:latin typeface="Arial" charset="0"/>
                <a:cs typeface="Arial" charset="0"/>
              </a:rPr>
              <a:t>LogMAR</a:t>
            </a:r>
            <a:r>
              <a:rPr lang="en-US" altLang="en-US" sz="3200" b="0" dirty="0">
                <a:latin typeface="Arial" charset="0"/>
                <a:cs typeface="Arial" charset="0"/>
              </a:rPr>
              <a:t> VA </a:t>
            </a:r>
            <a:r>
              <a:rPr lang="en-US" altLang="en-US" sz="3200" b="0" dirty="0" smtClean="0">
                <a:latin typeface="Arial" charset="0"/>
                <a:cs typeface="Arial" charset="0"/>
              </a:rPr>
              <a:t>-</a:t>
            </a:r>
            <a:r>
              <a:rPr lang="en-US" altLang="en-US" sz="3200" b="0" dirty="0">
                <a:latin typeface="Arial" charset="0"/>
                <a:cs typeface="Arial" charset="0"/>
              </a:rPr>
              <a:t>0.15 (SD=0.056) </a:t>
            </a:r>
            <a:r>
              <a:rPr lang="en-US" altLang="en-US" sz="3200" b="0" dirty="0" smtClean="0">
                <a:latin typeface="Arial" charset="0"/>
                <a:cs typeface="Arial" charset="0"/>
              </a:rPr>
              <a:t>on fitting </a:t>
            </a:r>
            <a:r>
              <a:rPr lang="en-US" altLang="en-US" sz="3200" b="0" dirty="0">
                <a:latin typeface="Arial" charset="0"/>
                <a:cs typeface="Arial" charset="0"/>
              </a:rPr>
              <a:t>and -0.15 (SD=0.080) after 12+2 hours wear</a:t>
            </a:r>
            <a:r>
              <a:rPr lang="en-US" altLang="en-US" sz="3200" b="0" dirty="0" smtClean="0">
                <a:latin typeface="Arial" charset="0"/>
                <a:cs typeface="Arial" charset="0"/>
              </a:rPr>
              <a:t>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3200" b="0" dirty="0" smtClean="0">
                <a:latin typeface="Arial" charset="0"/>
                <a:cs typeface="Arial" charset="0"/>
              </a:rPr>
              <a:t>The mean CL wear time was 13:21 hours (10:47 min and 16:13 max).</a:t>
            </a:r>
            <a:endParaRPr lang="en-US" altLang="en-US" sz="3200" b="0" dirty="0">
              <a:latin typeface="Arial" charset="0"/>
              <a:cs typeface="Arial" charset="0"/>
            </a:endParaRPr>
          </a:p>
        </p:txBody>
      </p:sp>
      <p:sp>
        <p:nvSpPr>
          <p:cNvPr id="19" name="TextBox 116"/>
          <p:cNvSpPr txBox="1">
            <a:spLocks noChangeArrowheads="1"/>
          </p:cNvSpPr>
          <p:nvPr/>
        </p:nvSpPr>
        <p:spPr bwMode="auto">
          <a:xfrm>
            <a:off x="852502" y="12274550"/>
            <a:ext cx="112569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latin typeface="Arial" charset="0"/>
                <a:cs typeface="Arial" charset="0"/>
              </a:rPr>
              <a:t>Table 1:  Statistical comparison of  </a:t>
            </a:r>
            <a:r>
              <a:rPr lang="en-US" altLang="en-US" sz="2800" i="1" dirty="0">
                <a:latin typeface="Arial" charset="0"/>
                <a:cs typeface="Arial" charset="0"/>
              </a:rPr>
              <a:t>in vitro </a:t>
            </a:r>
            <a:r>
              <a:rPr lang="en-US" altLang="en-US" sz="2800" dirty="0">
                <a:latin typeface="Arial" charset="0"/>
                <a:cs typeface="Arial" charset="0"/>
              </a:rPr>
              <a:t>and </a:t>
            </a:r>
            <a:r>
              <a:rPr lang="en-US" altLang="en-US" sz="2800" i="1" dirty="0">
                <a:latin typeface="Arial" charset="0"/>
                <a:cs typeface="Arial" charset="0"/>
              </a:rPr>
              <a:t>ex </a:t>
            </a:r>
            <a:r>
              <a:rPr lang="en-US" altLang="en-US" sz="2800" i="1" dirty="0" smtClean="0">
                <a:latin typeface="Arial" charset="0"/>
                <a:cs typeface="Arial" charset="0"/>
              </a:rPr>
              <a:t>vivo </a:t>
            </a:r>
            <a:r>
              <a:rPr lang="en-US" altLang="en-US" sz="2800" dirty="0" err="1" smtClean="0">
                <a:latin typeface="Arial" charset="0"/>
                <a:cs typeface="Arial" charset="0"/>
              </a:rPr>
              <a:t>narafilcon</a:t>
            </a:r>
            <a:r>
              <a:rPr lang="en-US" altLang="en-US" sz="2800" dirty="0">
                <a:latin typeface="Arial" charset="0"/>
                <a:cs typeface="Arial" charset="0"/>
              </a:rPr>
              <a:t> A (</a:t>
            </a:r>
            <a:r>
              <a:rPr lang="en-US" altLang="en-US" sz="2800" dirty="0" smtClean="0">
                <a:latin typeface="Arial" charset="0"/>
                <a:cs typeface="Arial" charset="0"/>
              </a:rPr>
              <a:t>1-DAY ACUVUE</a:t>
            </a:r>
            <a:r>
              <a:rPr lang="en-US" altLang="en-US" sz="2800" baseline="30000" dirty="0" smtClean="0">
                <a:latin typeface="Arial" charset="0"/>
                <a:cs typeface="Arial" charset="0"/>
              </a:rPr>
              <a:t>®</a:t>
            </a:r>
            <a:r>
              <a:rPr lang="en-US" altLang="en-US" sz="2800" dirty="0" smtClean="0">
                <a:latin typeface="Arial" charset="0"/>
                <a:cs typeface="Arial" charset="0"/>
              </a:rPr>
              <a:t> </a:t>
            </a:r>
            <a:r>
              <a:rPr lang="en-US" altLang="en-US" sz="2800" dirty="0" err="1" smtClean="0">
                <a:latin typeface="Arial" charset="0"/>
                <a:cs typeface="Arial" charset="0"/>
              </a:rPr>
              <a:t>TruEye</a:t>
            </a:r>
            <a:r>
              <a:rPr lang="en-US" altLang="en-US" sz="2800" baseline="30000" dirty="0" smtClean="0">
                <a:latin typeface="Arial" charset="0"/>
                <a:cs typeface="Arial" charset="0"/>
              </a:rPr>
              <a:t>®</a:t>
            </a:r>
            <a:r>
              <a:rPr lang="en-US" altLang="en-US" sz="2800" dirty="0" smtClean="0">
                <a:latin typeface="Arial" charset="0"/>
                <a:cs typeface="Arial" charset="0"/>
              </a:rPr>
              <a:t>) </a:t>
            </a:r>
            <a:r>
              <a:rPr lang="en-US" altLang="en-US" sz="2800" dirty="0" err="1" smtClean="0">
                <a:latin typeface="Arial" charset="0"/>
                <a:cs typeface="Arial" charset="0"/>
              </a:rPr>
              <a:t>CoF</a:t>
            </a:r>
            <a:r>
              <a:rPr lang="en-US" altLang="en-US" sz="2800" dirty="0" smtClean="0">
                <a:latin typeface="Arial" charset="0"/>
                <a:cs typeface="Arial" charset="0"/>
              </a:rPr>
              <a:t> at </a:t>
            </a:r>
            <a:r>
              <a:rPr lang="en-US" altLang="en-US" sz="2800" dirty="0">
                <a:latin typeface="Arial" charset="0"/>
                <a:cs typeface="Arial" charset="0"/>
              </a:rPr>
              <a:t>0, </a:t>
            </a:r>
            <a:r>
              <a:rPr lang="en-US" altLang="en-US" sz="2800" dirty="0" smtClean="0">
                <a:latin typeface="Arial" charset="0"/>
                <a:cs typeface="Arial" charset="0"/>
              </a:rPr>
              <a:t>50 &amp; 100 </a:t>
            </a:r>
            <a:r>
              <a:rPr lang="en-US" altLang="en-US" sz="2800" dirty="0" smtClean="0">
                <a:latin typeface="Arial" charset="0"/>
                <a:cs typeface="Arial" charset="0"/>
              </a:rPr>
              <a:t>cycles</a:t>
            </a:r>
            <a:endParaRPr lang="en-US" altLang="en-US" sz="2800" dirty="0">
              <a:latin typeface="Arial" charset="0"/>
              <a:cs typeface="Arial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37099"/>
              </p:ext>
            </p:extLst>
          </p:nvPr>
        </p:nvGraphicFramePr>
        <p:xfrm>
          <a:off x="1060450" y="7016750"/>
          <a:ext cx="17405786" cy="5017314"/>
        </p:xfrm>
        <a:graphic>
          <a:graphicData uri="http://schemas.openxmlformats.org/drawingml/2006/table">
            <a:tbl>
              <a:tblPr firstRow="1" firstCol="1" bandRow="1"/>
              <a:tblGrid>
                <a:gridCol w="1674135"/>
                <a:gridCol w="1001066"/>
                <a:gridCol w="1670377"/>
                <a:gridCol w="1038303"/>
                <a:gridCol w="2321724"/>
                <a:gridCol w="1805787"/>
                <a:gridCol w="1805787"/>
                <a:gridCol w="2378593"/>
                <a:gridCol w="3710014"/>
              </a:tblGrid>
              <a:tr h="145092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CoF</a:t>
                      </a: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Analysis </a:t>
                      </a:r>
                      <a:b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</a:b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Out of Packing CL’s, Cycles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CoF</a:t>
                      </a: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Analysis </a:t>
                      </a:r>
                      <a:b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</a:b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12 ± 2 Hours Worn CL’s, Cycles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LSMeans</a:t>
                      </a: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Differences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Standard Error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p-values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95% CI’s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Statistical Equivalence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18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 vitro </a:t>
                      </a:r>
                      <a:endParaRPr lang="en-US" sz="280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2800" i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x </a:t>
                      </a:r>
                      <a:r>
                        <a:rPr lang="en-US" sz="28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US" sz="2800" i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ivo</a:t>
                      </a:r>
                      <a:endParaRPr lang="en-US" sz="2800" i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-0.01470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0.003889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0.0077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(-0.02679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,        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-0.00261)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Yes (Equivalent)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  <a:tr h="1018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 vitro </a:t>
                      </a:r>
                      <a:endParaRPr lang="en-US" sz="280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50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2800" i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x </a:t>
                      </a:r>
                      <a:r>
                        <a:rPr lang="en-US" sz="28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US" sz="2800" i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ivo</a:t>
                      </a:r>
                      <a:endParaRPr lang="en-US" sz="2800" i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50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-0.00803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0.003889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0.4626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(-0.02012, 0.00406)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Yes (Equivalent)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  <a:tr h="1018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 vitro </a:t>
                      </a:r>
                      <a:endParaRPr lang="en-US" sz="280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100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2800" i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x </a:t>
                      </a:r>
                      <a:r>
                        <a:rPr lang="en-US" sz="28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US" sz="2800" i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ivo</a:t>
                      </a:r>
                      <a:endParaRPr lang="en-US" sz="2800" i="1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100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-0.00850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0.003889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 smtClean="0"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0.3846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(-0.02059, 0.00359)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Yes (Equivalent)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8101" marR="381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0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3" descr="&#10;header_bg.jpg                                                  00073E6Dgaechter                       C075CDF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083" y="276279"/>
            <a:ext cx="19556767" cy="203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49118" y="387350"/>
            <a:ext cx="18686645" cy="1926964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Coefficient of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friction comparison 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of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worn daily disposable silicone hydrogel </a:t>
            </a:r>
            <a:b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contact lenses to human corneal tissue </a:t>
            </a:r>
            <a:r>
              <a:rPr lang="en-US" sz="4800" b="1" dirty="0">
                <a:effectLst/>
                <a:latin typeface="Arial" charset="0"/>
                <a:cs typeface="Arial" charset="0"/>
              </a:rPr>
              <a:t/>
            </a:r>
            <a:br>
              <a:rPr lang="en-US" sz="4800" b="1" dirty="0">
                <a:effectLst/>
                <a:latin typeface="Arial" charset="0"/>
                <a:cs typeface="Arial" charset="0"/>
              </a:rPr>
            </a:br>
            <a:r>
              <a:rPr lang="en-US" sz="2000" b="1" dirty="0" err="1">
                <a:effectLst/>
                <a:latin typeface="Arial" charset="0"/>
                <a:cs typeface="Arial" charset="0"/>
              </a:rPr>
              <a:t>Samuele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Tosatti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1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Tawnya Wilson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Kristy Canavan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Rudolf Aeschlimann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1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	Ryan Butterfield</a:t>
            </a:r>
            <a:r>
              <a:rPr lang="en-US" sz="2000" b="1" baseline="30000" dirty="0" smtClean="0">
                <a:effectLst/>
                <a:latin typeface="Arial" charset="0"/>
                <a:cs typeface="Arial" charset="0"/>
              </a:rPr>
              <a:t>3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>    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Kathrine Osborn Lorenz</a:t>
            </a:r>
            <a:r>
              <a:rPr lang="en-US" sz="2000" b="1" baseline="30000" dirty="0">
                <a:effectLst/>
                <a:latin typeface="Arial" charset="0"/>
                <a:cs typeface="Arial" charset="0"/>
              </a:rPr>
              <a:t>2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effectLst/>
                <a:latin typeface="Arial" charset="0"/>
                <a:cs typeface="Arial" charset="0"/>
              </a:rPr>
              <a:t/>
            </a:r>
            <a:br>
              <a:rPr lang="en-US" sz="2000" b="1" dirty="0" smtClean="0">
                <a:effectLst/>
                <a:latin typeface="Arial" charset="0"/>
                <a:cs typeface="Arial" charset="0"/>
              </a:rPr>
            </a:br>
            <a:r>
              <a:rPr lang="en-US" sz="2000" b="1" dirty="0" smtClean="0">
                <a:effectLst/>
                <a:latin typeface="Arial" charset="0"/>
                <a:cs typeface="Arial" charset="0"/>
              </a:rPr>
              <a:t>1-SuSoS       </a:t>
            </a:r>
            <a:r>
              <a:rPr lang="en-US" sz="2000" b="1" dirty="0">
                <a:effectLst/>
                <a:latin typeface="Arial" charset="0"/>
                <a:cs typeface="Arial" charset="0"/>
              </a:rPr>
              <a:t>2-Johnson &amp; Johnson Vision Care, Inc.      3-MaxisIT</a:t>
            </a:r>
            <a:endParaRPr lang="en-US" sz="2000" b="1" dirty="0">
              <a:effectLst/>
              <a:latin typeface="Arial" charset="0"/>
              <a:cs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0375" y="2520950"/>
            <a:ext cx="11155675" cy="985859"/>
            <a:chOff x="785447" y="4928727"/>
            <a:chExt cx="15536386" cy="1234820"/>
          </a:xfrm>
        </p:grpSpPr>
        <p:pic>
          <p:nvPicPr>
            <p:cNvPr id="12" name="Picture 114" descr="&#10;header_bg.jpg                                                  00073E6Dgaechter                       C075CDFC: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447" y="4928727"/>
              <a:ext cx="15536386" cy="123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106"/>
            <p:cNvSpPr txBox="1">
              <a:spLocks noChangeArrowheads="1"/>
            </p:cNvSpPr>
            <p:nvPr/>
          </p:nvSpPr>
          <p:spPr bwMode="auto">
            <a:xfrm>
              <a:off x="1147029" y="5141185"/>
              <a:ext cx="9580854" cy="794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36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rPr>
                <a:t>Discussion</a:t>
              </a:r>
              <a:endPara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198911" y="1198855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5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Metin Yer Tutucusu 2"/>
          <p:cNvSpPr txBox="1">
            <a:spLocks/>
          </p:cNvSpPr>
          <p:nvPr/>
        </p:nvSpPr>
        <p:spPr>
          <a:xfrm>
            <a:off x="749118" y="3206750"/>
            <a:ext cx="11750243" cy="326828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tr-TR" sz="24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0" y="12655550"/>
            <a:ext cx="1973651" cy="87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884" y="3587750"/>
            <a:ext cx="11126166" cy="1074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CL comfort is </a:t>
            </a:r>
            <a:r>
              <a:rPr lang="en-US" sz="2800" dirty="0">
                <a:latin typeface="Arial" charset="0"/>
                <a:cs typeface="Arial" charset="0"/>
              </a:rPr>
              <a:t>subject to change during wear, indicating the importance of maintaining surface lubricity.</a:t>
            </a:r>
            <a:r>
              <a:rPr lang="en-US" sz="2800" baseline="30000" dirty="0">
                <a:latin typeface="Arial" charset="0"/>
                <a:cs typeface="Arial" charset="0"/>
              </a:rPr>
              <a:t>1,2,5</a:t>
            </a:r>
            <a:r>
              <a:rPr lang="en-US" sz="2800" dirty="0">
                <a:latin typeface="Arial" charset="0"/>
                <a:cs typeface="Arial" charset="0"/>
              </a:rPr>
              <a:t> Immediate </a:t>
            </a:r>
            <a:r>
              <a:rPr lang="en-US" sz="2800" i="1" dirty="0">
                <a:latin typeface="Arial" charset="0"/>
                <a:cs typeface="Arial" charset="0"/>
              </a:rPr>
              <a:t>ex vivo </a:t>
            </a:r>
            <a:r>
              <a:rPr lang="en-US" sz="2800" dirty="0" err="1">
                <a:latin typeface="Arial" charset="0"/>
                <a:cs typeface="Arial" charset="0"/>
              </a:rPr>
              <a:t>CoF</a:t>
            </a:r>
            <a:r>
              <a:rPr lang="en-US" sz="2800" dirty="0">
                <a:latin typeface="Arial" charset="0"/>
                <a:cs typeface="Arial" charset="0"/>
              </a:rPr>
              <a:t> measurements </a:t>
            </a:r>
            <a:r>
              <a:rPr lang="en-US" sz="2800" dirty="0" smtClean="0">
                <a:latin typeface="Arial" charset="0"/>
                <a:cs typeface="Arial" charset="0"/>
              </a:rPr>
              <a:t>(end </a:t>
            </a:r>
            <a:r>
              <a:rPr lang="en-US" sz="2800" dirty="0">
                <a:latin typeface="Arial" charset="0"/>
                <a:cs typeface="Arial" charset="0"/>
              </a:rPr>
              <a:t>of </a:t>
            </a:r>
            <a:r>
              <a:rPr lang="en-US" sz="2800" dirty="0" smtClean="0">
                <a:latin typeface="Arial" charset="0"/>
                <a:cs typeface="Arial" charset="0"/>
              </a:rPr>
              <a:t>CL </a:t>
            </a:r>
            <a:r>
              <a:rPr lang="en-US" sz="2800" dirty="0">
                <a:latin typeface="Arial" charset="0"/>
                <a:cs typeface="Arial" charset="0"/>
              </a:rPr>
              <a:t>wear period) provide valuable information on possible changes in lubricity which may influence comfort.</a:t>
            </a:r>
          </a:p>
          <a:p>
            <a:pPr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sz="2800" dirty="0" err="1">
                <a:latin typeface="Arial" charset="0"/>
                <a:cs typeface="Arial" charset="0"/>
              </a:rPr>
              <a:t>Polyvinylpyrrolidone</a:t>
            </a:r>
            <a:r>
              <a:rPr lang="en-US" sz="2800" dirty="0">
                <a:latin typeface="Arial" charset="0"/>
                <a:cs typeface="Arial" charset="0"/>
              </a:rPr>
              <a:t> (PVP) containing </a:t>
            </a:r>
            <a:r>
              <a:rPr lang="en-US" sz="2800" dirty="0" smtClean="0">
                <a:latin typeface="Arial" charset="0"/>
                <a:cs typeface="Arial" charset="0"/>
              </a:rPr>
              <a:t>CLs have </a:t>
            </a:r>
            <a:r>
              <a:rPr lang="en-US" sz="2800" dirty="0">
                <a:latin typeface="Arial" charset="0"/>
                <a:cs typeface="Arial" charset="0"/>
              </a:rPr>
              <a:t>been measured to have lower </a:t>
            </a:r>
            <a:r>
              <a:rPr lang="en-US" sz="2800" dirty="0" err="1">
                <a:latin typeface="Arial" charset="0"/>
                <a:cs typeface="Arial" charset="0"/>
              </a:rPr>
              <a:t>CoF</a:t>
            </a:r>
            <a:r>
              <a:rPr lang="en-US" sz="2800" dirty="0">
                <a:latin typeface="Arial" charset="0"/>
                <a:cs typeface="Arial" charset="0"/>
              </a:rPr>
              <a:t> values than materials that do not contain PVP.</a:t>
            </a:r>
            <a:r>
              <a:rPr lang="en-US" sz="2800" baseline="30000" dirty="0">
                <a:latin typeface="Arial" charset="0"/>
                <a:cs typeface="Arial" charset="0"/>
              </a:rPr>
              <a:t>2,4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cs typeface="Arial" charset="0"/>
              </a:rPr>
              <a:t>PVP addition has </a:t>
            </a:r>
            <a:r>
              <a:rPr lang="en-US" sz="2800" dirty="0">
                <a:latin typeface="Arial" charset="0"/>
                <a:cs typeface="Arial" charset="0"/>
              </a:rPr>
              <a:t>been shown to support high comfort levels.</a:t>
            </a:r>
            <a:r>
              <a:rPr lang="en-US" sz="2800" baseline="30000" dirty="0">
                <a:latin typeface="Arial" charset="0"/>
                <a:cs typeface="Arial" charset="0"/>
              </a:rPr>
              <a:t>6</a:t>
            </a:r>
            <a:r>
              <a:rPr lang="en-US" sz="2800" dirty="0">
                <a:latin typeface="Arial" charset="0"/>
                <a:cs typeface="Arial" charset="0"/>
              </a:rPr>
              <a:t> PVP mimics the physical behavior of </a:t>
            </a:r>
            <a:r>
              <a:rPr lang="en-US" sz="2800" dirty="0" smtClean="0">
                <a:latin typeface="Arial" charset="0"/>
                <a:cs typeface="Arial" charset="0"/>
              </a:rPr>
              <a:t>the tear film </a:t>
            </a:r>
            <a:r>
              <a:rPr lang="en-US" sz="2800" dirty="0" err="1" smtClean="0">
                <a:latin typeface="Arial" charset="0"/>
                <a:cs typeface="Arial" charset="0"/>
              </a:rPr>
              <a:t>mucin</a:t>
            </a:r>
            <a:r>
              <a:rPr lang="en-US" sz="2800" dirty="0" smtClean="0">
                <a:latin typeface="Arial" charset="0"/>
                <a:cs typeface="Arial" charset="0"/>
              </a:rPr>
              <a:t> </a:t>
            </a:r>
            <a:r>
              <a:rPr lang="en-US" sz="2800" dirty="0">
                <a:latin typeface="Arial" charset="0"/>
                <a:cs typeface="Arial" charset="0"/>
              </a:rPr>
              <a:t>layer </a:t>
            </a:r>
            <a:r>
              <a:rPr lang="en-US" sz="2800" dirty="0" smtClean="0">
                <a:latin typeface="Arial" charset="0"/>
                <a:cs typeface="Arial" charset="0"/>
              </a:rPr>
              <a:t>covering </a:t>
            </a:r>
            <a:r>
              <a:rPr lang="en-US" sz="2800" dirty="0">
                <a:latin typeface="Arial" charset="0"/>
                <a:cs typeface="Arial" charset="0"/>
              </a:rPr>
              <a:t>the cornea and </a:t>
            </a:r>
            <a:r>
              <a:rPr lang="en-US" sz="2800" dirty="0" smtClean="0">
                <a:latin typeface="Arial" charset="0"/>
                <a:cs typeface="Arial" charset="0"/>
              </a:rPr>
              <a:t>palpebral </a:t>
            </a:r>
            <a:r>
              <a:rPr lang="en-US" sz="2800" dirty="0">
                <a:latin typeface="Arial" charset="0"/>
                <a:cs typeface="Arial" charset="0"/>
              </a:rPr>
              <a:t>eyelid and has been used </a:t>
            </a:r>
            <a:r>
              <a:rPr lang="en-US" sz="2800" dirty="0" smtClean="0">
                <a:latin typeface="Arial" charset="0"/>
                <a:cs typeface="Arial" charset="0"/>
              </a:rPr>
              <a:t>to help maintain </a:t>
            </a:r>
            <a:r>
              <a:rPr lang="en-US" sz="2800" dirty="0">
                <a:latin typeface="Arial" charset="0"/>
                <a:cs typeface="Arial" charset="0"/>
              </a:rPr>
              <a:t>CL lubricity.</a:t>
            </a:r>
            <a:r>
              <a:rPr lang="en-US" sz="2800" baseline="30000" dirty="0">
                <a:latin typeface="Arial" charset="0"/>
                <a:cs typeface="Arial" charset="0"/>
              </a:rPr>
              <a:t>4,7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</a:p>
          <a:p>
            <a:pPr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sz="2800" dirty="0">
                <a:latin typeface="Arial" charset="0"/>
                <a:cs typeface="Arial" charset="0"/>
              </a:rPr>
              <a:t>1-DAY ACUVUE</a:t>
            </a:r>
            <a:r>
              <a:rPr lang="en-US" sz="2800" baseline="30000" dirty="0">
                <a:latin typeface="Arial" charset="0"/>
                <a:cs typeface="Arial" charset="0"/>
              </a:rPr>
              <a:t>®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latin typeface="Arial" charset="0"/>
                <a:cs typeface="Arial" charset="0"/>
              </a:rPr>
              <a:t>TruEye</a:t>
            </a:r>
            <a:r>
              <a:rPr lang="en-US" sz="2800" baseline="30000" dirty="0">
                <a:latin typeface="Arial" charset="0"/>
                <a:cs typeface="Arial" charset="0"/>
              </a:rPr>
              <a:t>®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cs typeface="Arial" charset="0"/>
              </a:rPr>
              <a:t>(</a:t>
            </a:r>
            <a:r>
              <a:rPr lang="en-US" sz="2800" dirty="0" err="1">
                <a:latin typeface="Arial" charset="0"/>
                <a:cs typeface="Arial" charset="0"/>
              </a:rPr>
              <a:t>narafilcon</a:t>
            </a:r>
            <a:r>
              <a:rPr lang="en-US" sz="2800" dirty="0">
                <a:latin typeface="Arial" charset="0"/>
                <a:cs typeface="Arial" charset="0"/>
              </a:rPr>
              <a:t> A) with HYDRACLEAR</a:t>
            </a:r>
            <a:r>
              <a:rPr lang="en-US" sz="2800" baseline="30000" dirty="0">
                <a:latin typeface="Arial" charset="0"/>
                <a:cs typeface="Arial" charset="0"/>
              </a:rPr>
              <a:t>®</a:t>
            </a:r>
            <a:r>
              <a:rPr lang="en-US" sz="2800" dirty="0">
                <a:latin typeface="Arial" charset="0"/>
                <a:cs typeface="Arial" charset="0"/>
              </a:rPr>
              <a:t> 1 </a:t>
            </a:r>
            <a:r>
              <a:rPr lang="en-US" sz="2800" dirty="0" smtClean="0">
                <a:latin typeface="Arial" charset="0"/>
                <a:cs typeface="Arial" charset="0"/>
              </a:rPr>
              <a:t>contains PVP and </a:t>
            </a:r>
            <a:r>
              <a:rPr lang="en-US" sz="2800" dirty="0">
                <a:latin typeface="Arial" charset="0"/>
                <a:cs typeface="Arial" charset="0"/>
              </a:rPr>
              <a:t>likely contributes to the </a:t>
            </a:r>
            <a:r>
              <a:rPr lang="en-US" sz="2800" dirty="0" smtClean="0">
                <a:latin typeface="Arial" charset="0"/>
                <a:cs typeface="Arial" charset="0"/>
              </a:rPr>
              <a:t>lens’ ability to </a:t>
            </a:r>
            <a:r>
              <a:rPr lang="en-US" sz="2800" dirty="0">
                <a:latin typeface="Arial" charset="0"/>
                <a:cs typeface="Arial" charset="0"/>
              </a:rPr>
              <a:t>maintain lubricity with sustained visual performance after </a:t>
            </a:r>
            <a:r>
              <a:rPr lang="en-US" sz="2800" dirty="0" smtClean="0">
                <a:latin typeface="Arial" charset="0"/>
                <a:cs typeface="Arial" charset="0"/>
              </a:rPr>
              <a:t>12 </a:t>
            </a:r>
            <a:r>
              <a:rPr lang="en-US" sz="2800" dirty="0">
                <a:latin typeface="Arial" charset="0"/>
                <a:cs typeface="Arial" charset="0"/>
              </a:rPr>
              <a:t>(±2) </a:t>
            </a:r>
            <a:r>
              <a:rPr lang="en-US" sz="2800" dirty="0" smtClean="0">
                <a:latin typeface="Arial" charset="0"/>
                <a:cs typeface="Arial" charset="0"/>
              </a:rPr>
              <a:t>hours’ wear. </a:t>
            </a:r>
            <a:endParaRPr lang="en-US" sz="2800" dirty="0">
              <a:latin typeface="Arial" charset="0"/>
              <a:cs typeface="Arial" charset="0"/>
            </a:endParaRPr>
          </a:p>
          <a:p>
            <a:pPr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sz="2800" dirty="0">
                <a:latin typeface="Arial" charset="0"/>
                <a:cs typeface="Arial" charset="0"/>
              </a:rPr>
              <a:t>This </a:t>
            </a:r>
            <a:r>
              <a:rPr lang="en-US" sz="2800" dirty="0" smtClean="0">
                <a:latin typeface="Arial" charset="0"/>
                <a:cs typeface="Arial" charset="0"/>
              </a:rPr>
              <a:t>post-hoc </a:t>
            </a:r>
            <a:r>
              <a:rPr lang="en-US" sz="2800" dirty="0">
                <a:latin typeface="Arial" charset="0"/>
                <a:cs typeface="Arial" charset="0"/>
              </a:rPr>
              <a:t>evaluation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1-DAY ACUVUE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®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TruEye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®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lubricity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value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measured out of the package is maintained throughout the wear period and is comparable to that of the human cornea. This low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helps to minimize the interaction between the contact lens and the eye, which may help explain why 1-DAY ACUVUE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®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TruEye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has been clinically shown to be equivalent to the natural eye after 1 year of wear in key measures of ocular  physiology like papillary response and corneal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integrity.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     </a:t>
            </a:r>
          </a:p>
          <a:p>
            <a:pPr algn="just"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endParaRPr lang="en-US" sz="2800" i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20" name="Picture 114" descr="&#10;header_bg.jpg                                                  00073E6Dgaechter                       C075CDF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61850" y="2466714"/>
            <a:ext cx="7570238" cy="980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 bwMode="auto">
          <a:xfrm>
            <a:off x="12499361" y="2901950"/>
            <a:ext cx="7124572" cy="89562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REFERENCES</a:t>
            </a: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1. Young G. Exploring the Relationship Between Materials and Ocular Health and Comfort. Contact Lens Spectrum 2007. http://www.clspectrum.com/articleviewer.aspx?articleid=100428.</a:t>
            </a: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2. Ross G,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Nasso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M, Franklin V,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Lydon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F, Tighe B. Silicone hydrogels: trends in products and properties. </a:t>
            </a:r>
            <a:r>
              <a:rPr lang="en-US" sz="1800" i="1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BCLA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2005. </a:t>
            </a: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3. Wilson T,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Aeschlimann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R, Tosatti S, Toubouti Y, Kakkassery J, Lorenz KO. Coefficient of Friction of Human Corneal Tissue.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Optom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Vis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Sci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2013;90:E-abstract 130742.</a:t>
            </a: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4.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Roba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M, Duncan EG, Hill GA, Spencer ND, Tosatti SGP. Friction measurements on contact lenses in their operating environment.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Tribol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Lett 2011;44:387-397.</a:t>
            </a: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5. Subbaraman LN, Jones LW. Measuring friction and lubricity of soft contact lenses: a review. </a:t>
            </a:r>
            <a:r>
              <a:rPr lang="en-US" sz="1800" i="1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Contact Lens Spectrum 2013. http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://www.clspectrum.com/articleviewer.aspx?articleID=108560</a:t>
            </a: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6. Veys J, Meyler J. Do new daily disposable lenses improve patient comfort. Optician 2006;6046(231):34-36.</a:t>
            </a: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7.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Fonn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D. The Clinical Relevance of Contact Lens Lubricity. </a:t>
            </a:r>
            <a:r>
              <a:rPr lang="en-US" sz="1800" i="1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Contact Lens Spectrum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2013. http://www.clspectrum.com/articleviewer.aspx?articleID=108559</a:t>
            </a:r>
            <a:endParaRPr lang="fr-FR" sz="1800" dirty="0" smtClean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8. Morgan P, Chamberlin P, Moody K, Maldonado-Codina C. Ocular physiology and comfort in neophyte subjects fitted with daily disposable silicone hydrogel contact lenses. CLAE 2013;36(3):118-125.</a:t>
            </a: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 smtClean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CORRESPONDENCE</a:t>
            </a:r>
            <a:endParaRPr lang="en-US" sz="1800" dirty="0" smtClean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Tawnya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Wilson,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Johnson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&amp; Johnson Vision Care, Inc.  (JJVCI)  </a:t>
            </a: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7500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Centurion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Parkway Jacksonville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, FL 32256</a:t>
            </a: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Email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: twilson@its.jnj.com or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ＭＳ Ｐゴシック" charset="-128"/>
                <a:hlinkClick r:id="rId5"/>
              </a:rPr>
              <a:t>kcanavan@its.jnj.com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 smtClean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457200" indent="-457200" algn="just" defTabSz="1168400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1-DAY </a:t>
            </a:r>
            <a:r>
              <a:rPr lang="en-US" sz="1800" b="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ACUVUE</a:t>
            </a:r>
            <a:r>
              <a:rPr lang="en-US" sz="1800" b="0" baseline="300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®</a:t>
            </a:r>
            <a:r>
              <a:rPr lang="en-US" sz="1800" b="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sz="1800" b="0" dirty="0" err="1">
                <a:solidFill>
                  <a:schemeClr val="bg1"/>
                </a:solidFill>
                <a:latin typeface="Arial" charset="0"/>
                <a:ea typeface="ＭＳ Ｐゴシック" charset="-128"/>
              </a:rPr>
              <a:t>TruEye</a:t>
            </a:r>
            <a:r>
              <a:rPr lang="en-US" sz="1800" b="0" baseline="300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®</a:t>
            </a:r>
            <a:r>
              <a:rPr lang="en-US" sz="1800" b="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 is a registered trademark of Johnson </a:t>
            </a:r>
            <a:r>
              <a:rPr lang="en-US" sz="1800" b="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&amp; Johnson </a:t>
            </a:r>
            <a:r>
              <a:rPr lang="en-US" sz="1800" b="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Vision Care, </a:t>
            </a:r>
            <a:r>
              <a:rPr lang="en-US" sz="1800" b="0" dirty="0" smtClean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Inc.</a:t>
            </a:r>
            <a:endParaRPr lang="en-US" sz="1800" b="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83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SANOFI-Tema1</Template>
  <TotalTime>211</TotalTime>
  <Words>1298</Words>
  <Application>Microsoft Office PowerPoint</Application>
  <PresentationFormat>Custom</PresentationFormat>
  <Paragraphs>98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Coefficient of friction comparison of worn daily disposable silicone hydrogel  contact lenses to human corneal tissue  Samuele Tosatti1       Tawnya Wilson2       Kristy Canavan2       Rudolf Aeschlimann1  Ryan Butterfield3          Kathrine Osborn Lorenz2  1-SuSoS       2-Johnson &amp; Johnson Vision Care, Inc.      3-MaxisIT</vt:lpstr>
      <vt:lpstr>Coefficient of friction comparison of worn daily disposable silicone hydrogel  contact lenses to human corneal tissue  Samuele Tosatti1       Tawnya Wilson2       Kristy Canavan2       Rudolf Aeschlimann1  Ryan Butterfield3          Kathrine Osborn Lorenz2  1-SuSoS       2-Johnson &amp; Johnson Vision Care, Inc.      3-MaxisIT</vt:lpstr>
      <vt:lpstr>Coefficient of friction comparison of worn daily disposable silicone hydrogel  contact lenses to human corneal tissue  Samuele Tosatti1       Tawnya Wilson2       Kristy Canavan2       Rudolf Aeschlimann1  Ryan Butterfield3          Kathrine Osborn Lorenz2  1-SuSoS       2-Johnson &amp; Johnson Vision Care, Inc.      3-MaxisIT</vt:lpstr>
      <vt:lpstr>Coefficient of friction comparison of worn daily disposable silicone hydrogel  contact lenses to human corneal tissue  Samuele Tosatti1       Tawnya Wilson2       Kristy Canavan2       Rudolf Aeschlimann1  Ryan Butterfield3          Kathrine Osborn Lorenz2  1-SuSoS       2-Johnson &amp; Johnson Vision Care, Inc.      3-MaxisIT</vt:lpstr>
      <vt:lpstr>Coefficient of friction comparison of worn daily disposable silicone hydrogel  contact lenses to human corneal tissue  Samuele Tosatti1       Tawnya Wilson2       Kristy Canavan2       Rudolf Aeschlimann1  Ryan Butterfield3          Kathrine Osborn Lorenz2  1-SuSoS       2-Johnson &amp; Johnson Vision Care, Inc.      3-MaxisIT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AAO 2007</dc:title>
  <dc:subject>OWLS protein poster</dc:subject>
  <dc:creator>Dr. S. KAPRAN</dc:creator>
  <cp:lastModifiedBy>Sulley, Anna [MEDGB]</cp:lastModifiedBy>
  <cp:revision>30</cp:revision>
  <dcterms:created xsi:type="dcterms:W3CDTF">2015-09-29T13:28:52Z</dcterms:created>
  <dcterms:modified xsi:type="dcterms:W3CDTF">2015-09-30T13:06:24Z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2015-05-18T00:00:00Z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2015-09-29T00:00:00Z</vt:filetime>
  </property>
</Properties>
</file>