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11.08.2015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11.08.2015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11.08.2015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11.08.2015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11.08.2015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Assessment</a:t>
            </a:r>
            <a:r>
              <a:rPr lang="tr-TR" b="1" dirty="0"/>
              <a:t> of </a:t>
            </a:r>
            <a:r>
              <a:rPr lang="tr-TR" b="1" dirty="0" err="1"/>
              <a:t>corneal</a:t>
            </a:r>
            <a:r>
              <a:rPr lang="tr-TR" b="1" dirty="0"/>
              <a:t> </a:t>
            </a:r>
            <a:r>
              <a:rPr lang="tr-TR" b="1" dirty="0" err="1"/>
              <a:t>parameters</a:t>
            </a:r>
            <a:r>
              <a:rPr lang="tr-TR" b="1" dirty="0"/>
              <a:t> in </a:t>
            </a:r>
            <a:r>
              <a:rPr lang="tr-TR" b="1" dirty="0" err="1"/>
              <a:t>patients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</a:t>
            </a:r>
            <a:r>
              <a:rPr lang="tr-TR" b="1" dirty="0" err="1"/>
              <a:t>constitutional</a:t>
            </a:r>
            <a:r>
              <a:rPr lang="tr-TR" b="1" dirty="0"/>
              <a:t> </a:t>
            </a:r>
            <a:r>
              <a:rPr lang="tr-TR" b="1" dirty="0" err="1"/>
              <a:t>thinness</a:t>
            </a:r>
            <a:r>
              <a:rPr lang="tr-TR" b="1" dirty="0"/>
              <a:t> </a:t>
            </a:r>
            <a:r>
              <a:rPr lang="tr-TR" b="1" dirty="0" err="1"/>
              <a:t>using</a:t>
            </a:r>
            <a:r>
              <a:rPr lang="tr-TR" b="1" dirty="0"/>
              <a:t> </a:t>
            </a:r>
            <a:r>
              <a:rPr lang="tr-TR" b="1" dirty="0" err="1"/>
              <a:t>Scheimpflug</a:t>
            </a:r>
            <a:r>
              <a:rPr lang="tr-TR" b="1" dirty="0"/>
              <a:t> </a:t>
            </a:r>
            <a:r>
              <a:rPr lang="tr-TR" b="1" dirty="0" err="1"/>
              <a:t>imaging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704856" cy="17526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Aft>
                <a:spcPts val="1000"/>
              </a:spcAft>
            </a:pPr>
            <a:r>
              <a:rPr lang="tr-TR" sz="1200" dirty="0">
                <a:latin typeface="Times New Roman"/>
                <a:ea typeface="Calibri"/>
                <a:cs typeface="Times New Roman"/>
              </a:rPr>
              <a:t>Alime </a:t>
            </a:r>
            <a:r>
              <a:rPr lang="tr-TR" sz="1200" dirty="0" smtClean="0">
                <a:latin typeface="Times New Roman"/>
                <a:ea typeface="Calibri"/>
                <a:cs typeface="Times New Roman"/>
              </a:rPr>
              <a:t>Gunes</a:t>
            </a:r>
            <a:r>
              <a:rPr lang="tr-TR" sz="1200" baseline="30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, Funda Yıldırım </a:t>
            </a:r>
            <a:r>
              <a:rPr lang="tr-TR" sz="1200" dirty="0" smtClean="0">
                <a:latin typeface="Times New Roman"/>
                <a:ea typeface="Calibri"/>
                <a:cs typeface="Times New Roman"/>
              </a:rPr>
              <a:t>Bas</a:t>
            </a:r>
            <a:r>
              <a:rPr lang="tr-TR" sz="1200" baseline="30000" dirty="0" smtClean="0">
                <a:latin typeface="Times New Roman"/>
                <a:ea typeface="Calibri"/>
                <a:cs typeface="Times New Roman"/>
              </a:rPr>
              <a:t>2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, Bahriye </a:t>
            </a:r>
            <a:r>
              <a:rPr lang="tr-TR" sz="1200" dirty="0" smtClean="0">
                <a:latin typeface="Times New Roman"/>
                <a:ea typeface="Calibri"/>
                <a:cs typeface="Times New Roman"/>
              </a:rPr>
              <a:t>Arslan</a:t>
            </a:r>
            <a:r>
              <a:rPr lang="tr-TR" sz="1200" baseline="30000" dirty="0" smtClean="0">
                <a:latin typeface="Times New Roman"/>
                <a:ea typeface="Calibri"/>
                <a:cs typeface="Times New Roman"/>
              </a:rPr>
              <a:t>2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, Levent </a:t>
            </a:r>
            <a:r>
              <a:rPr lang="tr-TR" sz="1200" dirty="0" smtClean="0">
                <a:latin typeface="Times New Roman"/>
                <a:ea typeface="Calibri"/>
                <a:cs typeface="Times New Roman"/>
              </a:rPr>
              <a:t>Tok</a:t>
            </a:r>
            <a:r>
              <a:rPr lang="tr-TR" sz="1200" baseline="30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1200" dirty="0" err="1">
                <a:latin typeface="Times New Roman"/>
                <a:ea typeface="Calibri"/>
                <a:cs typeface="Times New Roman"/>
              </a:rPr>
              <a:t>Ozlem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200" dirty="0" smtClean="0">
                <a:latin typeface="Times New Roman"/>
                <a:ea typeface="Calibri"/>
                <a:cs typeface="Times New Roman"/>
              </a:rPr>
              <a:t>Tok</a:t>
            </a:r>
            <a:r>
              <a:rPr lang="tr-TR" sz="1200" baseline="30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, Zeliha </a:t>
            </a:r>
            <a:r>
              <a:rPr lang="tr-TR" sz="1200" dirty="0" smtClean="0">
                <a:latin typeface="Times New Roman"/>
                <a:ea typeface="Calibri"/>
                <a:cs typeface="Times New Roman"/>
              </a:rPr>
              <a:t>Salman</a:t>
            </a:r>
            <a:r>
              <a:rPr lang="tr-TR" sz="1200" baseline="30000" dirty="0" smtClean="0">
                <a:latin typeface="Times New Roman"/>
                <a:ea typeface="Calibri"/>
                <a:cs typeface="Times New Roman"/>
              </a:rPr>
              <a:t>2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.</a:t>
            </a:r>
            <a:endParaRPr lang="tr-TR" sz="1200" dirty="0">
              <a:ea typeface="Calibri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1000"/>
              </a:spcAft>
            </a:pPr>
            <a:r>
              <a:rPr lang="tr-TR" sz="1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200" baseline="30000" dirty="0">
                <a:latin typeface="Times New Roman"/>
                <a:ea typeface="Calibri"/>
                <a:cs typeface="Times New Roman"/>
              </a:rPr>
              <a:t>1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200" dirty="0" err="1">
                <a:latin typeface="Times New Roman"/>
                <a:ea typeface="Calibri"/>
                <a:cs typeface="Times New Roman"/>
              </a:rPr>
              <a:t>Department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 of </a:t>
            </a:r>
            <a:r>
              <a:rPr lang="tr-TR" sz="1200" dirty="0" err="1">
                <a:latin typeface="Times New Roman"/>
                <a:ea typeface="Calibri"/>
                <a:cs typeface="Times New Roman"/>
              </a:rPr>
              <a:t>Ophthalmology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, Süleyman Demirel </a:t>
            </a:r>
            <a:r>
              <a:rPr lang="tr-TR" sz="1200" dirty="0" err="1">
                <a:latin typeface="Times New Roman"/>
                <a:ea typeface="Calibri"/>
                <a:cs typeface="Times New Roman"/>
              </a:rPr>
              <a:t>University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200" dirty="0" err="1">
                <a:latin typeface="Times New Roman"/>
                <a:ea typeface="Calibri"/>
                <a:cs typeface="Times New Roman"/>
              </a:rPr>
              <a:t>Faculty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 of </a:t>
            </a:r>
            <a:r>
              <a:rPr lang="tr-TR" sz="1200" dirty="0" err="1">
                <a:latin typeface="Times New Roman"/>
                <a:ea typeface="Calibri"/>
                <a:cs typeface="Times New Roman"/>
              </a:rPr>
              <a:t>Medicine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, Isparta, TURKEY. </a:t>
            </a:r>
            <a:endParaRPr lang="tr-TR" sz="1200" dirty="0">
              <a:ea typeface="Calibri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1000"/>
              </a:spcAft>
            </a:pPr>
            <a:r>
              <a:rPr lang="tr-TR" sz="1200" baseline="30000" dirty="0">
                <a:latin typeface="Times New Roman"/>
                <a:ea typeface="Calibri"/>
                <a:cs typeface="Times New Roman"/>
              </a:rPr>
              <a:t>2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200" dirty="0" err="1">
                <a:latin typeface="Times New Roman"/>
                <a:ea typeface="Calibri"/>
                <a:cs typeface="Times New Roman"/>
              </a:rPr>
              <a:t>Department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 of </a:t>
            </a:r>
            <a:r>
              <a:rPr lang="tr-TR" sz="1200" dirty="0" err="1">
                <a:latin typeface="Times New Roman"/>
                <a:ea typeface="Calibri"/>
                <a:cs typeface="Times New Roman"/>
              </a:rPr>
              <a:t>Family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200" dirty="0" err="1">
                <a:latin typeface="Times New Roman"/>
                <a:ea typeface="Calibri"/>
                <a:cs typeface="Times New Roman"/>
              </a:rPr>
              <a:t>Medicine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, Süleyman Demirel </a:t>
            </a:r>
            <a:r>
              <a:rPr lang="tr-TR" sz="1200" dirty="0" err="1">
                <a:latin typeface="Times New Roman"/>
                <a:ea typeface="Calibri"/>
                <a:cs typeface="Times New Roman"/>
              </a:rPr>
              <a:t>University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200" dirty="0" err="1">
                <a:latin typeface="Times New Roman"/>
                <a:ea typeface="Calibri"/>
                <a:cs typeface="Times New Roman"/>
              </a:rPr>
              <a:t>Faculty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 of </a:t>
            </a:r>
            <a:r>
              <a:rPr lang="tr-TR" sz="1200" dirty="0" err="1">
                <a:latin typeface="Times New Roman"/>
                <a:ea typeface="Calibri"/>
                <a:cs typeface="Times New Roman"/>
              </a:rPr>
              <a:t>Medicine</a:t>
            </a:r>
            <a:r>
              <a:rPr lang="tr-TR" sz="1200" dirty="0">
                <a:latin typeface="Times New Roman"/>
                <a:ea typeface="Calibri"/>
                <a:cs typeface="Times New Roman"/>
              </a:rPr>
              <a:t>, Isparta, TURKEY. </a:t>
            </a:r>
            <a:endParaRPr lang="tr-T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59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tr-TR" dirty="0" err="1"/>
              <a:t>Constitutional</a:t>
            </a:r>
            <a:r>
              <a:rPr lang="tr-TR" dirty="0"/>
              <a:t> </a:t>
            </a:r>
            <a:r>
              <a:rPr lang="tr-TR" dirty="0" err="1"/>
              <a:t>thinness</a:t>
            </a:r>
            <a:r>
              <a:rPr lang="tr-TR" dirty="0"/>
              <a:t> (CT) is a </a:t>
            </a:r>
            <a:r>
              <a:rPr lang="tr-TR" dirty="0" err="1"/>
              <a:t>rare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of </a:t>
            </a:r>
            <a:r>
              <a:rPr lang="tr-TR" dirty="0" err="1"/>
              <a:t>non-pathological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body </a:t>
            </a:r>
            <a:r>
              <a:rPr lang="tr-TR" dirty="0" err="1"/>
              <a:t>weight</a:t>
            </a:r>
            <a:r>
              <a:rPr lang="tr-TR" dirty="0"/>
              <a:t>. </a:t>
            </a:r>
            <a:r>
              <a:rPr lang="tr-TR" dirty="0" err="1"/>
              <a:t>Thinness</a:t>
            </a:r>
            <a:r>
              <a:rPr lang="tr-TR" dirty="0"/>
              <a:t> is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World </a:t>
            </a:r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Organization</a:t>
            </a:r>
            <a:r>
              <a:rPr lang="tr-TR" dirty="0"/>
              <a:t> as a body </a:t>
            </a:r>
            <a:r>
              <a:rPr lang="tr-TR" dirty="0" err="1"/>
              <a:t>mass</a:t>
            </a:r>
            <a:r>
              <a:rPr lang="tr-TR" dirty="0"/>
              <a:t> </a:t>
            </a:r>
            <a:r>
              <a:rPr lang="tr-TR" dirty="0" err="1"/>
              <a:t>index</a:t>
            </a:r>
            <a:r>
              <a:rPr lang="tr-TR" dirty="0"/>
              <a:t> (BMI)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18.5 </a:t>
            </a:r>
            <a:r>
              <a:rPr lang="tr-TR" dirty="0" smtClean="0"/>
              <a:t>kg/m</a:t>
            </a:r>
            <a:r>
              <a:rPr lang="tr-TR" baseline="30000" dirty="0" smtClean="0"/>
              <a:t>2</a:t>
            </a:r>
            <a:r>
              <a:rPr lang="tr-TR" dirty="0" smtClean="0"/>
              <a:t>.</a:t>
            </a:r>
          </a:p>
          <a:p>
            <a:pPr algn="just"/>
            <a:r>
              <a:rPr lang="tr-TR" dirty="0" err="1"/>
              <a:t>T</a:t>
            </a:r>
            <a:r>
              <a:rPr lang="tr-TR" dirty="0" err="1" smtClean="0"/>
              <a:t>he</a:t>
            </a:r>
            <a:r>
              <a:rPr lang="tr-TR" dirty="0" smtClean="0"/>
              <a:t> </a:t>
            </a:r>
            <a:r>
              <a:rPr lang="tr-TR" dirty="0" err="1"/>
              <a:t>impact</a:t>
            </a:r>
            <a:r>
              <a:rPr lang="tr-TR" dirty="0"/>
              <a:t> of </a:t>
            </a:r>
            <a:r>
              <a:rPr lang="tr-TR" dirty="0" err="1"/>
              <a:t>thinness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eye</a:t>
            </a:r>
            <a:r>
              <a:rPr lang="tr-TR" dirty="0"/>
              <a:t> has not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investigated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aim of this study was to evaluate corneal parameters in subjects with CT and to compare with healthy individuals.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03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METHODS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Twenty-four CT subjects (BMI&lt; 18.5 kg/m2), and 24 healthy subjects (BMI: 18.5–25 kg/m2) were enrolled in this observational, cross-sectional study. </a:t>
            </a:r>
            <a:endParaRPr lang="tr-TR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participants were screened for age, gender and medical history, then underwent a detailed ophthalmological examination. </a:t>
            </a:r>
            <a:endParaRPr lang="tr-TR" dirty="0" smtClean="0"/>
          </a:p>
          <a:p>
            <a:pPr algn="just"/>
            <a:r>
              <a:rPr lang="en-US" dirty="0" smtClean="0"/>
              <a:t>Corneal </a:t>
            </a:r>
            <a:r>
              <a:rPr lang="en-US" dirty="0"/>
              <a:t>parameters were evaluated by </a:t>
            </a:r>
            <a:r>
              <a:rPr lang="en-US" dirty="0" err="1"/>
              <a:t>Scheimpflug</a:t>
            </a:r>
            <a:r>
              <a:rPr lang="en-US" dirty="0"/>
              <a:t> imaging. </a:t>
            </a:r>
            <a:endParaRPr lang="tr-TR" dirty="0" smtClean="0"/>
          </a:p>
          <a:p>
            <a:pPr algn="just"/>
            <a:r>
              <a:rPr lang="en-US" dirty="0" smtClean="0"/>
              <a:t>Height </a:t>
            </a:r>
            <a:r>
              <a:rPr lang="en-US" dirty="0"/>
              <a:t>and weight of all subjects were measured and body mass index (BMI) was calculated.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7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851694"/>
          </a:xfrm>
        </p:spPr>
        <p:txBody>
          <a:bodyPr>
            <a:normAutofit/>
          </a:bodyPr>
          <a:lstStyle/>
          <a:p>
            <a:pPr algn="ctr"/>
            <a:r>
              <a:rPr lang="tr-TR" sz="4000" b="0" dirty="0" smtClean="0"/>
              <a:t>RESULTS</a:t>
            </a:r>
            <a:endParaRPr lang="tr-TR" sz="4000" b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124744"/>
            <a:ext cx="3008313" cy="5001419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mean corneal thicknesses at the apex point, the center of pupil, the thinnest point, and the mean corneal volume were significantly lower in CT patients than those of controls.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mean intraocular </a:t>
            </a:r>
            <a:r>
              <a:rPr lang="en-US" sz="1800" dirty="0" smtClean="0"/>
              <a:t>pressure (IOP) </a:t>
            </a:r>
            <a:r>
              <a:rPr lang="en-US" sz="1800" dirty="0"/>
              <a:t>was significantly lower in CTs than in controls.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There was a significant correlation between BMI and IOP, and BMI was significantly correlated with all </a:t>
            </a:r>
            <a:r>
              <a:rPr lang="en-US" sz="1800" dirty="0" err="1"/>
              <a:t>pachymetric</a:t>
            </a:r>
            <a:r>
              <a:rPr lang="en-US" sz="1800" dirty="0"/>
              <a:t> measurements and corneal volume.</a:t>
            </a:r>
          </a:p>
          <a:p>
            <a:endParaRPr lang="tr-T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836712"/>
            <a:ext cx="5111750" cy="51125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900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I</a:t>
            </a:r>
            <a:r>
              <a:rPr lang="tr-TR" dirty="0" err="1" smtClean="0"/>
              <a:t>ntraocular</a:t>
            </a:r>
            <a:r>
              <a:rPr lang="tr-TR" dirty="0" smtClean="0"/>
              <a:t> </a:t>
            </a:r>
            <a:r>
              <a:rPr lang="tr-TR" dirty="0" err="1"/>
              <a:t>pressure</a:t>
            </a:r>
            <a:r>
              <a:rPr lang="tr-TR" dirty="0"/>
              <a:t>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, </a:t>
            </a:r>
            <a:r>
              <a:rPr lang="tr-TR" dirty="0" err="1"/>
              <a:t>pachymetric</a:t>
            </a:r>
            <a:r>
              <a:rPr lang="tr-TR" dirty="0"/>
              <a:t> </a:t>
            </a:r>
            <a:r>
              <a:rPr lang="tr-TR" dirty="0" err="1"/>
              <a:t>measurements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thinner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corneal</a:t>
            </a:r>
            <a:r>
              <a:rPr lang="tr-TR" dirty="0"/>
              <a:t> </a:t>
            </a:r>
            <a:r>
              <a:rPr lang="tr-TR" dirty="0" err="1"/>
              <a:t>volume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in CT </a:t>
            </a:r>
            <a:r>
              <a:rPr lang="tr-TR" dirty="0" err="1"/>
              <a:t>subjects</a:t>
            </a:r>
            <a:r>
              <a:rPr lang="tr-TR" dirty="0"/>
              <a:t>. </a:t>
            </a:r>
            <a:endParaRPr lang="tr-TR" dirty="0" smtClean="0"/>
          </a:p>
          <a:p>
            <a:pPr algn="just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impact</a:t>
            </a:r>
            <a:r>
              <a:rPr lang="tr-TR" dirty="0"/>
              <a:t> of </a:t>
            </a:r>
            <a:r>
              <a:rPr lang="tr-TR" dirty="0" err="1"/>
              <a:t>constitutional</a:t>
            </a:r>
            <a:r>
              <a:rPr lang="tr-TR" dirty="0"/>
              <a:t> </a:t>
            </a:r>
            <a:r>
              <a:rPr lang="tr-TR" dirty="0" err="1"/>
              <a:t>thinness</a:t>
            </a:r>
            <a:r>
              <a:rPr lang="tr-TR" dirty="0"/>
              <a:t> on </a:t>
            </a:r>
            <a:r>
              <a:rPr lang="tr-TR" dirty="0" err="1"/>
              <a:t>corneal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be </a:t>
            </a:r>
            <a:r>
              <a:rPr lang="tr-TR" dirty="0" err="1"/>
              <a:t>further</a:t>
            </a:r>
            <a:r>
              <a:rPr lang="tr-TR" dirty="0"/>
              <a:t> </a:t>
            </a:r>
            <a:r>
              <a:rPr lang="tr-TR" dirty="0" err="1"/>
              <a:t>investigated</a:t>
            </a:r>
            <a:r>
              <a:rPr lang="tr-TR" dirty="0"/>
              <a:t> in </a:t>
            </a:r>
            <a:r>
              <a:rPr lang="tr-TR" dirty="0" err="1"/>
              <a:t>larger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longitudional</a:t>
            </a:r>
            <a:r>
              <a:rPr lang="tr-TR" dirty="0"/>
              <a:t> </a:t>
            </a:r>
            <a:r>
              <a:rPr lang="tr-TR" dirty="0" err="1"/>
              <a:t>studies</a:t>
            </a:r>
            <a:r>
              <a:rPr lang="tr-TR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98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325</Words>
  <Application>Microsoft Office PowerPoint</Application>
  <PresentationFormat>Ekran Gösterisi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Assessment of corneal parameters in patients with constitutional thinness using Scheimpflug imaging </vt:lpstr>
      <vt:lpstr>INTRODUCTION</vt:lpstr>
      <vt:lpstr>METHODS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corneal parameters in patients with constitutional thinness using Scheimpflug imaging </dc:title>
  <dc:creator>hp</dc:creator>
  <cp:lastModifiedBy>hp</cp:lastModifiedBy>
  <cp:revision>10</cp:revision>
  <dcterms:created xsi:type="dcterms:W3CDTF">2015-08-11T07:23:02Z</dcterms:created>
  <dcterms:modified xsi:type="dcterms:W3CDTF">2015-08-11T07:55:07Z</dcterms:modified>
</cp:coreProperties>
</file>