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872207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Subconjunctival</a:t>
            </a:r>
            <a:r>
              <a:rPr lang="tr-TR" b="1" dirty="0"/>
              <a:t> </a:t>
            </a:r>
            <a:r>
              <a:rPr lang="tr-TR" b="1" dirty="0" err="1"/>
              <a:t>bevacizumab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/>
              <a:t>neovascularization</a:t>
            </a:r>
            <a:r>
              <a:rPr lang="tr-TR" b="1" dirty="0"/>
              <a:t> in a </a:t>
            </a:r>
            <a:r>
              <a:rPr lang="tr-TR" b="1" dirty="0" err="1"/>
              <a:t>patient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familial</a:t>
            </a:r>
            <a:r>
              <a:rPr lang="tr-TR" b="1" dirty="0"/>
              <a:t> </a:t>
            </a:r>
            <a:r>
              <a:rPr lang="tr-TR" b="1" dirty="0" err="1"/>
              <a:t>Mediterranean</a:t>
            </a:r>
            <a:r>
              <a:rPr lang="tr-TR" b="1" dirty="0"/>
              <a:t> </a:t>
            </a:r>
            <a:r>
              <a:rPr lang="tr-TR" b="1" dirty="0" err="1"/>
              <a:t>fever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Alime Gunes</a:t>
            </a:r>
            <a:r>
              <a:rPr lang="tr-TR" sz="20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tr-TR" sz="2000" dirty="0" err="1" smtClean="0">
                <a:solidFill>
                  <a:prstClr val="black">
                    <a:tint val="75000"/>
                  </a:prstClr>
                </a:solidFill>
              </a:rPr>
              <a:t>Cigdem</a:t>
            </a:r>
            <a:r>
              <a:rPr lang="tr-TR" sz="2000" dirty="0" smtClean="0">
                <a:solidFill>
                  <a:prstClr val="black">
                    <a:tint val="75000"/>
                  </a:prstClr>
                </a:solidFill>
              </a:rPr>
              <a:t> Yasar</a:t>
            </a:r>
            <a:r>
              <a:rPr lang="tr-TR" sz="21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2100" dirty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tr-TR" sz="2100" dirty="0" smtClean="0">
                <a:solidFill>
                  <a:prstClr val="black">
                    <a:tint val="75000"/>
                  </a:prstClr>
                </a:solidFill>
              </a:rPr>
              <a:t>Mehmet Argun</a:t>
            </a:r>
            <a:r>
              <a:rPr lang="tr-TR" sz="2000" baseline="30000" dirty="0" smtClean="0">
                <a:solidFill>
                  <a:prstClr val="black">
                    <a:tint val="75000"/>
                  </a:prstClr>
                </a:solidFill>
              </a:rPr>
              <a:t>2</a:t>
            </a:r>
            <a:r>
              <a:rPr lang="tr-TR" sz="2000" dirty="0" smtClean="0">
                <a:solidFill>
                  <a:prstClr val="black">
                    <a:tint val="75000"/>
                  </a:prstClr>
                </a:solidFill>
              </a:rPr>
              <a:t>, Levent 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Tok</a:t>
            </a:r>
            <a:r>
              <a:rPr lang="tr-TR" sz="20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Ozlem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Tok</a:t>
            </a:r>
            <a:r>
              <a:rPr lang="tr-TR" sz="20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.</a:t>
            </a:r>
          </a:p>
          <a:p>
            <a:pPr lvl="0"/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20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Department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of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Ophthalmology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, Süleyman Demirel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University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Faculty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of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Medicine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, Isparta, TURKEY. </a:t>
            </a:r>
          </a:p>
          <a:p>
            <a:pPr lvl="0"/>
            <a:r>
              <a:rPr lang="tr-TR" sz="2000" baseline="30000" dirty="0">
                <a:solidFill>
                  <a:prstClr val="black">
                    <a:tint val="75000"/>
                  </a:prstClr>
                </a:solidFill>
              </a:rPr>
              <a:t>2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2000" dirty="0" err="1">
                <a:solidFill>
                  <a:prstClr val="black">
                    <a:tint val="75000"/>
                  </a:prstClr>
                </a:solidFill>
              </a:rPr>
              <a:t>Department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 of </a:t>
            </a:r>
            <a:r>
              <a:rPr lang="tr-TR" sz="2000" dirty="0" err="1" smtClean="0">
                <a:solidFill>
                  <a:prstClr val="black">
                    <a:tint val="75000"/>
                  </a:prstClr>
                </a:solidFill>
              </a:rPr>
              <a:t>Ophthalmology</a:t>
            </a:r>
            <a:r>
              <a:rPr lang="tr-TR" sz="2000" dirty="0" smtClean="0">
                <a:solidFill>
                  <a:prstClr val="black">
                    <a:tint val="75000"/>
                  </a:prstClr>
                </a:solidFill>
              </a:rPr>
              <a:t>, Dörtyol </a:t>
            </a:r>
            <a:r>
              <a:rPr lang="tr-TR" sz="2000" dirty="0" err="1" smtClean="0">
                <a:solidFill>
                  <a:prstClr val="black">
                    <a:tint val="75000"/>
                  </a:prstClr>
                </a:solidFill>
              </a:rPr>
              <a:t>State</a:t>
            </a:r>
            <a:r>
              <a:rPr lang="tr-TR" sz="20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2000" dirty="0" err="1" smtClean="0">
                <a:solidFill>
                  <a:prstClr val="black">
                    <a:tint val="75000"/>
                  </a:prstClr>
                </a:solidFill>
              </a:rPr>
              <a:t>Hospital</a:t>
            </a:r>
            <a:r>
              <a:rPr lang="tr-TR" sz="2000" dirty="0" smtClean="0">
                <a:solidFill>
                  <a:prstClr val="black">
                    <a:tint val="75000"/>
                  </a:prstClr>
                </a:solidFill>
              </a:rPr>
              <a:t>, Hatay, </a:t>
            </a:r>
            <a:r>
              <a:rPr lang="tr-TR" sz="2000" dirty="0">
                <a:solidFill>
                  <a:prstClr val="black">
                    <a:tint val="75000"/>
                  </a:prstClr>
                </a:solidFill>
              </a:rPr>
              <a:t>TURKEY.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3000" dirty="0" err="1"/>
              <a:t>Familial</a:t>
            </a:r>
            <a:r>
              <a:rPr lang="tr-TR" sz="3000" dirty="0"/>
              <a:t> </a:t>
            </a:r>
            <a:r>
              <a:rPr lang="tr-TR" sz="3000" dirty="0" err="1"/>
              <a:t>Mediterranean</a:t>
            </a:r>
            <a:r>
              <a:rPr lang="tr-TR" sz="3000" dirty="0"/>
              <a:t> </a:t>
            </a:r>
            <a:r>
              <a:rPr lang="tr-TR" sz="3000" dirty="0" err="1"/>
              <a:t>fever</a:t>
            </a:r>
            <a:r>
              <a:rPr lang="tr-TR" sz="3000" dirty="0"/>
              <a:t> (FMF) is a </a:t>
            </a:r>
            <a:r>
              <a:rPr lang="tr-TR" sz="3000" dirty="0" err="1"/>
              <a:t>recessively</a:t>
            </a:r>
            <a:r>
              <a:rPr lang="tr-TR" sz="3000" dirty="0"/>
              <a:t> </a:t>
            </a:r>
            <a:r>
              <a:rPr lang="tr-TR" sz="3000" dirty="0" err="1"/>
              <a:t>inherited</a:t>
            </a:r>
            <a:r>
              <a:rPr lang="tr-TR" sz="3000" dirty="0"/>
              <a:t> </a:t>
            </a:r>
            <a:r>
              <a:rPr lang="tr-TR" sz="3000" dirty="0" err="1"/>
              <a:t>autoinflammatory</a:t>
            </a:r>
            <a:r>
              <a:rPr lang="tr-TR" sz="3000" dirty="0"/>
              <a:t> </a:t>
            </a:r>
            <a:r>
              <a:rPr lang="tr-TR" sz="3000" dirty="0" err="1"/>
              <a:t>multisystem</a:t>
            </a:r>
            <a:r>
              <a:rPr lang="tr-TR" sz="3000" dirty="0"/>
              <a:t> </a:t>
            </a:r>
            <a:r>
              <a:rPr lang="tr-TR" sz="3000" dirty="0" err="1"/>
              <a:t>disease</a:t>
            </a:r>
            <a:r>
              <a:rPr lang="tr-TR" sz="3000" dirty="0"/>
              <a:t>,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ocular</a:t>
            </a:r>
            <a:r>
              <a:rPr lang="tr-TR" sz="3000" dirty="0"/>
              <a:t> </a:t>
            </a:r>
            <a:r>
              <a:rPr lang="tr-TR" sz="3000" dirty="0" err="1"/>
              <a:t>involvement</a:t>
            </a:r>
            <a:r>
              <a:rPr lang="tr-TR" sz="3000" dirty="0"/>
              <a:t> </a:t>
            </a:r>
            <a:r>
              <a:rPr lang="tr-TR" sz="3000" dirty="0" err="1"/>
              <a:t>may</a:t>
            </a:r>
            <a:r>
              <a:rPr lang="tr-TR" sz="3000" dirty="0"/>
              <a:t> be </a:t>
            </a:r>
            <a:r>
              <a:rPr lang="tr-TR" sz="3000" dirty="0" err="1"/>
              <a:t>rarely</a:t>
            </a:r>
            <a:r>
              <a:rPr lang="tr-TR" sz="3000" dirty="0"/>
              <a:t> </a:t>
            </a:r>
            <a:r>
              <a:rPr lang="tr-TR" sz="3000" dirty="0" err="1"/>
              <a:t>present</a:t>
            </a:r>
            <a:r>
              <a:rPr lang="tr-TR" sz="3000" dirty="0"/>
              <a:t>. </a:t>
            </a:r>
            <a:endParaRPr lang="tr-TR" sz="3000" dirty="0" smtClean="0"/>
          </a:p>
          <a:p>
            <a:pPr algn="just"/>
            <a:r>
              <a:rPr lang="en-US" sz="3000" dirty="0"/>
              <a:t>We present </a:t>
            </a:r>
            <a:r>
              <a:rPr lang="tr-TR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FMF case of a fifteen-year-old girl with keratitis and corneal neovascularization who treated with </a:t>
            </a:r>
            <a:r>
              <a:rPr lang="en-US" sz="3000" dirty="0" err="1"/>
              <a:t>subconjunctival</a:t>
            </a:r>
            <a:r>
              <a:rPr lang="en-US" sz="3000" dirty="0"/>
              <a:t> bevacizumab injection. </a:t>
            </a:r>
            <a:endParaRPr lang="tr-TR" sz="3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99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15-year-old girl with FMF presented with complaints of pain, photophobia, and redness in her right eye. </a:t>
            </a:r>
            <a:endParaRPr lang="tr-TR" sz="2600" dirty="0" smtClean="0"/>
          </a:p>
          <a:p>
            <a:pPr algn="just"/>
            <a:r>
              <a:rPr lang="en-US" sz="2600" dirty="0" smtClean="0"/>
              <a:t>At </a:t>
            </a:r>
            <a:r>
              <a:rPr lang="en-US" sz="2600" dirty="0"/>
              <a:t>presentation, her visual acuity was 4/10 in this eye. Slit-lamp examination showed conjunctival injection, 2mm x 2mm corneal erosion, and corneal neovascularization in her right eye. </a:t>
            </a:r>
            <a:endParaRPr lang="tr-TR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patient received topical </a:t>
            </a:r>
            <a:r>
              <a:rPr lang="en-US" sz="2600" dirty="0" err="1"/>
              <a:t>moxifloxacin</a:t>
            </a:r>
            <a:r>
              <a:rPr lang="en-US" sz="2600" dirty="0"/>
              <a:t> 0.5%, </a:t>
            </a:r>
            <a:r>
              <a:rPr lang="en-US" sz="2600" dirty="0" err="1"/>
              <a:t>cyclosporin</a:t>
            </a:r>
            <a:r>
              <a:rPr lang="en-US" sz="2600" dirty="0"/>
              <a:t> A 0.05%, and preservative-free artificial tear eye drops. In addition, a </a:t>
            </a:r>
            <a:r>
              <a:rPr lang="en-US" sz="2600" dirty="0" err="1"/>
              <a:t>subconjunctival</a:t>
            </a:r>
            <a:r>
              <a:rPr lang="en-US" sz="2600" dirty="0"/>
              <a:t> bevacizumab injection (dose 1.25mg/0.05ml) was administered. </a:t>
            </a:r>
            <a:endParaRPr lang="tr-TR" sz="2600" dirty="0" smtClean="0"/>
          </a:p>
          <a:p>
            <a:pPr algn="just"/>
            <a:r>
              <a:rPr lang="en-US" sz="2600" dirty="0" smtClean="0"/>
              <a:t>After </a:t>
            </a:r>
            <a:r>
              <a:rPr lang="en-US" sz="2600" dirty="0"/>
              <a:t>2 weeks, the vessels appeared thinner but corneal scar remained. Her visual acuity improved to 6/10.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8815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Figure 1. </a:t>
            </a:r>
            <a:r>
              <a:rPr lang="en-US" b="0" dirty="0"/>
              <a:t>Corneal neovascularization before treatment.</a:t>
            </a:r>
            <a:endParaRPr lang="tr-TR" b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498975" cy="834107"/>
          </a:xfrm>
        </p:spPr>
        <p:txBody>
          <a:bodyPr>
            <a:noAutofit/>
          </a:bodyPr>
          <a:lstStyle/>
          <a:p>
            <a:r>
              <a:rPr lang="en-US" sz="1800" dirty="0"/>
              <a:t>Figure 2. </a:t>
            </a:r>
            <a:r>
              <a:rPr lang="en-US" sz="1800" b="0" dirty="0"/>
              <a:t>Reduced </a:t>
            </a:r>
            <a:r>
              <a:rPr lang="en-US" sz="1800" b="0" dirty="0" smtClean="0"/>
              <a:t>corneal</a:t>
            </a:r>
            <a:r>
              <a:rPr lang="tr-TR" sz="1800" b="0" dirty="0"/>
              <a:t> </a:t>
            </a:r>
            <a:r>
              <a:rPr lang="en-US" sz="1800" b="0" dirty="0" smtClean="0"/>
              <a:t>neovascularization </a:t>
            </a:r>
            <a:r>
              <a:rPr lang="en-US" sz="1800" b="0" dirty="0"/>
              <a:t>two weeks after treatment.</a:t>
            </a:r>
            <a:endParaRPr lang="tr-TR" sz="1800" b="0" dirty="0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hp\Desktop\FMF-Cornea\Figure 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4" y="2276872"/>
            <a:ext cx="4190476" cy="3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FMF-Cornea\Figure 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2"/>
            <a:ext cx="3528392" cy="307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340767"/>
            <a:ext cx="8229600" cy="1166905"/>
          </a:xfrm>
        </p:spPr>
        <p:txBody>
          <a:bodyPr>
            <a:normAutofit/>
          </a:bodyPr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err="1"/>
              <a:t>Subconjunctival</a:t>
            </a:r>
            <a:r>
              <a:rPr lang="en-US" dirty="0"/>
              <a:t> bevacizumab injection may be an effective treatment option for corneal neovascularization in FMF patients.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37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242</Words>
  <Application>Microsoft Office PowerPoint</Application>
  <PresentationFormat>Ekran Gösterisi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Subconjunctival bevacizumab for corneal neovascularization in a patient with familial Mediterranean fever</vt:lpstr>
      <vt:lpstr>INTRODUCTION</vt:lpstr>
      <vt:lpstr>CASE</vt:lpstr>
      <vt:lpstr>PowerPoint Sunusu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Subconjunctival bevacizumab for corneal neovascularization in a patient with familial Mediterranean fever</dc:title>
  <dc:creator>hp</dc:creator>
  <cp:lastModifiedBy>hp</cp:lastModifiedBy>
  <cp:revision>6</cp:revision>
  <dcterms:created xsi:type="dcterms:W3CDTF">2015-08-10T09:19:04Z</dcterms:created>
  <dcterms:modified xsi:type="dcterms:W3CDTF">2015-08-10T09:37:03Z</dcterms:modified>
</cp:coreProperties>
</file>