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5B140"/>
    <a:srgbClr val="94C1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A146-DDBD-5142-A7C4-B5D866DC55DC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C178-55D8-6F48-B386-25FF1871ACC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D21EF-58FC-7445-8C33-B779D0C7A116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6B31-9C9C-094F-A535-A8C822B3A6E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ctrTitle"/>
          </p:nvPr>
        </p:nvSpPr>
        <p:spPr>
          <a:xfrm>
            <a:off x="685800" y="2972194"/>
            <a:ext cx="7772400" cy="1363268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e-</a:t>
            </a:r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P10 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-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1800" b="1" dirty="0" smtClean="0"/>
              <a:t>HARD GAS PERMEABLE LENSES FITTING IN KERATOCONUS, LONG TERM FOLLOW UP</a:t>
            </a:r>
            <a:br>
              <a:rPr lang="fr-FR" sz="1800" b="1" dirty="0" smtClean="0"/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fr-FR" sz="1600" i="1" dirty="0" smtClean="0"/>
              <a:t>SHAHTALEBI M., </a:t>
            </a:r>
            <a:r>
              <a:rPr lang="fr-FR" sz="1600" i="1" u="sng" dirty="0" smtClean="0"/>
              <a:t>JAFARZADEHPUR E.*</a:t>
            </a:r>
            <a:r>
              <a:rPr lang="fr-FR" sz="1600" i="1" dirty="0" smtClean="0"/>
              <a:t>, MIRZAJANI A.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i="1" dirty="0" err="1" smtClean="0"/>
              <a:t>School</a:t>
            </a:r>
            <a:r>
              <a:rPr lang="fr-FR" sz="1600" i="1" dirty="0" smtClean="0"/>
              <a:t> of </a:t>
            </a:r>
            <a:r>
              <a:rPr lang="fr-FR" sz="1600" i="1" dirty="0" err="1" smtClean="0"/>
              <a:t>rehabilitation</a:t>
            </a:r>
            <a:r>
              <a:rPr lang="fr-FR" sz="1600" i="1" dirty="0" smtClean="0"/>
              <a:t> science, Iran </a:t>
            </a:r>
            <a:r>
              <a:rPr lang="fr-FR" sz="1600" i="1" dirty="0" err="1" smtClean="0"/>
              <a:t>University</a:t>
            </a:r>
            <a:r>
              <a:rPr lang="fr-FR" sz="1600" i="1" dirty="0" smtClean="0"/>
              <a:t> of </a:t>
            </a:r>
            <a:r>
              <a:rPr lang="fr-FR" sz="1600" i="1" dirty="0" err="1" smtClean="0"/>
              <a:t>Medical</a:t>
            </a:r>
            <a:r>
              <a:rPr lang="fr-FR" sz="1600" i="1" dirty="0" smtClean="0"/>
              <a:t> Sciences,, </a:t>
            </a:r>
            <a:r>
              <a:rPr lang="fr-FR" sz="1600" i="1" dirty="0" err="1" smtClean="0"/>
              <a:t>Tehran</a:t>
            </a:r>
            <a:r>
              <a:rPr lang="fr-FR" sz="1600" i="1" dirty="0" smtClean="0"/>
              <a:t>, IRAN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en-GB" sz="1600" dirty="0" smtClean="0">
                <a:latin typeface="Arial"/>
                <a:cs typeface="Arial"/>
              </a:rPr>
              <a:t/>
            </a:r>
            <a:br>
              <a:rPr lang="en-GB" sz="1600" dirty="0" smtClean="0">
                <a:latin typeface="Arial"/>
                <a:cs typeface="Arial"/>
              </a:rPr>
            </a:br>
            <a:endParaRPr lang="en-GB" sz="1600" dirty="0">
              <a:latin typeface="Arial"/>
              <a:cs typeface="Arial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201595" y="5940433"/>
            <a:ext cx="6400800" cy="684133"/>
          </a:xfrm>
        </p:spPr>
        <p:txBody>
          <a:bodyPr>
            <a:normAutofit lnSpcReduction="10000"/>
          </a:bodyPr>
          <a:lstStyle/>
          <a:p>
            <a:r>
              <a:rPr lang="fr-FR" sz="1800" b="1" i="1" dirty="0" err="1" smtClean="0">
                <a:solidFill>
                  <a:srgbClr val="FF0000"/>
                </a:solidFill>
              </a:rPr>
              <a:t>E-poster</a:t>
            </a:r>
            <a:r>
              <a:rPr lang="fr-FR" sz="1800" b="1" i="1" dirty="0" smtClean="0">
                <a:solidFill>
                  <a:srgbClr val="FF0000"/>
                </a:solidFill>
              </a:rPr>
              <a:t> not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available</a:t>
            </a:r>
            <a:r>
              <a:rPr lang="fr-FR" sz="1800" b="1" i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fr-FR" sz="1800" b="1" i="1" dirty="0" err="1" smtClean="0">
                <a:solidFill>
                  <a:srgbClr val="FF0000"/>
                </a:solidFill>
              </a:rPr>
              <a:t>See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next</a:t>
            </a:r>
            <a:r>
              <a:rPr lang="fr-FR" sz="1800" b="1" i="1" dirty="0" smtClean="0">
                <a:solidFill>
                  <a:srgbClr val="FF0000"/>
                </a:solidFill>
              </a:rPr>
              <a:t> page, to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consult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corresponding</a:t>
            </a:r>
            <a:r>
              <a:rPr lang="fr-FR" sz="1800" b="1" i="1" dirty="0" smtClean="0">
                <a:solidFill>
                  <a:srgbClr val="FF0000"/>
                </a:solidFill>
              </a:rPr>
              <a:t> abstract</a:t>
            </a:r>
          </a:p>
          <a:p>
            <a:endParaRPr lang="fr-FR" sz="1800" b="1" i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Image 6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005" y="1958946"/>
            <a:ext cx="874023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400" b="1" dirty="0" smtClean="0"/>
          </a:p>
          <a:p>
            <a:pPr algn="just"/>
            <a:r>
              <a:rPr lang="en-GB" sz="1400" b="1" dirty="0" smtClean="0"/>
              <a:t>Purpose:</a:t>
            </a:r>
            <a:r>
              <a:rPr lang="en-GB" sz="1400" dirty="0" smtClean="0"/>
              <a:t> To evaluate the influence of rigid gas-permeable contact lenses on corneal curvature and visual acuity in patients with </a:t>
            </a:r>
            <a:r>
              <a:rPr lang="en-GB" sz="1400" dirty="0" err="1" smtClean="0"/>
              <a:t>keratoconus</a:t>
            </a:r>
            <a:endParaRPr lang="en-GB" sz="1400" dirty="0" smtClean="0"/>
          </a:p>
          <a:p>
            <a:pPr algn="just"/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b="1" dirty="0" smtClean="0"/>
              <a:t>Materials and Methods</a:t>
            </a:r>
            <a:r>
              <a:rPr lang="en-GB" sz="1400" dirty="0" smtClean="0"/>
              <a:t>: </a:t>
            </a:r>
            <a:r>
              <a:rPr lang="en-GB" sz="1400" dirty="0" err="1" smtClean="0"/>
              <a:t>Inten</a:t>
            </a:r>
            <a:r>
              <a:rPr lang="en-GB" sz="1400" dirty="0" smtClean="0"/>
              <a:t> years follow up of 680 eyes from 341 patients with diagnostic </a:t>
            </a:r>
            <a:r>
              <a:rPr lang="en-GB" sz="1400" dirty="0" err="1" smtClean="0"/>
              <a:t>keratoconus</a:t>
            </a:r>
            <a:r>
              <a:rPr lang="en-GB" sz="1400" dirty="0" smtClean="0"/>
              <a:t> complete ophthalmologic examination, including manifest refraction, best spectacle visual acuity (BSCVA), bio microscopy, and corneal </a:t>
            </a:r>
            <a:r>
              <a:rPr lang="en-GB" sz="1400" dirty="0" err="1" smtClean="0"/>
              <a:t>keratometry</a:t>
            </a:r>
            <a:r>
              <a:rPr lang="en-GB" sz="1400" dirty="0" smtClean="0"/>
              <a:t> was performed. Then, trial R.G.P lenses (</a:t>
            </a:r>
            <a:r>
              <a:rPr lang="en-GB" sz="1400" dirty="0" err="1" smtClean="0"/>
              <a:t>Flourex</a:t>
            </a:r>
            <a:r>
              <a:rPr lang="en-GB" sz="1400" dirty="0" smtClean="0"/>
              <a:t>, </a:t>
            </a:r>
            <a:r>
              <a:rPr lang="en-GB" sz="1400" dirty="0" err="1" smtClean="0"/>
              <a:t>wholk</a:t>
            </a:r>
            <a:r>
              <a:rPr lang="en-GB" sz="1400" dirty="0" smtClean="0"/>
              <a:t>, Boston) were selected based on the flat </a:t>
            </a:r>
            <a:r>
              <a:rPr lang="en-GB" sz="1400" dirty="0" err="1" smtClean="0"/>
              <a:t>sim</a:t>
            </a:r>
            <a:r>
              <a:rPr lang="en-GB" sz="1400" dirty="0" smtClean="0"/>
              <a:t> K-reading and an apical touch fitting approach. Over contact lens refraction and best – corrected R.G.P visual acuities (RGP V.A) were recorded in minimum angle resolution (log M.A.R).</a:t>
            </a:r>
          </a:p>
          <a:p>
            <a:pPr algn="just"/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b="1" dirty="0" smtClean="0"/>
              <a:t>Results:</a:t>
            </a:r>
            <a:r>
              <a:rPr lang="en-GB" sz="1400" dirty="0" smtClean="0"/>
              <a:t> The mean age of subjects was (±SD)23.58(±7/30) years. The mean visual acuity in right eye and left eye respectively in first visit without correction were 0.5 ± 0.1and 0.5 ± 0.11  (log M.A.R), The mean visual acuity in right eye and left eye respectively in last visit without correction were  0.48 ± 0.08 and 0.49 ±  0.09 (log M.A.R). Obviously, visual acuity with lenses was normal.  The mean K-reading in both eye significantly flattened (P&lt;0/01). in right eye changed from 6.69 mm±0.48 to 6.77 mm ± 0.49, for the left eye it changed from 6.72 mm ±0.56 to 6.75 mm ±0.61.  </a:t>
            </a:r>
          </a:p>
          <a:p>
            <a:pPr algn="just"/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b="1" dirty="0" smtClean="0"/>
              <a:t>Conclusion:</a:t>
            </a:r>
            <a:r>
              <a:rPr lang="en-GB" sz="1400" dirty="0" smtClean="0"/>
              <a:t> Corrected visual acuity and changes the optical and structural the </a:t>
            </a:r>
            <a:r>
              <a:rPr lang="en-GB" sz="1400" dirty="0" err="1" smtClean="0"/>
              <a:t>keratoconic</a:t>
            </a:r>
            <a:r>
              <a:rPr lang="en-GB" sz="1400" dirty="0" smtClean="0"/>
              <a:t> corneas could occur after wearing rigid gas-permeable contact lens. An appropriate fitting and corrected using lenses could have been controlled and stopped the disease.</a:t>
            </a:r>
            <a:endParaRPr lang="en-GB" sz="1300" dirty="0">
              <a:latin typeface="Arial"/>
              <a:cs typeface="Arial"/>
            </a:endParaRPr>
          </a:p>
        </p:txBody>
      </p:sp>
      <p:pic>
        <p:nvPicPr>
          <p:cNvPr id="5" name="Image 4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371</Words>
  <Application>Microsoft Macintosh PowerPoint</Application>
  <PresentationFormat>Présentation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e-P10 - HARD GAS PERMEABLE LENSES FITTING IN KERATOCONUS, LONG TERM FOLLOW UP   SHAHTALEBI M., JAFARZADEHPUR E.*, MIRZAJANI A. School of rehabilitation science, Iran University of Medical Sciences,, Tehran, IRAN  </vt:lpstr>
      <vt:lpstr>Diapositive 2</vt:lpstr>
    </vt:vector>
  </TitlesOfParts>
  <Company>Europa-Organisation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e-P042 - Comparison of CS19 Intra-cochlear Impedance Matrix Test Findings with Intraoperative Surgical Problems and Radiological Outcomes of Nucleus Cochlea Implant Recipients   Brademann G., Böhnke B., Müller-deile J., Hey M. Ent-department, university of kiel, germany, Kiel, Germany </dc:title>
  <dc:creator>Deborah BOHBOT</dc:creator>
  <cp:lastModifiedBy>Deborah BOHBOT</cp:lastModifiedBy>
  <cp:revision>6</cp:revision>
  <dcterms:created xsi:type="dcterms:W3CDTF">2015-10-01T09:31:54Z</dcterms:created>
  <dcterms:modified xsi:type="dcterms:W3CDTF">2015-10-01T09:42:30Z</dcterms:modified>
</cp:coreProperties>
</file>