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e-P57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 </a:t>
            </a:r>
            <a:r>
              <a:rPr lang="fr-FR" sz="1800" b="1" dirty="0" smtClean="0"/>
              <a:t>WHAT IS THE EFFECT OF SYSTEMICALLY USED ANTI-TNF-Α DRUGS ON CORNEAL EPITHELIUM AND STROMA OF PATIENS WITH ANKYLOSING SPONDYLITIS</a:t>
            </a:r>
            <a:r>
              <a:rPr lang="fr-FR" sz="1800" b="1" dirty="0" smtClean="0"/>
              <a:t>?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SARIKAN S.*</a:t>
            </a:r>
            <a:r>
              <a:rPr lang="fr-FR" sz="1600" i="1" dirty="0" smtClean="0"/>
              <a:t>, GOKMEN F., ERSAN I., AKBAL A., RESORLU H., GENCER B., TUFAN H.A., KARA S.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Onsekiz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Mart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University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School</a:t>
            </a:r>
            <a:r>
              <a:rPr lang="fr-FR" sz="1600" i="1" dirty="0" smtClean="0"/>
              <a:t> of </a:t>
            </a:r>
            <a:r>
              <a:rPr lang="fr-FR" sz="1600" i="1" dirty="0" err="1" smtClean="0"/>
              <a:t>Medicine</a:t>
            </a:r>
            <a:r>
              <a:rPr lang="fr-FR" sz="1600" i="1" dirty="0" smtClean="0"/>
              <a:t>, Canakkale, </a:t>
            </a:r>
            <a:r>
              <a:rPr lang="fr-FR" sz="1600" i="1" dirty="0" smtClean="0"/>
              <a:t>TURKEY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b="1" dirty="0" err="1" smtClean="0"/>
              <a:t>Purpose</a:t>
            </a:r>
            <a:r>
              <a:rPr lang="fr-FR" sz="1400" b="1" dirty="0" smtClean="0"/>
              <a:t>:</a:t>
            </a:r>
            <a:r>
              <a:rPr lang="fr-FR" sz="1400" dirty="0" smtClean="0"/>
              <a:t> The </a:t>
            </a:r>
            <a:r>
              <a:rPr lang="fr-FR" sz="1400" dirty="0" err="1" smtClean="0"/>
              <a:t>beneficial</a:t>
            </a:r>
            <a:r>
              <a:rPr lang="fr-FR" sz="1400" dirty="0" smtClean="0"/>
              <a:t> </a:t>
            </a:r>
            <a:r>
              <a:rPr lang="fr-FR" sz="1400" dirty="0" err="1" smtClean="0"/>
              <a:t>effects</a:t>
            </a:r>
            <a:r>
              <a:rPr lang="fr-FR" sz="1400" dirty="0" smtClean="0"/>
              <a:t> of </a:t>
            </a:r>
            <a:r>
              <a:rPr lang="fr-FR" sz="1400" dirty="0" err="1" smtClean="0"/>
              <a:t>systemically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</a:t>
            </a:r>
            <a:r>
              <a:rPr lang="fr-FR" sz="1400" dirty="0" err="1" smtClean="0"/>
              <a:t>anti-TNF-α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previously</a:t>
            </a:r>
            <a:r>
              <a:rPr lang="fr-FR" sz="1400" dirty="0" smtClean="0"/>
              <a:t> </a:t>
            </a:r>
            <a:r>
              <a:rPr lang="fr-FR" sz="1400" dirty="0" err="1" smtClean="0"/>
              <a:t>demonstrated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 of </a:t>
            </a:r>
            <a:r>
              <a:rPr lang="fr-FR" sz="1400" dirty="0" err="1" smtClean="0"/>
              <a:t>uveitis</a:t>
            </a:r>
            <a:r>
              <a:rPr lang="fr-FR" sz="1400" dirty="0" smtClean="0"/>
              <a:t>, or in the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 of </a:t>
            </a:r>
            <a:r>
              <a:rPr lang="fr-FR" sz="1400" dirty="0" err="1" smtClean="0"/>
              <a:t>sacroiliitis</a:t>
            </a:r>
            <a:r>
              <a:rPr lang="fr-FR" sz="1400" dirty="0" smtClean="0"/>
              <a:t> due to </a:t>
            </a:r>
            <a:r>
              <a:rPr lang="fr-FR" sz="1400" dirty="0" err="1" smtClean="0"/>
              <a:t>ankylosing</a:t>
            </a:r>
            <a:r>
              <a:rPr lang="fr-FR" sz="1400" dirty="0" smtClean="0"/>
              <a:t> </a:t>
            </a:r>
            <a:r>
              <a:rPr lang="fr-FR" sz="1400" dirty="0" err="1" smtClean="0"/>
              <a:t>spondylitis</a:t>
            </a:r>
            <a:r>
              <a:rPr lang="fr-FR" sz="1400" dirty="0" smtClean="0"/>
              <a:t> (AS). </a:t>
            </a:r>
            <a:r>
              <a:rPr lang="fr-FR" sz="1400" dirty="0" err="1" smtClean="0"/>
              <a:t>However</a:t>
            </a:r>
            <a:r>
              <a:rPr lang="fr-FR" sz="1400" dirty="0" smtClean="0"/>
              <a:t>, the </a:t>
            </a:r>
            <a:r>
              <a:rPr lang="fr-FR" sz="1400" dirty="0" err="1" smtClean="0"/>
              <a:t>effect</a:t>
            </a:r>
            <a:r>
              <a:rPr lang="fr-FR" sz="1400" dirty="0" smtClean="0"/>
              <a:t> of </a:t>
            </a:r>
            <a:r>
              <a:rPr lang="fr-FR" sz="1400" dirty="0" err="1" smtClean="0"/>
              <a:t>systemically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</a:t>
            </a:r>
            <a:r>
              <a:rPr lang="fr-FR" sz="1400" dirty="0" err="1" smtClean="0"/>
              <a:t>anti-TNF-α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on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layers</a:t>
            </a:r>
            <a:r>
              <a:rPr lang="fr-FR" sz="1400" dirty="0" smtClean="0"/>
              <a:t> of AS patients </a:t>
            </a:r>
            <a:r>
              <a:rPr lang="fr-FR" sz="1400" dirty="0" err="1" smtClean="0"/>
              <a:t>remains</a:t>
            </a:r>
            <a:r>
              <a:rPr lang="fr-FR" sz="1400" dirty="0" smtClean="0"/>
              <a:t> </a:t>
            </a:r>
            <a:r>
              <a:rPr lang="fr-FR" sz="1400" dirty="0" err="1" smtClean="0"/>
              <a:t>unknown</a:t>
            </a:r>
            <a:r>
              <a:rPr lang="fr-FR" sz="1400" dirty="0" smtClean="0"/>
              <a:t>. In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retrospective</a:t>
            </a:r>
            <a:r>
              <a:rPr lang="fr-FR" sz="1400" dirty="0" smtClean="0"/>
              <a:t> </a:t>
            </a:r>
            <a:r>
              <a:rPr lang="fr-FR" sz="1400" dirty="0" err="1" smtClean="0"/>
              <a:t>study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aimed</a:t>
            </a:r>
            <a:r>
              <a:rPr lang="fr-FR" sz="1400" dirty="0" smtClean="0"/>
              <a:t>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effect</a:t>
            </a:r>
            <a:r>
              <a:rPr lang="fr-FR" sz="1400" dirty="0" smtClean="0"/>
              <a:t> of </a:t>
            </a:r>
            <a:r>
              <a:rPr lang="fr-FR" sz="1400" dirty="0" err="1" smtClean="0"/>
              <a:t>anti-TNF-α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thicknesses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epithelium</a:t>
            </a:r>
            <a:r>
              <a:rPr lang="fr-FR" sz="1400" dirty="0" smtClean="0"/>
              <a:t> and stroma of AS patients.</a:t>
            </a:r>
            <a:r>
              <a:rPr lang="fr-FR" sz="1400" dirty="0" smtClean="0"/>
              <a:t> 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Materials</a:t>
            </a:r>
            <a:r>
              <a:rPr lang="fr-FR" sz="1400" b="1" dirty="0" smtClean="0"/>
              <a:t> and </a:t>
            </a:r>
            <a:r>
              <a:rPr lang="fr-FR" sz="1400" b="1" dirty="0" err="1" smtClean="0"/>
              <a:t>methods</a:t>
            </a:r>
            <a:r>
              <a:rPr lang="fr-FR" sz="1400" b="1" dirty="0" smtClean="0"/>
              <a:t>:</a:t>
            </a:r>
            <a:r>
              <a:rPr lang="fr-FR" sz="1400" dirty="0" smtClean="0"/>
              <a:t> A total 125 </a:t>
            </a:r>
            <a:r>
              <a:rPr lang="fr-FR" sz="1400" dirty="0" err="1" smtClean="0"/>
              <a:t>eyes</a:t>
            </a:r>
            <a:r>
              <a:rPr lang="fr-FR" sz="1400" dirty="0" smtClean="0"/>
              <a:t> of 69 participants </a:t>
            </a:r>
            <a:r>
              <a:rPr lang="fr-FR" sz="1400" dirty="0" err="1" smtClean="0"/>
              <a:t>consisted</a:t>
            </a:r>
            <a:r>
              <a:rPr lang="fr-FR" sz="1400" dirty="0" smtClean="0"/>
              <a:t> of </a:t>
            </a:r>
            <a:r>
              <a:rPr lang="fr-FR" sz="1400" dirty="0" err="1" smtClean="0"/>
              <a:t>healthy</a:t>
            </a:r>
            <a:r>
              <a:rPr lang="fr-FR" sz="1400" dirty="0" smtClean="0"/>
              <a:t> </a:t>
            </a:r>
            <a:r>
              <a:rPr lang="fr-FR" sz="1400" dirty="0" err="1" smtClean="0"/>
              <a:t>subjects</a:t>
            </a:r>
            <a:r>
              <a:rPr lang="fr-FR" sz="1400" dirty="0" smtClean="0"/>
              <a:t> and AS patients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included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retrospective</a:t>
            </a:r>
            <a:r>
              <a:rPr lang="fr-FR" sz="1400" dirty="0" smtClean="0"/>
              <a:t> </a:t>
            </a:r>
            <a:r>
              <a:rPr lang="fr-FR" sz="1400" dirty="0" err="1" smtClean="0"/>
              <a:t>study</a:t>
            </a:r>
            <a:r>
              <a:rPr lang="fr-FR" sz="1400" dirty="0" smtClean="0"/>
              <a:t>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</a:t>
            </a:r>
            <a:r>
              <a:rPr lang="fr-FR" sz="1400" dirty="0" err="1" smtClean="0"/>
              <a:t>availability</a:t>
            </a:r>
            <a:r>
              <a:rPr lang="fr-FR" sz="1400" dirty="0" smtClean="0"/>
              <a:t> of </a:t>
            </a:r>
            <a:r>
              <a:rPr lang="fr-FR" sz="1400" dirty="0" err="1" smtClean="0"/>
              <a:t>anterior</a:t>
            </a:r>
            <a:r>
              <a:rPr lang="fr-FR" sz="1400" dirty="0" smtClean="0"/>
              <a:t> segment </a:t>
            </a:r>
            <a:r>
              <a:rPr lang="fr-FR" sz="1400" dirty="0" err="1" smtClean="0"/>
              <a:t>optical</a:t>
            </a:r>
            <a:r>
              <a:rPr lang="fr-FR" sz="1400" dirty="0" smtClean="0"/>
              <a:t> </a:t>
            </a:r>
            <a:r>
              <a:rPr lang="fr-FR" sz="1400" dirty="0" err="1" smtClean="0"/>
              <a:t>coherence</a:t>
            </a:r>
            <a:r>
              <a:rPr lang="fr-FR" sz="1400" dirty="0" smtClean="0"/>
              <a:t> </a:t>
            </a:r>
            <a:r>
              <a:rPr lang="fr-FR" sz="1400" dirty="0" err="1" smtClean="0"/>
              <a:t>tomography</a:t>
            </a:r>
            <a:r>
              <a:rPr lang="fr-FR" sz="1400" dirty="0" smtClean="0"/>
              <a:t> (AS-OCT) </a:t>
            </a:r>
            <a:r>
              <a:rPr lang="fr-FR" sz="1400" dirty="0" err="1" smtClean="0"/>
              <a:t>findings</a:t>
            </a:r>
            <a:r>
              <a:rPr lang="fr-FR" sz="1400" dirty="0" smtClean="0"/>
              <a:t> in </a:t>
            </a:r>
            <a:r>
              <a:rPr lang="fr-FR" sz="1400" dirty="0" err="1" smtClean="0"/>
              <a:t>their</a:t>
            </a:r>
            <a:r>
              <a:rPr lang="fr-FR" sz="1400" dirty="0" smtClean="0"/>
              <a:t> </a:t>
            </a:r>
            <a:r>
              <a:rPr lang="fr-FR" sz="1400" dirty="0" err="1" smtClean="0"/>
              <a:t>medical</a:t>
            </a:r>
            <a:r>
              <a:rPr lang="fr-FR" sz="1400" dirty="0" smtClean="0"/>
              <a:t> records. All participants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divided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3 groups as </a:t>
            </a:r>
            <a:r>
              <a:rPr lang="fr-FR" sz="1400" dirty="0" err="1" smtClean="0"/>
              <a:t>healthy</a:t>
            </a:r>
            <a:r>
              <a:rPr lang="fr-FR" sz="1400" dirty="0" smtClean="0"/>
              <a:t> </a:t>
            </a:r>
            <a:r>
              <a:rPr lang="fr-FR" sz="1400" dirty="0" err="1" smtClean="0"/>
              <a:t>subjects</a:t>
            </a:r>
            <a:r>
              <a:rPr lang="fr-FR" sz="1400" dirty="0" smtClean="0"/>
              <a:t> (Group 1), AS patients </a:t>
            </a:r>
            <a:r>
              <a:rPr lang="fr-FR" sz="1400" dirty="0" err="1" smtClean="0"/>
              <a:t>receiving</a:t>
            </a:r>
            <a:r>
              <a:rPr lang="fr-FR" sz="1400" dirty="0" smtClean="0"/>
              <a:t> one of the </a:t>
            </a:r>
            <a:r>
              <a:rPr lang="fr-FR" sz="1400" dirty="0" err="1" smtClean="0"/>
              <a:t>anti-TNF-α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(Group 2) and AS patients </a:t>
            </a:r>
            <a:r>
              <a:rPr lang="fr-FR" sz="1400" dirty="0" err="1" smtClean="0"/>
              <a:t>receiving</a:t>
            </a:r>
            <a:r>
              <a:rPr lang="fr-FR" sz="1400" dirty="0" smtClean="0"/>
              <a:t> one of the </a:t>
            </a:r>
            <a:r>
              <a:rPr lang="fr-FR" sz="1400" dirty="0" err="1" smtClean="0"/>
              <a:t>nonsteroidal</a:t>
            </a:r>
            <a:r>
              <a:rPr lang="fr-FR" sz="1400" dirty="0" smtClean="0"/>
              <a:t> </a:t>
            </a:r>
            <a:r>
              <a:rPr lang="fr-FR" sz="1400" dirty="0" err="1" smtClean="0"/>
              <a:t>antiinflammatory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(</a:t>
            </a:r>
            <a:r>
              <a:rPr lang="fr-FR" sz="1400" dirty="0" err="1" smtClean="0"/>
              <a:t>NSAIDs</a:t>
            </a:r>
            <a:r>
              <a:rPr lang="fr-FR" sz="1400" dirty="0" smtClean="0"/>
              <a:t>) (Group 3). The </a:t>
            </a:r>
            <a:r>
              <a:rPr lang="fr-FR" sz="1400" dirty="0" err="1" smtClean="0"/>
              <a:t>thicknesses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epithelium</a:t>
            </a:r>
            <a:r>
              <a:rPr lang="fr-FR" sz="1400" dirty="0" smtClean="0"/>
              <a:t> and stroma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measured</a:t>
            </a:r>
            <a:r>
              <a:rPr lang="fr-FR" sz="1400" dirty="0" smtClean="0"/>
              <a:t>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AS-OCT in all groups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Results</a:t>
            </a:r>
            <a:r>
              <a:rPr lang="fr-FR" sz="1400" b="1" dirty="0" smtClean="0"/>
              <a:t>:</a:t>
            </a:r>
            <a:r>
              <a:rPr lang="fr-FR" sz="1400" dirty="0" smtClean="0"/>
              <a:t> The </a:t>
            </a:r>
            <a:r>
              <a:rPr lang="fr-FR" sz="1400" dirty="0" err="1" smtClean="0"/>
              <a:t>mean</a:t>
            </a:r>
            <a:r>
              <a:rPr lang="fr-FR" sz="1400" dirty="0" smtClean="0"/>
              <a:t> </a:t>
            </a:r>
            <a:r>
              <a:rPr lang="fr-FR" sz="1400" dirty="0" err="1" smtClean="0"/>
              <a:t>thickness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epithelium</a:t>
            </a:r>
            <a:r>
              <a:rPr lang="fr-FR" sz="1400" dirty="0" smtClean="0"/>
              <a:t> in Group 1, Group 2 and Group 3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respectively</a:t>
            </a:r>
            <a:r>
              <a:rPr lang="fr-FR" sz="1400" dirty="0" smtClean="0"/>
              <a:t> as 53.3±3.4µm, 51.6±3.2µm, and 50.4±3µm. The </a:t>
            </a:r>
            <a:r>
              <a:rPr lang="fr-FR" sz="1400" dirty="0" err="1" smtClean="0"/>
              <a:t>mean</a:t>
            </a:r>
            <a:r>
              <a:rPr lang="fr-FR" sz="1400" dirty="0" smtClean="0"/>
              <a:t> </a:t>
            </a:r>
            <a:r>
              <a:rPr lang="fr-FR" sz="1400" dirty="0" err="1" smtClean="0"/>
              <a:t>thickness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stroma in Group 1, Group 2 and Group 3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respectively</a:t>
            </a:r>
            <a:r>
              <a:rPr lang="fr-FR" sz="1400" dirty="0" smtClean="0"/>
              <a:t> as 462±26.7µm, 475± 33µm, and 443± 29µm. </a:t>
            </a:r>
            <a:r>
              <a:rPr lang="fr-FR" sz="1400" dirty="0" err="1" smtClean="0"/>
              <a:t>Both</a:t>
            </a:r>
            <a:r>
              <a:rPr lang="fr-FR" sz="1400" dirty="0" smtClean="0"/>
              <a:t> the </a:t>
            </a:r>
            <a:r>
              <a:rPr lang="fr-FR" sz="1400" dirty="0" err="1" smtClean="0"/>
              <a:t>mean</a:t>
            </a:r>
            <a:r>
              <a:rPr lang="fr-FR" sz="1400" dirty="0" smtClean="0"/>
              <a:t> </a:t>
            </a:r>
            <a:r>
              <a:rPr lang="fr-FR" sz="1400" dirty="0" err="1" smtClean="0"/>
              <a:t>thicknesses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epithelium</a:t>
            </a:r>
            <a:r>
              <a:rPr lang="fr-FR" sz="1400" dirty="0" smtClean="0"/>
              <a:t> and stroma in Group 3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found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significantly</a:t>
            </a:r>
            <a:r>
              <a:rPr lang="fr-FR" sz="1400" dirty="0" smtClean="0"/>
              <a:t> </a:t>
            </a:r>
            <a:r>
              <a:rPr lang="fr-FR" sz="1400" dirty="0" err="1" smtClean="0"/>
              <a:t>thinner</a:t>
            </a:r>
            <a:r>
              <a:rPr lang="fr-FR" sz="1400" dirty="0" smtClean="0"/>
              <a:t> </a:t>
            </a:r>
            <a:r>
              <a:rPr lang="fr-FR" sz="1400" dirty="0" err="1" smtClean="0"/>
              <a:t>than</a:t>
            </a:r>
            <a:r>
              <a:rPr lang="fr-FR" sz="1400" dirty="0" smtClean="0"/>
              <a:t> the </a:t>
            </a:r>
            <a:r>
              <a:rPr lang="fr-FR" sz="1400" dirty="0" err="1" smtClean="0"/>
              <a:t>ones</a:t>
            </a:r>
            <a:r>
              <a:rPr lang="fr-FR" sz="1400" dirty="0" smtClean="0"/>
              <a:t> in Group 2 (p=0.01 and p=0.002, </a:t>
            </a:r>
            <a:r>
              <a:rPr lang="fr-FR" sz="1400" dirty="0" err="1" smtClean="0"/>
              <a:t>respectively</a:t>
            </a:r>
            <a:r>
              <a:rPr lang="fr-FR" sz="1400" dirty="0" smtClean="0"/>
              <a:t>)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smtClean="0"/>
              <a:t>Conclusion:</a:t>
            </a:r>
            <a:r>
              <a:rPr lang="fr-FR" sz="1400" dirty="0" smtClean="0"/>
              <a:t> </a:t>
            </a:r>
            <a:r>
              <a:rPr lang="fr-FR" sz="1400" dirty="0" err="1" smtClean="0"/>
              <a:t>Anti-TNF-α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in AS </a:t>
            </a:r>
            <a:r>
              <a:rPr lang="fr-FR" sz="1400" dirty="0" err="1" smtClean="0"/>
              <a:t>may</a:t>
            </a:r>
            <a:r>
              <a:rPr lang="fr-FR" sz="1400" dirty="0" smtClean="0"/>
              <a:t> have a </a:t>
            </a:r>
            <a:r>
              <a:rPr lang="fr-FR" sz="1400" dirty="0" err="1" smtClean="0"/>
              <a:t>beneficial</a:t>
            </a:r>
            <a:r>
              <a:rPr lang="fr-FR" sz="1400" dirty="0" smtClean="0"/>
              <a:t> </a:t>
            </a:r>
            <a:r>
              <a:rPr lang="fr-FR" sz="1400" dirty="0" err="1" smtClean="0"/>
              <a:t>effect</a:t>
            </a:r>
            <a:r>
              <a:rPr lang="fr-FR" sz="1400" dirty="0" smtClean="0"/>
              <a:t> on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layers</a:t>
            </a:r>
            <a:r>
              <a:rPr lang="fr-FR" sz="1400" dirty="0" smtClean="0"/>
              <a:t> of AS patients by </a:t>
            </a:r>
            <a:r>
              <a:rPr lang="fr-FR" sz="1400" dirty="0" err="1" smtClean="0"/>
              <a:t>presumably</a:t>
            </a:r>
            <a:r>
              <a:rPr lang="fr-FR" sz="1400" dirty="0" smtClean="0"/>
              <a:t> </a:t>
            </a:r>
            <a:r>
              <a:rPr lang="fr-FR" sz="1400" dirty="0" err="1" smtClean="0"/>
              <a:t>regressing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tissue destruction. If </a:t>
            </a:r>
            <a:r>
              <a:rPr lang="fr-FR" sz="1400" dirty="0" err="1" smtClean="0"/>
              <a:t>this</a:t>
            </a:r>
            <a:r>
              <a:rPr lang="fr-FR" sz="1400" dirty="0" smtClean="0"/>
              <a:t> relation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strongly</a:t>
            </a:r>
            <a:r>
              <a:rPr lang="fr-FR" sz="1400" dirty="0" smtClean="0"/>
              <a:t> </a:t>
            </a:r>
            <a:r>
              <a:rPr lang="fr-FR" sz="1400" dirty="0" err="1" smtClean="0"/>
              <a:t>demonstrated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further</a:t>
            </a:r>
            <a:r>
              <a:rPr lang="fr-FR" sz="1400" dirty="0" smtClean="0"/>
              <a:t> </a:t>
            </a:r>
            <a:r>
              <a:rPr lang="fr-FR" sz="1400" dirty="0" err="1" smtClean="0"/>
              <a:t>studies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benefit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AS-OCT for </a:t>
            </a:r>
            <a:r>
              <a:rPr lang="fr-FR" sz="1400" dirty="0" err="1" smtClean="0"/>
              <a:t>evaluating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efficacy</a:t>
            </a:r>
            <a:r>
              <a:rPr lang="fr-FR" sz="1400" dirty="0" smtClean="0"/>
              <a:t> of </a:t>
            </a:r>
            <a:r>
              <a:rPr lang="fr-FR" sz="1400" dirty="0" err="1" smtClean="0"/>
              <a:t>anti-TNF-</a:t>
            </a:r>
            <a:r>
              <a:rPr lang="fr-FR" sz="1400" dirty="0" smtClean="0"/>
              <a:t> </a:t>
            </a:r>
            <a:r>
              <a:rPr lang="fr-FR" sz="1400" dirty="0" err="1" smtClean="0"/>
              <a:t>α</a:t>
            </a:r>
            <a:r>
              <a:rPr lang="fr-FR" sz="1400" dirty="0" smtClean="0"/>
              <a:t> </a:t>
            </a:r>
            <a:r>
              <a:rPr lang="fr-FR" sz="1400" dirty="0" err="1" smtClean="0"/>
              <a:t>drugs</a:t>
            </a:r>
            <a:r>
              <a:rPr lang="fr-FR" sz="1400" dirty="0" smtClean="0"/>
              <a:t>.</a:t>
            </a:r>
            <a:endParaRPr lang="en-GB" sz="1400" b="1" dirty="0" smtClean="0"/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457</Words>
  <Application>Microsoft Macintosh PowerPoint</Application>
  <PresentationFormat>Présentation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e-P57 - WHAT IS THE EFFECT OF SYSTEMICALLY USED ANTI-TNF-Α DRUGS ON CORNEAL EPITHELIUM AND STROMA OF PATIENS WITH ANKYLOSING SPONDYLITIS?   SARIKAN S.*, GOKMEN F., ERSAN I., AKBAL A., RESORLU H., GENCER B., TUFAN H.A., KARA S. Onsekiz Mart University, School of Medicine, Canakkale, TURKEY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11</cp:revision>
  <dcterms:created xsi:type="dcterms:W3CDTF">2015-10-01T09:49:46Z</dcterms:created>
  <dcterms:modified xsi:type="dcterms:W3CDTF">2015-10-01T10:11:15Z</dcterms:modified>
</cp:coreProperties>
</file>