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5F2E-C8CE-4951-9D9E-BD8972633AF5}" type="datetimeFigureOut">
              <a:rPr lang="tr-TR" smtClean="0"/>
              <a:pPr/>
              <a:t>07.08.2015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F5059-0CE1-4DBD-AAEC-DC2140266FB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07.08.2015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Dikdörtgen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07.08.2015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07.08.2015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07.08.2015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Dikdörtgen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07.08.2015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28798"/>
          </a:xfrm>
        </p:spPr>
        <p:txBody>
          <a:bodyPr/>
          <a:lstStyle/>
          <a:p>
            <a:r>
              <a:rPr lang="tr-TR" baseline="30000" dirty="0" smtClean="0">
                <a:solidFill>
                  <a:schemeClr val="tx1"/>
                </a:solidFill>
              </a:rPr>
              <a:t>1</a:t>
            </a:r>
            <a:r>
              <a:rPr lang="tr-TR" dirty="0" smtClean="0">
                <a:solidFill>
                  <a:schemeClr val="tx1"/>
                </a:solidFill>
              </a:rPr>
              <a:t>Berkay Akmaz, MD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   </a:t>
            </a:r>
            <a:r>
              <a:rPr lang="tr-TR" baseline="30000" dirty="0" smtClean="0">
                <a:solidFill>
                  <a:schemeClr val="tx1"/>
                </a:solidFill>
              </a:rPr>
              <a:t>2</a:t>
            </a:r>
            <a:r>
              <a:rPr lang="tr-TR" dirty="0" smtClean="0">
                <a:solidFill>
                  <a:schemeClr val="tx1"/>
                </a:solidFill>
              </a:rPr>
              <a:t>Ayse </a:t>
            </a:r>
            <a:r>
              <a:rPr lang="tr-TR" dirty="0" err="1" smtClean="0">
                <a:solidFill>
                  <a:schemeClr val="tx1"/>
                </a:solidFill>
              </a:rPr>
              <a:t>Yesim</a:t>
            </a:r>
            <a:r>
              <a:rPr lang="tr-TR" dirty="0" smtClean="0">
                <a:solidFill>
                  <a:schemeClr val="tx1"/>
                </a:solidFill>
              </a:rPr>
              <a:t> Oral, MD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   </a:t>
            </a:r>
            <a:r>
              <a:rPr lang="tr-TR" baseline="30000" dirty="0" smtClean="0">
                <a:solidFill>
                  <a:schemeClr val="tx1"/>
                </a:solidFill>
              </a:rPr>
              <a:t>2</a:t>
            </a:r>
            <a:r>
              <a:rPr lang="tr-TR" dirty="0" smtClean="0">
                <a:solidFill>
                  <a:schemeClr val="tx1"/>
                </a:solidFill>
              </a:rPr>
              <a:t>Baran Kandemir, MD </a:t>
            </a:r>
          </a:p>
          <a:p>
            <a:endParaRPr lang="tr-TR" dirty="0" smtClean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>VISUAL OUTCOMES OF “ORBIFLEX K” LENSES IN PATIENTS WITH KERATOCONUS</a:t>
            </a: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3071802" y="5357826"/>
            <a:ext cx="5857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baseline="30000" dirty="0" smtClean="0"/>
              <a:t>1</a:t>
            </a:r>
            <a:r>
              <a:rPr lang="tr-TR" b="1" dirty="0" smtClean="0"/>
              <a:t>Department </a:t>
            </a:r>
            <a:r>
              <a:rPr lang="tr-TR" b="1" dirty="0" smtClean="0"/>
              <a:t>of </a:t>
            </a:r>
            <a:r>
              <a:rPr lang="tr-TR" b="1" dirty="0" err="1" smtClean="0"/>
              <a:t>Ophthalmology</a:t>
            </a:r>
            <a:r>
              <a:rPr lang="tr-TR" b="1" dirty="0" smtClean="0"/>
              <a:t>,</a:t>
            </a:r>
            <a:r>
              <a:rPr lang="en-US" b="1" dirty="0" smtClean="0"/>
              <a:t> </a:t>
            </a:r>
            <a:r>
              <a:rPr lang="tr-TR" b="1" dirty="0" smtClean="0"/>
              <a:t> Katip Celebi </a:t>
            </a:r>
            <a:r>
              <a:rPr lang="tr-TR" b="1" dirty="0" err="1" smtClean="0"/>
              <a:t>Universty</a:t>
            </a:r>
            <a:r>
              <a:rPr lang="tr-TR" b="1" dirty="0" smtClean="0"/>
              <a:t>, </a:t>
            </a:r>
            <a:r>
              <a:rPr lang="en-US" b="1" dirty="0" smtClean="0"/>
              <a:t>Ataturk Education and Research Hospital, Izmir, </a:t>
            </a:r>
            <a:r>
              <a:rPr lang="tr-TR" b="1" dirty="0" smtClean="0"/>
              <a:t> </a:t>
            </a:r>
            <a:r>
              <a:rPr lang="en-US" b="1" dirty="0" smtClean="0"/>
              <a:t>Turkey</a:t>
            </a:r>
            <a:endParaRPr lang="tr-TR" b="1" dirty="0" smtClean="0"/>
          </a:p>
          <a:p>
            <a:pPr algn="just"/>
            <a:r>
              <a:rPr lang="tr-TR" b="1" baseline="30000" smtClean="0"/>
              <a:t>2</a:t>
            </a:r>
            <a:r>
              <a:rPr lang="tr-TR" b="1" smtClean="0"/>
              <a:t>Department </a:t>
            </a:r>
            <a:r>
              <a:rPr lang="tr-TR" b="1" dirty="0" smtClean="0"/>
              <a:t>of </a:t>
            </a:r>
            <a:r>
              <a:rPr lang="tr-TR" b="1" dirty="0" err="1" smtClean="0"/>
              <a:t>Ophthalmology</a:t>
            </a:r>
            <a:r>
              <a:rPr lang="tr-TR" b="1" dirty="0" smtClean="0"/>
              <a:t>,</a:t>
            </a:r>
            <a:r>
              <a:rPr lang="en-US" b="1" dirty="0" smtClean="0"/>
              <a:t> Dr. </a:t>
            </a:r>
            <a:r>
              <a:rPr lang="en-US" b="1" dirty="0" err="1" smtClean="0"/>
              <a:t>Lutfi</a:t>
            </a:r>
            <a:r>
              <a:rPr lang="en-US" b="1" dirty="0" smtClean="0"/>
              <a:t> </a:t>
            </a:r>
            <a:r>
              <a:rPr lang="en-US" b="1" dirty="0" err="1" smtClean="0"/>
              <a:t>Kirdar</a:t>
            </a:r>
            <a:r>
              <a:rPr lang="en-US" b="1" dirty="0" smtClean="0"/>
              <a:t> </a:t>
            </a:r>
            <a:r>
              <a:rPr lang="tr-TR" b="1" dirty="0" smtClean="0"/>
              <a:t>Kartal </a:t>
            </a:r>
            <a:r>
              <a:rPr lang="en-US" b="1" dirty="0" smtClean="0"/>
              <a:t>Training and Research Hospital</a:t>
            </a:r>
            <a:r>
              <a:rPr lang="tr-TR" b="1" dirty="0" smtClean="0"/>
              <a:t>, </a:t>
            </a:r>
            <a:r>
              <a:rPr lang="tr-TR" b="1" dirty="0" err="1" smtClean="0"/>
              <a:t>Istanbul</a:t>
            </a:r>
            <a:r>
              <a:rPr lang="tr-TR" b="1" dirty="0" smtClean="0"/>
              <a:t>, </a:t>
            </a:r>
            <a:r>
              <a:rPr lang="tr-TR" b="1" dirty="0" err="1" smtClean="0"/>
              <a:t>Turkey</a:t>
            </a:r>
            <a:endParaRPr lang="tr-TR" b="1" dirty="0" smtClean="0"/>
          </a:p>
          <a:p>
            <a:pPr algn="just"/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Purpose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evaluate the outcomes of </a:t>
            </a:r>
            <a:r>
              <a:rPr lang="en-US" dirty="0" err="1" smtClean="0"/>
              <a:t>Orbiflex</a:t>
            </a:r>
            <a:r>
              <a:rPr lang="en-US" dirty="0" smtClean="0"/>
              <a:t> K® (</a:t>
            </a:r>
            <a:r>
              <a:rPr lang="en-US" dirty="0" err="1" smtClean="0"/>
              <a:t>SwissLens</a:t>
            </a:r>
            <a:r>
              <a:rPr lang="en-US" dirty="0" smtClean="0"/>
              <a:t> SA, </a:t>
            </a:r>
            <a:r>
              <a:rPr lang="en-US" dirty="0" err="1" smtClean="0"/>
              <a:t>Prilly</a:t>
            </a:r>
            <a:r>
              <a:rPr lang="en-US" dirty="0" smtClean="0"/>
              <a:t>, Switzerland) contact lenses in visual rehabilitation of patients with </a:t>
            </a:r>
            <a:r>
              <a:rPr lang="en-US" dirty="0" err="1" smtClean="0"/>
              <a:t>keratoconus</a:t>
            </a:r>
            <a:r>
              <a:rPr lang="en-US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tr-TR" b="1" dirty="0" err="1" smtClean="0"/>
              <a:t>aterials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Methods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33839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Orbiflex</a:t>
            </a:r>
            <a:r>
              <a:rPr lang="en-US" dirty="0" smtClean="0"/>
              <a:t> K® (</a:t>
            </a:r>
            <a:r>
              <a:rPr lang="en-US" dirty="0" err="1" smtClean="0"/>
              <a:t>SwissLens</a:t>
            </a:r>
            <a:r>
              <a:rPr lang="en-US" dirty="0" smtClean="0"/>
              <a:t> SA, </a:t>
            </a:r>
            <a:r>
              <a:rPr lang="en-US" dirty="0" err="1" smtClean="0"/>
              <a:t>Prilly</a:t>
            </a:r>
            <a:r>
              <a:rPr lang="en-US" dirty="0" smtClean="0"/>
              <a:t>, Switzerland) rigid gas permeable (RGP) lenses were made of Boston XO (</a:t>
            </a:r>
            <a:r>
              <a:rPr lang="en-US" dirty="0" err="1" smtClean="0"/>
              <a:t>Hexafocon</a:t>
            </a:r>
            <a:r>
              <a:rPr lang="en-US" dirty="0" smtClean="0"/>
              <a:t> A) material. Geometrically, anterior and posterior optic zones are spherical. Peripherally, it has spherical structure with 3 basic curves (Figure 1). </a:t>
            </a:r>
            <a:r>
              <a:rPr lang="en-US" dirty="0" err="1" smtClean="0"/>
              <a:t>Dk</a:t>
            </a:r>
            <a:r>
              <a:rPr lang="en-US" dirty="0" smtClean="0"/>
              <a:t>/t value is equal to 100. Posterior surface basic curves range from 5.50 mm to-7.50 mm, in 0.10 mm intervals), lens diameter is from 8.70 to 9.20 mm in 0.10 mm steps. Posterior vertex power is found up to 40D with 0.25 intervals.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143380"/>
            <a:ext cx="4071966" cy="21431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785786" y="500063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1:</a:t>
            </a:r>
            <a:r>
              <a:rPr lang="en-US" dirty="0" smtClean="0"/>
              <a:t> </a:t>
            </a:r>
            <a:r>
              <a:rPr lang="tr-TR" dirty="0" err="1" smtClean="0"/>
              <a:t>Orbiflex</a:t>
            </a:r>
            <a:r>
              <a:rPr lang="tr-TR" dirty="0" smtClean="0"/>
              <a:t> K lens </a:t>
            </a:r>
            <a:r>
              <a:rPr lang="tr-TR" dirty="0" err="1" smtClean="0"/>
              <a:t>geometry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</a:t>
            </a:r>
            <a:r>
              <a:rPr lang="tr-TR" b="1" dirty="0" smtClean="0"/>
              <a:t>s</a:t>
            </a:r>
            <a:r>
              <a:rPr lang="en-US" b="1" dirty="0" smtClean="0"/>
              <a:t>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study included 80 eyes of 52 patients who admitted to eye clinic  at Dr. </a:t>
            </a:r>
            <a:r>
              <a:rPr lang="en-US" dirty="0" err="1" smtClean="0"/>
              <a:t>Lütfi</a:t>
            </a:r>
            <a:r>
              <a:rPr lang="en-US" dirty="0" smtClean="0"/>
              <a:t> </a:t>
            </a:r>
            <a:r>
              <a:rPr lang="en-US" dirty="0" err="1" smtClean="0"/>
              <a:t>Kırdar</a:t>
            </a:r>
            <a:r>
              <a:rPr lang="en-US" dirty="0" smtClean="0"/>
              <a:t> </a:t>
            </a:r>
            <a:r>
              <a:rPr lang="en-US" dirty="0" err="1" smtClean="0"/>
              <a:t>Kartal</a:t>
            </a:r>
            <a:r>
              <a:rPr lang="en-US" dirty="0" smtClean="0"/>
              <a:t> Training and Research Hospital between November 2012 and December 2013 with a diagnosis of </a:t>
            </a:r>
            <a:r>
              <a:rPr lang="en-US" dirty="0" err="1" smtClean="0"/>
              <a:t>keratoconus</a:t>
            </a:r>
            <a:r>
              <a:rPr lang="en-US" dirty="0" smtClean="0"/>
              <a:t>. All patients received rigid contact lens prescription and followed up by 12 months. The mean age of patients was 26.1±6.9  (range, 15-43) years.</a:t>
            </a:r>
            <a:endParaRPr lang="tr-TR" dirty="0" smtClean="0"/>
          </a:p>
          <a:p>
            <a:r>
              <a:rPr lang="en-US" dirty="0" smtClean="0"/>
              <a:t>Patients were grouped according to </a:t>
            </a:r>
            <a:r>
              <a:rPr lang="en-US" dirty="0" err="1" smtClean="0"/>
              <a:t>Amsler-Krumeich</a:t>
            </a:r>
            <a:r>
              <a:rPr lang="en-US" dirty="0" smtClean="0"/>
              <a:t> classification staging by using </a:t>
            </a:r>
            <a:r>
              <a:rPr lang="en-US" dirty="0" err="1" smtClean="0"/>
              <a:t>keratometric</a:t>
            </a:r>
            <a:r>
              <a:rPr lang="en-US" dirty="0" smtClean="0"/>
              <a:t> values. Group 1 consisted of 12 eyes with stage 1. Group 2 consisted of 40 eyes with stage 2. Group 3 consisted of 10 eyes with stage 3, whereas Group 4 consisted of 18 eyes with stage 4. Uncorrected visual acuity (UCVA), best-corrected visual acuity (BCVA), subjective refraction, corneal topography, </a:t>
            </a:r>
            <a:r>
              <a:rPr lang="en-US" dirty="0" err="1" smtClean="0"/>
              <a:t>keratometry</a:t>
            </a:r>
            <a:r>
              <a:rPr lang="en-US" dirty="0" smtClean="0"/>
              <a:t>, central corneal thickness (CCT) measurements and </a:t>
            </a:r>
            <a:r>
              <a:rPr lang="en-US" dirty="0" err="1" smtClean="0"/>
              <a:t>biomicroscopic</a:t>
            </a:r>
            <a:r>
              <a:rPr lang="en-US" dirty="0" smtClean="0"/>
              <a:t> examination were performed for all eyes before and after contact lens.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mean value of flat meridian (K1) was 50.25±4.17 </a:t>
            </a:r>
            <a:r>
              <a:rPr lang="en-US" dirty="0" err="1" smtClean="0"/>
              <a:t>Dioptre</a:t>
            </a:r>
            <a:r>
              <a:rPr lang="en-US" dirty="0" smtClean="0"/>
              <a:t> (D), whereas the mean vertical meridian (K2) was 53.82±4.81D. The mean K value was 52.03±4.42D. The mean UCVA was 1.31±0.21 </a:t>
            </a:r>
            <a:r>
              <a:rPr lang="en-US" dirty="0" err="1" smtClean="0"/>
              <a:t>logMAR</a:t>
            </a:r>
            <a:r>
              <a:rPr lang="en-US" dirty="0" smtClean="0"/>
              <a:t> (</a:t>
            </a:r>
            <a:r>
              <a:rPr lang="en-US" dirty="0" err="1" smtClean="0"/>
              <a:t>Snellen</a:t>
            </a:r>
            <a:r>
              <a:rPr lang="en-US" dirty="0" smtClean="0"/>
              <a:t> 0.05±0.04). The mean values of BCVA with spectacle and contact lens were 0.79±0.33 </a:t>
            </a:r>
            <a:r>
              <a:rPr lang="en-US" dirty="0" err="1" smtClean="0"/>
              <a:t>logMAR</a:t>
            </a:r>
            <a:r>
              <a:rPr lang="en-US" dirty="0" smtClean="0"/>
              <a:t> (</a:t>
            </a:r>
            <a:r>
              <a:rPr lang="en-US" dirty="0" err="1" smtClean="0"/>
              <a:t>Snellen</a:t>
            </a:r>
            <a:r>
              <a:rPr lang="en-US" dirty="0" smtClean="0"/>
              <a:t> 0.21±0.17) and 0.05±0.08 </a:t>
            </a:r>
            <a:r>
              <a:rPr lang="en-US" dirty="0" err="1" smtClean="0"/>
              <a:t>logMAR</a:t>
            </a:r>
            <a:r>
              <a:rPr lang="en-US" dirty="0" smtClean="0"/>
              <a:t> (</a:t>
            </a:r>
            <a:r>
              <a:rPr lang="en-US" dirty="0" err="1" smtClean="0"/>
              <a:t>Snellen</a:t>
            </a:r>
            <a:r>
              <a:rPr lang="en-US" dirty="0" smtClean="0"/>
              <a:t> 0.91±0.13), respectively. Visual acuities were compared before and after contact lens and the differences were statistically significant (p&lt;0.001). The mean line increases for Stage 1, 2, 3, and 4 </a:t>
            </a:r>
            <a:r>
              <a:rPr lang="en-US" dirty="0" err="1" smtClean="0"/>
              <a:t>keratoconus</a:t>
            </a:r>
            <a:r>
              <a:rPr lang="en-US" dirty="0" smtClean="0"/>
              <a:t> groups were 5.18±1.38 (range= 2-8), 5.86±1.79 (range= 2-8), 6.32±2.16 (range= 3-9), and 6.92±2.35 (range= 3-9) lines, respectively.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Orbiflex</a:t>
            </a:r>
            <a:r>
              <a:rPr lang="en-US" dirty="0" smtClean="0"/>
              <a:t> K lens provided significant visual improvement in patients with </a:t>
            </a:r>
            <a:r>
              <a:rPr lang="en-US" dirty="0" err="1" smtClean="0"/>
              <a:t>keratoconus</a:t>
            </a:r>
            <a:r>
              <a:rPr lang="en-US" dirty="0" smtClean="0"/>
              <a:t> at all stages of the disease.</a:t>
            </a:r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113</TotalTime>
  <Words>517</Words>
  <PresentationFormat>Ekran Gösterisi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Hisse Senedi</vt:lpstr>
      <vt:lpstr>VISUAL OUTCOMES OF “ORBIFLEX K” LENSES IN PATIENTS WITH KERATOCONUS</vt:lpstr>
      <vt:lpstr>Purpose:</vt:lpstr>
      <vt:lpstr>Materials and Methods</vt:lpstr>
      <vt:lpstr>Methods:</vt:lpstr>
      <vt:lpstr>Results: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DeLL</dc:creator>
  <cp:lastModifiedBy>DeLL</cp:lastModifiedBy>
  <cp:revision>16</cp:revision>
  <dcterms:created xsi:type="dcterms:W3CDTF">2015-08-07T16:05:51Z</dcterms:created>
  <dcterms:modified xsi:type="dcterms:W3CDTF">2015-08-07T18:13:49Z</dcterms:modified>
</cp:coreProperties>
</file>