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2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3" autoAdjust="0"/>
    <p:restoredTop sz="56338" autoAdjust="0"/>
  </p:normalViewPr>
  <p:slideViewPr>
    <p:cSldViewPr>
      <p:cViewPr>
        <p:scale>
          <a:sx n="80" d="100"/>
          <a:sy n="80" d="100"/>
        </p:scale>
        <p:origin x="-174" y="-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3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97DC0-0D64-4A0A-BD7E-5CA3081EEF8D}" type="datetimeFigureOut">
              <a:rPr lang="en-US" smtClean="0"/>
              <a:pPr/>
              <a:t>9/11/2015</a:t>
            </a:fld>
            <a:endParaRPr lang="en-GB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93F3C-929C-4EFC-9CFA-4B400BA42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2" name="31 Dikdörtgen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Dikdörtgen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Dikdörtgen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Dikdörtgen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56" name="55 Dikdörtgen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Dikdörtgen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Dikdörtgen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Dikdörtgen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97DC0-0D64-4A0A-BD7E-5CA3081EEF8D}" type="datetimeFigureOut">
              <a:rPr lang="en-US" smtClean="0"/>
              <a:pPr/>
              <a:t>9/11/2015</a:t>
            </a:fld>
            <a:endParaRPr lang="en-GB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93F3C-929C-4EFC-9CFA-4B400BA42E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97DC0-0D64-4A0A-BD7E-5CA3081EEF8D}" type="datetimeFigureOut">
              <a:rPr lang="en-US" smtClean="0"/>
              <a:pPr/>
              <a:t>9/11/2015</a:t>
            </a:fld>
            <a:endParaRPr lang="en-GB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93F3C-929C-4EFC-9CFA-4B400BA42E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97DC0-0D64-4A0A-BD7E-5CA3081EEF8D}" type="datetimeFigureOut">
              <a:rPr lang="en-US" smtClean="0"/>
              <a:pPr/>
              <a:t>9/11/2015</a:t>
            </a:fld>
            <a:endParaRPr lang="en-GB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93F3C-929C-4EFC-9CFA-4B400BA42E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Serbest Form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Serbest Form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Serbest Form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Serbest Form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Serbest Form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Serbest Form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Serbest Form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Serbest Form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Serbest Form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Serbest Form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Serbest Form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Serbest Form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Serbest Form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Serbest Form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97DC0-0D64-4A0A-BD7E-5CA3081EEF8D}" type="datetimeFigureOut">
              <a:rPr lang="en-US" smtClean="0"/>
              <a:pPr/>
              <a:t>9/11/2015</a:t>
            </a:fld>
            <a:endParaRPr lang="en-GB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93F3C-929C-4EFC-9CFA-4B400BA42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6 Dikdörtgen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Dikdörtgen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Dikdörtgen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97DC0-0D64-4A0A-BD7E-5CA3081EEF8D}" type="datetimeFigureOut">
              <a:rPr lang="en-US" smtClean="0"/>
              <a:pPr/>
              <a:t>9/11/2015</a:t>
            </a:fld>
            <a:endParaRPr lang="en-GB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93F3C-929C-4EFC-9CFA-4B400BA42E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Dikdörtgen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97DC0-0D64-4A0A-BD7E-5CA3081EEF8D}" type="datetimeFigureOut">
              <a:rPr lang="en-US" smtClean="0"/>
              <a:pPr/>
              <a:t>9/11/2015</a:t>
            </a:fld>
            <a:endParaRPr lang="en-GB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93F3C-929C-4EFC-9CFA-4B400BA42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15 Dikdörtgen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Dikdörtgen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Dikdörtgen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Dikdörtgen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Dikdörtgen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Dikdörtgen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Dikdörtgen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97DC0-0D64-4A0A-BD7E-5CA3081EEF8D}" type="datetimeFigureOut">
              <a:rPr lang="en-US" smtClean="0"/>
              <a:pPr/>
              <a:t>9/11/2015</a:t>
            </a:fld>
            <a:endParaRPr lang="en-GB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93F3C-929C-4EFC-9CFA-4B400BA42E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97DC0-0D64-4A0A-BD7E-5CA3081EEF8D}" type="datetimeFigureOut">
              <a:rPr lang="en-US" smtClean="0"/>
              <a:pPr/>
              <a:t>9/11/2015</a:t>
            </a:fld>
            <a:endParaRPr lang="en-GB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93F3C-929C-4EFC-9CFA-4B400BA42E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97DC0-0D64-4A0A-BD7E-5CA3081EEF8D}" type="datetimeFigureOut">
              <a:rPr lang="en-US" smtClean="0"/>
              <a:pPr/>
              <a:t>9/11/2015</a:t>
            </a:fld>
            <a:endParaRPr lang="en-GB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93F3C-929C-4EFC-9CFA-4B400BA42E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Düz Bağlayıcı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14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Başlık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grpSp>
        <p:nvGrpSpPr>
          <p:cNvPr id="14" name="13 Grup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10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18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>
            <a:extLst/>
          </a:lstStyle>
          <a:p>
            <a:fld id="{AD597DC0-0D64-4A0A-BD7E-5CA3081EEF8D}" type="datetimeFigureOut">
              <a:rPr lang="en-US" smtClean="0"/>
              <a:pPr/>
              <a:t>9/11/2015</a:t>
            </a:fld>
            <a:endParaRPr lang="en-GB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>
            <a:extLst/>
          </a:lstStyle>
          <a:p>
            <a:fld id="{48393F3C-929C-4EFC-9CFA-4B400BA42E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Dikdörtgen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Dikdörtgen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Dikdörtgen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D597DC0-0D64-4A0A-BD7E-5CA3081EEF8D}" type="datetimeFigureOut">
              <a:rPr lang="en-US" smtClean="0"/>
              <a:pPr/>
              <a:t>9/11/2015</a:t>
            </a:fld>
            <a:endParaRPr lang="en-GB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8393F3C-929C-4EFC-9CFA-4B400BA42E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42844" y="214296"/>
            <a:ext cx="8858312" cy="2000264"/>
          </a:xfrm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effectLst>
                  <a:outerShdw blurRad="50800" dist="50800" dir="5400000" algn="ctr" rotWithShape="0">
                    <a:schemeClr val="bg1"/>
                  </a:outerShdw>
                  <a:reflection blurRad="12700" stA="34000" endA="740" endPos="53000" dir="5400000" sy="-100000" algn="bl" rotWithShape="0"/>
                </a:effectLst>
              </a:rPr>
              <a:t>Corneal Biomechanical Parameters and Intraocular Pressure Measurements </a:t>
            </a:r>
            <a:r>
              <a:rPr lang="tr-TR" sz="2800" b="1" dirty="0" smtClean="0">
                <a:solidFill>
                  <a:schemeClr val="accent1"/>
                </a:solidFill>
                <a:effectLst>
                  <a:outerShdw blurRad="50800" dist="50800" dir="5400000" algn="ctr" rotWithShape="0">
                    <a:schemeClr val="bg1"/>
                  </a:outerShdw>
                  <a:reflection blurRad="12700" stA="34000" endA="740" endPos="53000" dir="5400000" sy="-100000" algn="bl" rotWithShape="0"/>
                </a:effectLst>
              </a:rPr>
              <a:t>USING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50800" dist="50800" dir="5400000" algn="ctr" rotWithShape="0">
                    <a:schemeClr val="bg1"/>
                  </a:outerShdw>
                  <a:reflection blurRad="12700" stA="34000" endA="740" endPos="53000" dir="5400000" sy="-100000" algn="bl" rotWithShape="0"/>
                </a:effectLst>
              </a:rPr>
              <a:t>Ocular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50800" dist="50800" dir="5400000" algn="ctr" rotWithShape="0">
                    <a:schemeClr val="bg1"/>
                  </a:outerShdw>
                  <a:reflection blurRad="12700" stA="34000" endA="740" endPos="53000" dir="5400000" sy="-100000" algn="bl" rotWithShape="0"/>
                </a:effectLst>
              </a:rPr>
              <a:t>Response Analyzer (ORA) with and without Contact Lens: Initial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50800" dist="50800" dir="5400000" algn="ctr" rotWithShape="0">
                    <a:schemeClr val="bg1"/>
                  </a:outerShdw>
                  <a:reflection blurRad="12700" stA="34000" endA="740" endPos="53000" dir="5400000" sy="-100000" algn="bl" rotWithShape="0"/>
                </a:effectLst>
              </a:rPr>
              <a:t>Results</a:t>
            </a:r>
            <a:endParaRPr lang="en-GB" dirty="0">
              <a:solidFill>
                <a:schemeClr val="accent1"/>
              </a:solidFill>
              <a:effectLst>
                <a:outerShdw blurRad="50800" dist="50800" dir="5400000" algn="ctr" rotWithShape="0">
                  <a:schemeClr val="bg1"/>
                </a:outerShdw>
                <a:reflection blurRad="12700" stA="34000" endA="740" endPos="53000" dir="5400000" sy="-100000" algn="bl" rotWithShape="0"/>
              </a:effectLst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0" y="2143122"/>
            <a:ext cx="9144000" cy="2357454"/>
          </a:xfrm>
        </p:spPr>
        <p:txBody>
          <a:bodyPr>
            <a:noAutofit/>
          </a:bodyPr>
          <a:lstStyle/>
          <a:p>
            <a:pPr algn="ctr"/>
            <a:r>
              <a:rPr lang="tr-TR" sz="1800" b="1" dirty="0" smtClean="0"/>
              <a:t>Tolga </a:t>
            </a:r>
            <a:r>
              <a:rPr lang="en-US" sz="1800" b="1" dirty="0" smtClean="0"/>
              <a:t>KOCATURK, </a:t>
            </a:r>
            <a:r>
              <a:rPr lang="tr-TR" sz="1800" b="1" dirty="0" smtClean="0"/>
              <a:t>Sinan </a:t>
            </a:r>
            <a:r>
              <a:rPr lang="en-US" sz="1800" b="1" dirty="0" smtClean="0"/>
              <a:t>BEKMEZ, </a:t>
            </a:r>
            <a:r>
              <a:rPr lang="tr-TR" sz="1800" b="1" dirty="0" smtClean="0"/>
              <a:t>Faruk </a:t>
            </a:r>
            <a:r>
              <a:rPr lang="en-US" sz="1800" b="1" dirty="0" smtClean="0"/>
              <a:t>BALICA</a:t>
            </a:r>
            <a:r>
              <a:rPr lang="tr-TR" sz="1800" b="1" dirty="0" smtClean="0"/>
              <a:t>,</a:t>
            </a:r>
            <a:r>
              <a:rPr lang="en-US" sz="1800" b="1" dirty="0" smtClean="0"/>
              <a:t> </a:t>
            </a:r>
            <a:r>
              <a:rPr lang="tr-TR" sz="1800" b="1" dirty="0" err="1" smtClean="0"/>
              <a:t>Imran</a:t>
            </a:r>
            <a:r>
              <a:rPr lang="tr-TR" sz="1800" b="1" dirty="0" smtClean="0"/>
              <a:t> </a:t>
            </a:r>
            <a:r>
              <a:rPr lang="en-US" sz="1800" b="1" dirty="0" smtClean="0"/>
              <a:t>K</a:t>
            </a:r>
            <a:r>
              <a:rPr lang="tr-TR" sz="1800" b="1" dirty="0" err="1" smtClean="0"/>
              <a:t>urt</a:t>
            </a:r>
            <a:r>
              <a:rPr lang="en-US" sz="1800" b="1" dirty="0" smtClean="0"/>
              <a:t> OMURLU, </a:t>
            </a:r>
            <a:r>
              <a:rPr lang="tr-TR" sz="1800" b="1" dirty="0" smtClean="0"/>
              <a:t>Harun </a:t>
            </a:r>
            <a:r>
              <a:rPr lang="en-US" sz="1800" b="1" dirty="0" smtClean="0"/>
              <a:t>CAKMAK,</a:t>
            </a:r>
            <a:r>
              <a:rPr lang="tr-TR" sz="1800" b="1" dirty="0" smtClean="0"/>
              <a:t> Volkan </a:t>
            </a:r>
            <a:r>
              <a:rPr lang="en-US" sz="1800" b="1" dirty="0" smtClean="0"/>
              <a:t>DAYANIR</a:t>
            </a:r>
            <a:endParaRPr lang="tr-TR" sz="1800" b="1" dirty="0" smtClean="0"/>
          </a:p>
          <a:p>
            <a:pPr algn="ctr"/>
            <a:endParaRPr lang="tr-TR" sz="2200" b="1" dirty="0" smtClean="0"/>
          </a:p>
          <a:p>
            <a:pPr algn="ctr"/>
            <a:endParaRPr lang="tr-TR" sz="2200" b="1" dirty="0" smtClean="0"/>
          </a:p>
          <a:p>
            <a:pPr algn="ctr"/>
            <a:r>
              <a:rPr lang="tr-TR" sz="1800" b="1" dirty="0" smtClean="0"/>
              <a:t>Adnan </a:t>
            </a:r>
            <a:r>
              <a:rPr lang="tr-TR" sz="1800" b="1" dirty="0" smtClean="0"/>
              <a:t>Menderes </a:t>
            </a:r>
            <a:r>
              <a:rPr lang="tr-TR" sz="1800" b="1" dirty="0" err="1" smtClean="0"/>
              <a:t>University</a:t>
            </a:r>
            <a:r>
              <a:rPr lang="tr-TR" sz="1800" b="1" dirty="0" smtClean="0"/>
              <a:t> </a:t>
            </a:r>
            <a:r>
              <a:rPr lang="tr-TR" sz="1800" b="1" dirty="0" err="1" smtClean="0"/>
              <a:t>Faculty</a:t>
            </a:r>
            <a:r>
              <a:rPr lang="tr-TR" sz="1800" b="1" dirty="0" smtClean="0"/>
              <a:t> of </a:t>
            </a:r>
            <a:r>
              <a:rPr lang="tr-TR" sz="1800" b="1" dirty="0" err="1" smtClean="0"/>
              <a:t>Medicine</a:t>
            </a:r>
            <a:r>
              <a:rPr lang="tr-TR" sz="1800" b="1" dirty="0" smtClean="0"/>
              <a:t> </a:t>
            </a:r>
          </a:p>
          <a:p>
            <a:pPr algn="ctr"/>
            <a:r>
              <a:rPr lang="tr-TR" sz="1800" b="1" dirty="0" err="1" smtClean="0"/>
              <a:t>Department</a:t>
            </a:r>
            <a:r>
              <a:rPr lang="tr-TR" sz="1800" b="1" dirty="0" smtClean="0"/>
              <a:t> </a:t>
            </a:r>
            <a:r>
              <a:rPr lang="tr-TR" sz="1800" b="1" dirty="0" smtClean="0"/>
              <a:t>of </a:t>
            </a:r>
            <a:r>
              <a:rPr lang="tr-TR" sz="1800" b="1" dirty="0" err="1" smtClean="0"/>
              <a:t>Ophthalmology</a:t>
            </a:r>
            <a:endParaRPr lang="tr-TR" sz="1800" b="1" dirty="0" smtClean="0"/>
          </a:p>
          <a:p>
            <a:pPr algn="ctr"/>
            <a:r>
              <a:rPr lang="tr-TR" sz="1800" b="1" dirty="0" smtClean="0"/>
              <a:t> Aydin, TURKEY</a:t>
            </a:r>
            <a:endParaRPr lang="en-GB" sz="1800" b="1" dirty="0"/>
          </a:p>
        </p:txBody>
      </p:sp>
      <p:pic>
        <p:nvPicPr>
          <p:cNvPr id="1026" name="Picture 2" descr="C:\Users\user\Desktop\adu.jpg"/>
          <p:cNvPicPr>
            <a:picLocks noChangeAspect="1" noChangeArrowheads="1"/>
          </p:cNvPicPr>
          <p:nvPr/>
        </p:nvPicPr>
        <p:blipFill>
          <a:blip r:embed="rId2" cstate="print"/>
          <a:srcRect l="3176" t="12500" r="4727"/>
          <a:stretch>
            <a:fillRect/>
          </a:stretch>
        </p:blipFill>
        <p:spPr bwMode="auto">
          <a:xfrm>
            <a:off x="7143768" y="2928940"/>
            <a:ext cx="1857388" cy="1857387"/>
          </a:xfrm>
          <a:prstGeom prst="rect">
            <a:avLst/>
          </a:prstGeom>
          <a:noFill/>
        </p:spPr>
      </p:pic>
      <p:pic>
        <p:nvPicPr>
          <p:cNvPr id="1027" name="Picture 3" descr="C:\Users\user\Desktop\adu ambl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000378"/>
            <a:ext cx="1857388" cy="1838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14324" y="142858"/>
            <a:ext cx="8543956" cy="714380"/>
          </a:xfrm>
        </p:spPr>
        <p:txBody>
          <a:bodyPr/>
          <a:lstStyle/>
          <a:p>
            <a:pPr algn="ctr"/>
            <a:r>
              <a:rPr lang="tr-TR" sz="3600" b="1" dirty="0" smtClean="0">
                <a:solidFill>
                  <a:schemeClr val="accent1"/>
                </a:solidFill>
              </a:rPr>
              <a:t>INTRODUCTION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2876" y="785800"/>
            <a:ext cx="8929718" cy="2000264"/>
          </a:xfrm>
        </p:spPr>
        <p:txBody>
          <a:bodyPr>
            <a:normAutofit/>
          </a:bodyPr>
          <a:lstStyle/>
          <a:p>
            <a:pPr marL="268288" indent="4763" algn="ctr">
              <a:lnSpc>
                <a:spcPct val="150000"/>
              </a:lnSpc>
              <a:buNone/>
            </a:pPr>
            <a:r>
              <a:rPr lang="tr-TR" sz="2000" dirty="0" err="1" smtClean="0"/>
              <a:t>We</a:t>
            </a:r>
            <a:r>
              <a:rPr lang="tr-TR" sz="2000" dirty="0" smtClean="0"/>
              <a:t> </a:t>
            </a:r>
            <a:r>
              <a:rPr lang="tr-TR" sz="2000" dirty="0" err="1" smtClean="0"/>
              <a:t>aimed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en-US" sz="2000" dirty="0" smtClean="0"/>
              <a:t>compare </a:t>
            </a:r>
            <a:r>
              <a:rPr lang="en-US" sz="2000" dirty="0"/>
              <a:t>the corneal biomechanical </a:t>
            </a:r>
            <a:r>
              <a:rPr lang="en-US" sz="2000" dirty="0" smtClean="0"/>
              <a:t>parameters</a:t>
            </a:r>
            <a:r>
              <a:rPr lang="tr-TR" sz="2000" dirty="0" smtClean="0"/>
              <a:t> (</a:t>
            </a:r>
            <a:r>
              <a:rPr lang="en-US" sz="2000" dirty="0" smtClean="0"/>
              <a:t>corneal </a:t>
            </a:r>
            <a:r>
              <a:rPr lang="en-US" sz="2000" dirty="0" smtClean="0"/>
              <a:t>hysteresis</a:t>
            </a:r>
            <a:r>
              <a:rPr lang="tr-TR" sz="2000" dirty="0" smtClean="0"/>
              <a:t>-C</a:t>
            </a:r>
            <a:r>
              <a:rPr lang="en-US" sz="2000" dirty="0" smtClean="0"/>
              <a:t>H, </a:t>
            </a:r>
            <a:r>
              <a:rPr lang="en-US" sz="2000" dirty="0" smtClean="0"/>
              <a:t>corneal resistance </a:t>
            </a:r>
            <a:r>
              <a:rPr lang="en-US" sz="2000" dirty="0" smtClean="0"/>
              <a:t>factor</a:t>
            </a:r>
            <a:r>
              <a:rPr lang="tr-TR" sz="2000" dirty="0" smtClean="0"/>
              <a:t>-</a:t>
            </a:r>
            <a:r>
              <a:rPr lang="en-US" sz="2000" dirty="0" smtClean="0"/>
              <a:t>CRF</a:t>
            </a:r>
            <a:r>
              <a:rPr lang="tr-TR" sz="2000" dirty="0" smtClean="0"/>
              <a:t>)</a:t>
            </a:r>
            <a:r>
              <a:rPr lang="en-US" sz="2000" dirty="0" smtClean="0"/>
              <a:t> and intraocular pressure (IOP)</a:t>
            </a:r>
            <a:r>
              <a:rPr lang="tr-TR" sz="2000" dirty="0" smtClean="0"/>
              <a:t> </a:t>
            </a:r>
            <a:r>
              <a:rPr lang="en-US" sz="2000" dirty="0" smtClean="0"/>
              <a:t>measurements</a:t>
            </a:r>
            <a:r>
              <a:rPr lang="tr-TR" sz="2000" dirty="0" smtClean="0"/>
              <a:t> (</a:t>
            </a:r>
            <a:r>
              <a:rPr lang="en-US" sz="2000" dirty="0" err="1" smtClean="0"/>
              <a:t>Goldmann</a:t>
            </a:r>
            <a:r>
              <a:rPr lang="en-US" sz="2000" dirty="0" smtClean="0"/>
              <a:t>-correlated IOP</a:t>
            </a:r>
            <a:r>
              <a:rPr lang="tr-TR" sz="2000" dirty="0" smtClean="0"/>
              <a:t>-</a:t>
            </a:r>
            <a:r>
              <a:rPr lang="en-US" sz="2000" dirty="0" smtClean="0"/>
              <a:t>IOPg</a:t>
            </a:r>
            <a:r>
              <a:rPr lang="tr-TR" sz="2000" dirty="0" smtClean="0"/>
              <a:t>,</a:t>
            </a:r>
            <a:r>
              <a:rPr lang="en-US" sz="2000" dirty="0" smtClean="0"/>
              <a:t> corneal-compensated IOP</a:t>
            </a:r>
            <a:r>
              <a:rPr lang="tr-TR" sz="2000" dirty="0" smtClean="0"/>
              <a:t>-</a:t>
            </a:r>
            <a:r>
              <a:rPr lang="en-US" sz="2000" dirty="0" smtClean="0"/>
              <a:t>IOPcc</a:t>
            </a:r>
            <a:r>
              <a:rPr lang="tr-TR" sz="2000" dirty="0" smtClean="0"/>
              <a:t>)</a:t>
            </a:r>
            <a:r>
              <a:rPr lang="en-US" sz="2000" dirty="0" smtClean="0"/>
              <a:t> before </a:t>
            </a:r>
            <a:r>
              <a:rPr lang="en-US" sz="2000" dirty="0" smtClean="0"/>
              <a:t>and </a:t>
            </a:r>
            <a:r>
              <a:rPr lang="en-US" sz="2000" dirty="0" smtClean="0"/>
              <a:t>after</a:t>
            </a:r>
            <a:r>
              <a:rPr lang="tr-TR" sz="2000" dirty="0" smtClean="0"/>
              <a:t> </a:t>
            </a:r>
            <a:r>
              <a:rPr lang="en-US" sz="2000" dirty="0" smtClean="0"/>
              <a:t>contact </a:t>
            </a:r>
            <a:r>
              <a:rPr lang="en-US" sz="2000" dirty="0" smtClean="0"/>
              <a:t>lens (CL</a:t>
            </a:r>
            <a:r>
              <a:rPr lang="en-US" sz="2000" dirty="0" smtClean="0"/>
              <a:t>)</a:t>
            </a:r>
            <a:r>
              <a:rPr lang="tr-TR" sz="2000" dirty="0" smtClean="0"/>
              <a:t> </a:t>
            </a:r>
            <a:r>
              <a:rPr lang="tr-TR" sz="2000" dirty="0" err="1" smtClean="0"/>
              <a:t>application</a:t>
            </a:r>
            <a:r>
              <a:rPr lang="tr-TR" sz="2000" dirty="0" smtClean="0"/>
              <a:t> </a:t>
            </a:r>
            <a:r>
              <a:rPr lang="tr-TR" sz="2000" dirty="0" err="1" smtClean="0"/>
              <a:t>using</a:t>
            </a:r>
            <a:r>
              <a:rPr lang="tr-TR" sz="2000" dirty="0" smtClean="0"/>
              <a:t> </a:t>
            </a:r>
            <a:r>
              <a:rPr lang="en-US" sz="2000" dirty="0" smtClean="0"/>
              <a:t>Ocular Response</a:t>
            </a:r>
            <a:r>
              <a:rPr lang="tr-TR" sz="2000" dirty="0" smtClean="0"/>
              <a:t> </a:t>
            </a:r>
            <a:r>
              <a:rPr lang="en-US" sz="2000" dirty="0" smtClean="0"/>
              <a:t>Analyzer</a:t>
            </a:r>
            <a:r>
              <a:rPr lang="tr-TR" sz="2000" dirty="0" smtClean="0"/>
              <a:t> </a:t>
            </a:r>
            <a:r>
              <a:rPr lang="en-US" sz="2000" dirty="0" smtClean="0"/>
              <a:t>(ORA)</a:t>
            </a:r>
            <a:endParaRPr lang="tr-TR" sz="2000" dirty="0" smtClean="0"/>
          </a:p>
        </p:txBody>
      </p:sp>
      <p:pic>
        <p:nvPicPr>
          <p:cNvPr id="7" name="Picture 2" descr="C:\Documents and Settings\User1\Desktop\foto¦şraf 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43042" y="2857502"/>
            <a:ext cx="2571768" cy="192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C:\Documents and Settings\User1\Desktop\foto¦şraf 2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43504" y="2857502"/>
            <a:ext cx="2571768" cy="192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14324" y="142858"/>
            <a:ext cx="8543956" cy="714380"/>
          </a:xfrm>
        </p:spPr>
        <p:txBody>
          <a:bodyPr/>
          <a:lstStyle/>
          <a:p>
            <a:pPr algn="ctr"/>
            <a:r>
              <a:rPr lang="tr-TR" sz="3600" b="1" dirty="0" smtClean="0">
                <a:solidFill>
                  <a:schemeClr val="accent1"/>
                </a:solidFill>
              </a:rPr>
              <a:t>MATERIALS </a:t>
            </a:r>
            <a:r>
              <a:rPr lang="tr-TR" sz="3600" b="1" dirty="0" err="1" smtClean="0">
                <a:solidFill>
                  <a:schemeClr val="accent1"/>
                </a:solidFill>
              </a:rPr>
              <a:t>and</a:t>
            </a:r>
            <a:r>
              <a:rPr lang="tr-TR" sz="3600" b="1" dirty="0" smtClean="0">
                <a:solidFill>
                  <a:schemeClr val="accent1"/>
                </a:solidFill>
              </a:rPr>
              <a:t> METHODS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1438" y="785800"/>
            <a:ext cx="8715404" cy="4052308"/>
          </a:xfrm>
        </p:spPr>
        <p:txBody>
          <a:bodyPr>
            <a:normAutofit fontScale="92500" lnSpcReduction="20000"/>
          </a:bodyPr>
          <a:lstStyle/>
          <a:p>
            <a:pPr marL="268288" indent="-233363" algn="just">
              <a:lnSpc>
                <a:spcPct val="110000"/>
              </a:lnSpc>
              <a:spcAft>
                <a:spcPts val="1200"/>
              </a:spcAft>
            </a:pPr>
            <a:r>
              <a:rPr lang="en-US" sz="2000" dirty="0" smtClean="0"/>
              <a:t>30 eyes of 30 healthy individuals (15 females and 15 males) were included in this prospective, randomized study</a:t>
            </a:r>
            <a:endParaRPr lang="tr-TR" sz="2000" dirty="0" smtClean="0"/>
          </a:p>
          <a:p>
            <a:pPr marL="268288" indent="-233363" algn="just">
              <a:lnSpc>
                <a:spcPct val="110000"/>
              </a:lnSpc>
              <a:spcAft>
                <a:spcPts val="1200"/>
              </a:spcAft>
            </a:pPr>
            <a:r>
              <a:rPr lang="en-US" sz="2000" dirty="0" smtClean="0"/>
              <a:t>All </a:t>
            </a:r>
            <a:r>
              <a:rPr lang="en-US" sz="2000" dirty="0" smtClean="0"/>
              <a:t>measurements taken by ORA were compared before and 15 minutes after the CL (-1.00 </a:t>
            </a:r>
            <a:r>
              <a:rPr lang="en-US" sz="2000" dirty="0" smtClean="0"/>
              <a:t>DS</a:t>
            </a:r>
            <a:r>
              <a:rPr lang="tr-TR" sz="2000" dirty="0" smtClean="0"/>
              <a:t>, </a:t>
            </a:r>
            <a:r>
              <a:rPr lang="en-US" sz="2000" dirty="0" smtClean="0"/>
              <a:t>Biotrue </a:t>
            </a:r>
            <a:r>
              <a:rPr lang="en-US" sz="2000" dirty="0" smtClean="0"/>
              <a:t>ONEday-nesofilcon A, Bausch&amp;Lomb, Rochester, USA, 78% water, 42 Dk/t, 8.6 mm base curve, 14.2 mm diameter, center thickness 0.10 mm) </a:t>
            </a:r>
            <a:r>
              <a:rPr lang="en-US" sz="2000" dirty="0" smtClean="0"/>
              <a:t>application</a:t>
            </a:r>
            <a:endParaRPr lang="tr-TR" sz="2000" dirty="0" smtClean="0"/>
          </a:p>
          <a:p>
            <a:pPr marL="268288" indent="-233363" algn="just">
              <a:lnSpc>
                <a:spcPct val="110000"/>
              </a:lnSpc>
              <a:spcAft>
                <a:spcPts val="1200"/>
              </a:spcAft>
            </a:pPr>
            <a:r>
              <a:rPr lang="en-US" sz="2000" dirty="0" smtClean="0"/>
              <a:t>Patients with glaucoma, any corneal pathologies, systemic diseases (diabetes mellitus, hypertension, autoimmune diseases, etc.) and history of previous ocular surgery ocular surgery were not included in the study.</a:t>
            </a:r>
            <a:endParaRPr lang="tr-TR" sz="2000" dirty="0" smtClean="0"/>
          </a:p>
          <a:p>
            <a:pPr marL="268288" indent="-233363" algn="just">
              <a:lnSpc>
                <a:spcPct val="110000"/>
              </a:lnSpc>
              <a:spcAft>
                <a:spcPts val="1200"/>
              </a:spcAft>
            </a:pPr>
            <a:r>
              <a:rPr lang="en-US" sz="2000" dirty="0" smtClean="0"/>
              <a:t>Only </a:t>
            </a:r>
            <a:r>
              <a:rPr lang="en-US" sz="2000" dirty="0"/>
              <a:t>one eye was chosen randomly in each </a:t>
            </a:r>
            <a:r>
              <a:rPr lang="en-US" sz="2000" dirty="0" smtClean="0"/>
              <a:t>individual </a:t>
            </a:r>
            <a:endParaRPr lang="tr-TR" sz="2000" dirty="0" smtClean="0"/>
          </a:p>
          <a:p>
            <a:pPr marL="268288" indent="-233363" algn="just">
              <a:lnSpc>
                <a:spcPct val="110000"/>
              </a:lnSpc>
              <a:spcAft>
                <a:spcPts val="1200"/>
              </a:spcAft>
            </a:pPr>
            <a:r>
              <a:rPr lang="en-US" sz="2000" dirty="0" smtClean="0"/>
              <a:t>Data</a:t>
            </a:r>
            <a:r>
              <a:rPr lang="tr-TR" sz="2000" dirty="0" smtClean="0"/>
              <a:t> </a:t>
            </a:r>
            <a:r>
              <a:rPr lang="en-US" sz="2000" dirty="0" smtClean="0"/>
              <a:t>were </a:t>
            </a:r>
            <a:r>
              <a:rPr lang="en-US" sz="2000" dirty="0"/>
              <a:t>analyzed using the paired sample </a:t>
            </a:r>
            <a:r>
              <a:rPr lang="en-US" sz="2000" dirty="0" smtClean="0"/>
              <a:t>t-test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142876"/>
            <a:ext cx="8686800" cy="714362"/>
          </a:xfrm>
        </p:spPr>
        <p:txBody>
          <a:bodyPr/>
          <a:lstStyle/>
          <a:p>
            <a:pPr algn="ctr"/>
            <a:r>
              <a:rPr lang="tr-TR" sz="3600" b="1" dirty="0" smtClean="0">
                <a:solidFill>
                  <a:schemeClr val="accent1"/>
                </a:solidFill>
              </a:rPr>
              <a:t>RESULTS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158" y="785800"/>
            <a:ext cx="8329642" cy="1285884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mean ages of women and men were 37.4±12.2 and 35.6±16.1, respectively (P=0.734</a:t>
            </a:r>
            <a:r>
              <a:rPr lang="en-US" sz="1600" dirty="0" smtClean="0"/>
              <a:t>)</a:t>
            </a:r>
            <a:endParaRPr lang="tr-TR" sz="1600" dirty="0" smtClean="0"/>
          </a:p>
          <a:p>
            <a:endParaRPr lang="tr-TR" sz="1600" dirty="0" smtClean="0"/>
          </a:p>
          <a:p>
            <a:r>
              <a:rPr lang="en-US" sz="1600" dirty="0" smtClean="0"/>
              <a:t>The </a:t>
            </a:r>
            <a:r>
              <a:rPr lang="en-US" sz="1600" dirty="0" smtClean="0"/>
              <a:t>measurements made with CL were lower than those without CL. However, it showed no statistically significant difference.</a:t>
            </a:r>
            <a:endParaRPr lang="en-GB" sz="1600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571472" y="2274857"/>
          <a:ext cx="8001024" cy="265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89"/>
                <a:gridCol w="2683387"/>
                <a:gridCol w="3143272"/>
                <a:gridCol w="1142976"/>
              </a:tblGrid>
              <a:tr h="422135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With</a:t>
                      </a:r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tr-T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Contact</a:t>
                      </a:r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 Lens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Without</a:t>
                      </a:r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tr-T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Contact</a:t>
                      </a:r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 Lens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P </a:t>
                      </a:r>
                      <a:r>
                        <a:rPr lang="tr-T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61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10.3±1.4 (range, 7.6-13.6) 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10.7±1.6 (range, 8.3-16.4) 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0.135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7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CRF 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10.4±1.5 (range, 7.2-13.0) 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10.5±1.8 (range, 7.3-16.0) 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0.782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6438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IOP</a:t>
                      </a:r>
                      <a:r>
                        <a:rPr lang="tr-TR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g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14.5±3.3 (range, 7.7-21.4) 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14.8±3.2 (range, 8.4-23.1) 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0.270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643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IOPcc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14.8±2.9 (range, 9.1-20.8) 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14.9±2.6 (range, 10.9-21.0) 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0.636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32876">
                <a:tc gridSpan="4">
                  <a:txBody>
                    <a:bodyPr/>
                    <a:lstStyle/>
                    <a:p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CH: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corneal hysteresis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, CRF: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corneal resistance factor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, IOPg: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Goldmann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-correlate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intraocular pressure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, IOPcc: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corneal-compensated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tr-T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intraocular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tr-T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pressure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100000"/>
            <a:ext cx="9144000" cy="685800"/>
          </a:xfrm>
        </p:spPr>
        <p:txBody>
          <a:bodyPr/>
          <a:lstStyle/>
          <a:p>
            <a:pPr algn="ctr"/>
            <a:r>
              <a:rPr lang="tr-TR" sz="3600" b="1" dirty="0" smtClean="0">
                <a:solidFill>
                  <a:schemeClr val="accent1"/>
                </a:solidFill>
              </a:rPr>
              <a:t>DISCUSSION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1000114"/>
            <a:ext cx="8892480" cy="3214710"/>
          </a:xfrm>
        </p:spPr>
        <p:txBody>
          <a:bodyPr>
            <a:noAutofit/>
          </a:bodyPr>
          <a:lstStyle/>
          <a:p>
            <a:pPr marL="233363" indent="-233363" algn="just">
              <a:spcBef>
                <a:spcPts val="0"/>
              </a:spcBef>
            </a:pPr>
            <a:r>
              <a:rPr lang="tr-TR" sz="2200" dirty="0" smtClean="0"/>
              <a:t>Fırat et al. </a:t>
            </a:r>
            <a:r>
              <a:rPr lang="en-US" sz="2200" dirty="0" smtClean="0"/>
              <a:t>show</a:t>
            </a:r>
            <a:r>
              <a:rPr lang="tr-TR" sz="2200" dirty="0" smtClean="0"/>
              <a:t>ed</a:t>
            </a:r>
            <a:r>
              <a:rPr lang="en-US" sz="2200" dirty="0" smtClean="0"/>
              <a:t> </a:t>
            </a:r>
            <a:r>
              <a:rPr lang="en-US" sz="2200" dirty="0"/>
              <a:t>that CL </a:t>
            </a:r>
            <a:r>
              <a:rPr lang="en-US" sz="2200" dirty="0" smtClean="0"/>
              <a:t>d</a:t>
            </a:r>
            <a:r>
              <a:rPr lang="tr-TR" sz="2200" dirty="0" err="1" smtClean="0"/>
              <a:t>id</a:t>
            </a:r>
            <a:r>
              <a:rPr lang="tr-TR" sz="2200" dirty="0" smtClean="0"/>
              <a:t> not</a:t>
            </a:r>
            <a:r>
              <a:rPr lang="en-US" sz="2200" dirty="0" smtClean="0"/>
              <a:t> </a:t>
            </a:r>
            <a:r>
              <a:rPr lang="en-US" sz="2200" dirty="0"/>
              <a:t>effect </a:t>
            </a:r>
            <a:r>
              <a:rPr lang="tr-TR" sz="2200" dirty="0" smtClean="0"/>
              <a:t>I</a:t>
            </a:r>
            <a:r>
              <a:rPr lang="en-US" sz="2200" dirty="0" smtClean="0"/>
              <a:t>OP </a:t>
            </a:r>
            <a:r>
              <a:rPr lang="en-US" sz="2200" dirty="0"/>
              <a:t>measurements in </a:t>
            </a:r>
            <a:r>
              <a:rPr lang="en-US" sz="2200" dirty="0" smtClean="0"/>
              <a:t>non-contact </a:t>
            </a:r>
            <a:r>
              <a:rPr lang="en-US" sz="2200" dirty="0" err="1" smtClean="0"/>
              <a:t>tonometer</a:t>
            </a:r>
            <a:r>
              <a:rPr lang="tr-TR" sz="2200" dirty="0" smtClean="0"/>
              <a:t> </a:t>
            </a:r>
            <a:r>
              <a:rPr lang="tr-TR" sz="2200" baseline="30000" dirty="0" smtClean="0"/>
              <a:t>1</a:t>
            </a:r>
          </a:p>
          <a:p>
            <a:pPr marL="233363" indent="-233363" algn="just">
              <a:spcBef>
                <a:spcPts val="0"/>
              </a:spcBef>
            </a:pPr>
            <a:endParaRPr lang="tr-TR" sz="2200" dirty="0" smtClean="0"/>
          </a:p>
          <a:p>
            <a:pPr marL="233363" indent="-233363" algn="just">
              <a:spcBef>
                <a:spcPts val="0"/>
              </a:spcBef>
            </a:pPr>
            <a:r>
              <a:rPr lang="tr-TR" sz="2200" dirty="0" err="1" smtClean="0"/>
              <a:t>However</a:t>
            </a:r>
            <a:r>
              <a:rPr lang="tr-TR" sz="2200" dirty="0" smtClean="0"/>
              <a:t>, </a:t>
            </a:r>
            <a:r>
              <a:rPr lang="tr-TR" sz="2200" dirty="0" err="1" smtClean="0"/>
              <a:t>Ogbuehi</a:t>
            </a:r>
            <a:r>
              <a:rPr lang="tr-TR" sz="2200" dirty="0" smtClean="0"/>
              <a:t> et al. </a:t>
            </a:r>
            <a:r>
              <a:rPr lang="tr-TR" sz="2200" dirty="0" err="1" smtClean="0"/>
              <a:t>showed</a:t>
            </a:r>
            <a:r>
              <a:rPr lang="tr-TR" sz="2200" dirty="0" smtClean="0"/>
              <a:t> t</a:t>
            </a:r>
            <a:r>
              <a:rPr lang="en-US" sz="2200" dirty="0" smtClean="0"/>
              <a:t>hat </a:t>
            </a:r>
            <a:r>
              <a:rPr lang="en-US" sz="2200" dirty="0"/>
              <a:t>CL use results in significantly different </a:t>
            </a:r>
            <a:r>
              <a:rPr lang="tr-TR" sz="2200" dirty="0" smtClean="0"/>
              <a:t>I</a:t>
            </a:r>
            <a:r>
              <a:rPr lang="en-US" sz="2200" dirty="0" smtClean="0"/>
              <a:t>OP </a:t>
            </a:r>
            <a:r>
              <a:rPr lang="tr-TR" sz="2200" dirty="0" err="1" smtClean="0"/>
              <a:t>measurements</a:t>
            </a:r>
            <a:r>
              <a:rPr lang="en-US" sz="2200" dirty="0" smtClean="0"/>
              <a:t> based </a:t>
            </a:r>
            <a:r>
              <a:rPr lang="en-US" sz="2200" dirty="0"/>
              <a:t>on </a:t>
            </a:r>
            <a:r>
              <a:rPr lang="tr-TR" sz="2200" dirty="0" smtClean="0"/>
              <a:t>I</a:t>
            </a:r>
            <a:r>
              <a:rPr lang="en-US" sz="2200" dirty="0" smtClean="0"/>
              <a:t>OP </a:t>
            </a:r>
            <a:r>
              <a:rPr lang="en-US" sz="2200" dirty="0" smtClean="0"/>
              <a:t>measurement</a:t>
            </a:r>
            <a:r>
              <a:rPr lang="tr-TR" sz="2200" dirty="0" smtClean="0"/>
              <a:t> </a:t>
            </a:r>
            <a:r>
              <a:rPr lang="en-US" sz="2200" dirty="0" smtClean="0"/>
              <a:t>technique </a:t>
            </a:r>
            <a:r>
              <a:rPr lang="tr-TR" sz="2200" baseline="30000" dirty="0" smtClean="0"/>
              <a:t>2</a:t>
            </a:r>
            <a:endParaRPr lang="tr-TR" sz="2200" dirty="0" smtClean="0"/>
          </a:p>
          <a:p>
            <a:pPr marL="233363" indent="-233363" algn="just">
              <a:spcBef>
                <a:spcPts val="0"/>
              </a:spcBef>
            </a:pPr>
            <a:endParaRPr lang="tr-TR" sz="2200" dirty="0" smtClean="0"/>
          </a:p>
          <a:p>
            <a:pPr marL="233363" indent="-233363" algn="just">
              <a:spcBef>
                <a:spcPts val="0"/>
              </a:spcBef>
            </a:pPr>
            <a:r>
              <a:rPr lang="en-US" sz="2200" dirty="0" smtClean="0"/>
              <a:t> </a:t>
            </a:r>
            <a:r>
              <a:rPr lang="tr-TR" sz="2200" dirty="0" err="1" smtClean="0"/>
              <a:t>Cankaya</a:t>
            </a:r>
            <a:r>
              <a:rPr lang="tr-TR" sz="2200" dirty="0" smtClean="0"/>
              <a:t> et al. </a:t>
            </a:r>
            <a:r>
              <a:rPr lang="tr-TR" sz="2200" dirty="0" err="1" smtClean="0"/>
              <a:t>showed</a:t>
            </a:r>
            <a:r>
              <a:rPr lang="tr-TR" sz="2200" dirty="0" smtClean="0"/>
              <a:t> </a:t>
            </a:r>
            <a:r>
              <a:rPr lang="tr-TR" sz="2200" dirty="0" err="1" smtClean="0"/>
              <a:t>that</a:t>
            </a:r>
            <a:r>
              <a:rPr lang="tr-TR" sz="2200" dirty="0" smtClean="0"/>
              <a:t> </a:t>
            </a:r>
            <a:r>
              <a:rPr lang="en-US" sz="2200" dirty="0" smtClean="0"/>
              <a:t>corneal biomechanical parameters may be different in subjects with and without contact lens </a:t>
            </a:r>
            <a:r>
              <a:rPr lang="en-US" sz="2200" dirty="0" smtClean="0"/>
              <a:t>usage</a:t>
            </a:r>
            <a:r>
              <a:rPr lang="tr-TR" sz="2200" dirty="0" smtClean="0"/>
              <a:t> </a:t>
            </a:r>
            <a:r>
              <a:rPr lang="tr-TR" sz="2200" baseline="30000" dirty="0" smtClean="0"/>
              <a:t>3</a:t>
            </a:r>
            <a:endParaRPr lang="tr-TR" sz="2200" baseline="30000" dirty="0" smtClean="0"/>
          </a:p>
        </p:txBody>
      </p:sp>
      <p:sp>
        <p:nvSpPr>
          <p:cNvPr id="4" name="3 Metin kutusu"/>
          <p:cNvSpPr txBox="1"/>
          <p:nvPr/>
        </p:nvSpPr>
        <p:spPr>
          <a:xfrm>
            <a:off x="214282" y="4143386"/>
            <a:ext cx="8424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sz="1000" dirty="0" smtClean="0"/>
              <a:t>1. </a:t>
            </a:r>
            <a:r>
              <a:rPr lang="en-US" sz="1000" dirty="0" err="1" smtClean="0"/>
              <a:t>Fırat</a:t>
            </a:r>
            <a:r>
              <a:rPr lang="en-US" sz="1000" dirty="0" smtClean="0"/>
              <a:t> </a:t>
            </a:r>
            <a:r>
              <a:rPr lang="en-US" sz="1000" dirty="0" smtClean="0"/>
              <a:t>PG, The influence of soft contact lenses on the intraocular pressure measurement. Eye(</a:t>
            </a:r>
            <a:r>
              <a:rPr lang="en-US" sz="1000" dirty="0" err="1" smtClean="0"/>
              <a:t>Lond</a:t>
            </a:r>
            <a:r>
              <a:rPr lang="en-US" sz="1000" dirty="0" smtClean="0"/>
              <a:t>) 2012;26:278-82</a:t>
            </a:r>
            <a:r>
              <a:rPr lang="tr-TR" sz="1000" dirty="0" smtClean="0"/>
              <a:t>.</a:t>
            </a:r>
          </a:p>
          <a:p>
            <a:r>
              <a:rPr lang="tr-TR" sz="1000" dirty="0" smtClean="0"/>
              <a:t>2. </a:t>
            </a:r>
            <a:r>
              <a:rPr lang="en-US" sz="1000" dirty="0" err="1" smtClean="0"/>
              <a:t>Ogbuehi</a:t>
            </a:r>
            <a:r>
              <a:rPr lang="en-US" sz="1000" dirty="0" smtClean="0"/>
              <a:t> </a:t>
            </a:r>
            <a:r>
              <a:rPr lang="en-US" sz="1000" dirty="0" smtClean="0"/>
              <a:t>KC, The influence of lens power and center thickness on the intraocular pressure measured through soft lenses: A comparison of two non-contact </a:t>
            </a:r>
            <a:r>
              <a:rPr lang="en-US" sz="1000" dirty="0" err="1" smtClean="0"/>
              <a:t>tonometers</a:t>
            </a:r>
            <a:r>
              <a:rPr lang="en-US" sz="1000" dirty="0" smtClean="0"/>
              <a:t>. Cont Lens Anterior Eye 2012;35:118-28</a:t>
            </a:r>
            <a:r>
              <a:rPr lang="tr-TR" sz="1000" dirty="0" smtClean="0"/>
              <a:t>.</a:t>
            </a:r>
          </a:p>
          <a:p>
            <a:r>
              <a:rPr lang="tr-TR" sz="1000" dirty="0" smtClean="0"/>
              <a:t>3</a:t>
            </a:r>
            <a:r>
              <a:rPr lang="tr-TR" sz="1000" dirty="0" smtClean="0"/>
              <a:t>. </a:t>
            </a:r>
            <a:r>
              <a:rPr lang="tr-TR" sz="1000" dirty="0" err="1" smtClean="0"/>
              <a:t>Cankaya</a:t>
            </a:r>
            <a:r>
              <a:rPr lang="tr-TR" sz="1000" dirty="0" smtClean="0"/>
              <a:t> AB1, </a:t>
            </a:r>
            <a:r>
              <a:rPr lang="tr-TR" sz="1000" dirty="0" err="1" smtClean="0"/>
              <a:t>Beyazyildiz</a:t>
            </a:r>
            <a:r>
              <a:rPr lang="tr-TR" sz="1000" dirty="0" smtClean="0"/>
              <a:t> E, </a:t>
            </a:r>
            <a:r>
              <a:rPr lang="tr-TR" sz="1000" dirty="0" err="1" smtClean="0"/>
              <a:t>Ileri</a:t>
            </a:r>
            <a:r>
              <a:rPr lang="tr-TR" sz="1000" dirty="0" smtClean="0"/>
              <a:t> D, </a:t>
            </a:r>
            <a:r>
              <a:rPr lang="tr-TR" sz="1000" dirty="0" err="1" smtClean="0"/>
              <a:t>Ozturk</a:t>
            </a:r>
            <a:r>
              <a:rPr lang="tr-TR" sz="1000" dirty="0" smtClean="0"/>
              <a:t> </a:t>
            </a:r>
            <a:r>
              <a:rPr lang="tr-TR" sz="1000" dirty="0" smtClean="0"/>
              <a:t>F. </a:t>
            </a:r>
            <a:r>
              <a:rPr lang="tr-TR" sz="1000" dirty="0" err="1" smtClean="0"/>
              <a:t>The</a:t>
            </a:r>
            <a:r>
              <a:rPr lang="tr-TR" sz="1000" dirty="0" smtClean="0"/>
              <a:t> </a:t>
            </a:r>
            <a:r>
              <a:rPr lang="tr-TR" sz="1000" dirty="0" err="1" smtClean="0"/>
              <a:t>effect</a:t>
            </a:r>
            <a:r>
              <a:rPr lang="tr-TR" sz="1000" dirty="0" smtClean="0"/>
              <a:t> of </a:t>
            </a:r>
            <a:r>
              <a:rPr lang="tr-TR" sz="1000" dirty="0" err="1" smtClean="0"/>
              <a:t>contact</a:t>
            </a:r>
            <a:r>
              <a:rPr lang="tr-TR" sz="1000" dirty="0" smtClean="0"/>
              <a:t> lens </a:t>
            </a:r>
            <a:r>
              <a:rPr lang="tr-TR" sz="1000" dirty="0" err="1" smtClean="0"/>
              <a:t>usage</a:t>
            </a:r>
            <a:r>
              <a:rPr lang="tr-TR" sz="1000" dirty="0" smtClean="0"/>
              <a:t> on </a:t>
            </a:r>
            <a:r>
              <a:rPr lang="tr-TR" sz="1000" dirty="0" err="1" smtClean="0"/>
              <a:t>corneal</a:t>
            </a:r>
            <a:r>
              <a:rPr lang="tr-TR" sz="1000" dirty="0" smtClean="0"/>
              <a:t> </a:t>
            </a:r>
            <a:r>
              <a:rPr lang="tr-TR" sz="1000" dirty="0" err="1" smtClean="0"/>
              <a:t>biomechanical</a:t>
            </a:r>
            <a:r>
              <a:rPr lang="tr-TR" sz="1000" dirty="0" smtClean="0"/>
              <a:t> </a:t>
            </a:r>
            <a:r>
              <a:rPr lang="tr-TR" sz="1000" dirty="0" err="1" smtClean="0"/>
              <a:t>parameters</a:t>
            </a:r>
            <a:r>
              <a:rPr lang="tr-TR" sz="1000" dirty="0" smtClean="0"/>
              <a:t> in </a:t>
            </a:r>
            <a:r>
              <a:rPr lang="tr-TR" sz="1000" dirty="0" err="1" smtClean="0"/>
              <a:t>myopic</a:t>
            </a:r>
            <a:r>
              <a:rPr lang="tr-TR" sz="1000" dirty="0" smtClean="0"/>
              <a:t> </a:t>
            </a:r>
            <a:r>
              <a:rPr lang="tr-TR" sz="1000" dirty="0" err="1" smtClean="0"/>
              <a:t>patients</a:t>
            </a:r>
            <a:r>
              <a:rPr lang="tr-TR" sz="1000" dirty="0" smtClean="0"/>
              <a:t>. </a:t>
            </a:r>
            <a:r>
              <a:rPr lang="tr-TR" sz="1000" dirty="0" err="1" smtClean="0"/>
              <a:t>Cornea</a:t>
            </a:r>
            <a:r>
              <a:rPr lang="tr-TR" sz="1000" dirty="0" smtClean="0"/>
              <a:t>. 2012 Jul;31(7):764-9. </a:t>
            </a:r>
            <a:r>
              <a:rPr lang="tr-TR" sz="1000" dirty="0" err="1" smtClean="0"/>
              <a:t>doi</a:t>
            </a:r>
            <a:r>
              <a:rPr lang="tr-TR" sz="1000" dirty="0" smtClean="0"/>
              <a:t>: 10.1097/ICO.0b013e3182248239</a:t>
            </a:r>
            <a:r>
              <a:rPr lang="tr-TR" sz="1000" dirty="0" smtClean="0"/>
              <a:t>.</a:t>
            </a:r>
            <a:endParaRPr lang="tr-T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100000"/>
            <a:ext cx="9144000" cy="685800"/>
          </a:xfrm>
        </p:spPr>
        <p:txBody>
          <a:bodyPr/>
          <a:lstStyle/>
          <a:p>
            <a:pPr algn="ctr"/>
            <a:r>
              <a:rPr lang="tr-TR" sz="3600" b="1" dirty="0" smtClean="0">
                <a:solidFill>
                  <a:schemeClr val="accent1"/>
                </a:solidFill>
              </a:rPr>
              <a:t>CONCLUSION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1285866"/>
            <a:ext cx="8501122" cy="2071702"/>
          </a:xfrm>
        </p:spPr>
        <p:txBody>
          <a:bodyPr>
            <a:noAutofit/>
          </a:bodyPr>
          <a:lstStyle/>
          <a:p>
            <a:pPr marL="0" indent="4763" algn="ctr">
              <a:lnSpc>
                <a:spcPct val="150000"/>
              </a:lnSpc>
              <a:buNone/>
            </a:pPr>
            <a:r>
              <a:rPr lang="en-US" sz="2400" dirty="0" smtClean="0"/>
              <a:t>Although </a:t>
            </a:r>
            <a:r>
              <a:rPr lang="en-US" sz="2400" dirty="0" smtClean="0"/>
              <a:t>lower values were found with CLs, there was no statistically </a:t>
            </a:r>
            <a:r>
              <a:rPr lang="en-US" sz="2400" dirty="0" smtClean="0"/>
              <a:t>significant</a:t>
            </a:r>
            <a:r>
              <a:rPr lang="tr-TR" sz="2400" dirty="0" smtClean="0"/>
              <a:t> </a:t>
            </a:r>
            <a:r>
              <a:rPr lang="en-US" sz="2400" dirty="0" smtClean="0"/>
              <a:t>difference </a:t>
            </a:r>
            <a:r>
              <a:rPr lang="en-US" sz="2400" dirty="0" smtClean="0"/>
              <a:t>between CH, CRF, IOPg </a:t>
            </a:r>
            <a:r>
              <a:rPr lang="en-US" sz="2400" dirty="0" smtClean="0"/>
              <a:t>and</a:t>
            </a:r>
            <a:r>
              <a:rPr lang="tr-TR" sz="2400" dirty="0" smtClean="0"/>
              <a:t> </a:t>
            </a:r>
            <a:r>
              <a:rPr lang="en-US" sz="2400" dirty="0" smtClean="0"/>
              <a:t>IOPcc </a:t>
            </a:r>
            <a:r>
              <a:rPr lang="en-US" sz="2400" dirty="0" smtClean="0"/>
              <a:t>with and without CLs by </a:t>
            </a:r>
            <a:r>
              <a:rPr lang="en-US" sz="2400" dirty="0" smtClean="0"/>
              <a:t>ORA</a:t>
            </a:r>
            <a:endParaRPr lang="en-GB" sz="2400" dirty="0"/>
          </a:p>
        </p:txBody>
      </p:sp>
      <p:sp>
        <p:nvSpPr>
          <p:cNvPr id="5" name="4 Metin kutusu"/>
          <p:cNvSpPr txBox="1"/>
          <p:nvPr/>
        </p:nvSpPr>
        <p:spPr>
          <a:xfrm>
            <a:off x="5072066" y="3429006"/>
            <a:ext cx="3500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4000" dirty="0" err="1" smtClean="0">
                <a:solidFill>
                  <a:srgbClr val="FF0000"/>
                </a:solidFill>
              </a:rPr>
              <a:t>Thank</a:t>
            </a:r>
            <a:r>
              <a:rPr lang="tr-TR" sz="4000" dirty="0" smtClean="0">
                <a:solidFill>
                  <a:srgbClr val="FF0000"/>
                </a:solidFill>
              </a:rPr>
              <a:t> </a:t>
            </a:r>
            <a:r>
              <a:rPr lang="tr-TR" sz="4000" dirty="0" err="1" smtClean="0">
                <a:solidFill>
                  <a:srgbClr val="FF0000"/>
                </a:solidFill>
              </a:rPr>
              <a:t>you</a:t>
            </a:r>
            <a:r>
              <a:rPr lang="tr-TR" sz="4000" dirty="0" smtClean="0">
                <a:solidFill>
                  <a:srgbClr val="FF0000"/>
                </a:solidFill>
              </a:rPr>
              <a:t>,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777</TotalTime>
  <Words>556</Words>
  <Application>Microsoft Office PowerPoint</Application>
  <PresentationFormat>Ekran Gösterisi (16:9)</PresentationFormat>
  <Paragraphs>51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Metro</vt:lpstr>
      <vt:lpstr>Corneal Biomechanical Parameters and Intraocular Pressure Measurements USING Ocular Response Analyzer (ORA) with and without Contact Lens: Initial Results</vt:lpstr>
      <vt:lpstr>INTRODUCTION</vt:lpstr>
      <vt:lpstr>MATERIALS and METHODS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Corneal Biomechanical Parameters and Intraocular Pressure Measurements with Ocular Response Analyzer (ORA) with and without Contact Lens: Initial Results</dc:title>
  <dc:creator>göz</dc:creator>
  <cp:lastModifiedBy>user</cp:lastModifiedBy>
  <cp:revision>107</cp:revision>
  <dcterms:created xsi:type="dcterms:W3CDTF">2015-09-09T05:16:33Z</dcterms:created>
  <dcterms:modified xsi:type="dcterms:W3CDTF">2015-09-11T14:08:50Z</dcterms:modified>
</cp:coreProperties>
</file>