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500042"/>
            <a:ext cx="9144000" cy="3100408"/>
          </a:xfrm>
        </p:spPr>
        <p:txBody>
          <a:bodyPr>
            <a:noAutofit/>
          </a:bodyPr>
          <a:lstStyle/>
          <a:p>
            <a:r>
              <a:rPr lang="tr-TR" sz="4000" b="1" dirty="0" smtClean="0"/>
              <a:t>COMPARISON OF THE COMFORT OF BOSTON XO AND MENICON Z RIGID GAS-PERMEABLE CONTACT LENS MATERIALS IN KERATOCONUS PATIENTS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3571876"/>
            <a:ext cx="9144000" cy="3000396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u="sng" dirty="0" err="1" smtClean="0">
                <a:solidFill>
                  <a:schemeClr val="tx1"/>
                </a:solidFill>
              </a:rPr>
              <a:t>Umut</a:t>
            </a:r>
            <a:r>
              <a:rPr lang="tr-TR" sz="3400" b="1" u="sng" dirty="0" smtClean="0">
                <a:solidFill>
                  <a:schemeClr val="tx1"/>
                </a:solidFill>
              </a:rPr>
              <a:t> </a:t>
            </a:r>
            <a:r>
              <a:rPr lang="en-US" sz="3400" b="1" u="sng" dirty="0" err="1" smtClean="0">
                <a:solidFill>
                  <a:schemeClr val="tx1"/>
                </a:solidFill>
              </a:rPr>
              <a:t>Duygu</a:t>
            </a:r>
            <a:r>
              <a:rPr lang="en-US" sz="3400" b="1" u="sng" dirty="0" smtClean="0">
                <a:solidFill>
                  <a:schemeClr val="tx1"/>
                </a:solidFill>
              </a:rPr>
              <a:t> </a:t>
            </a:r>
            <a:r>
              <a:rPr lang="en-US" sz="3400" b="1" u="sng" dirty="0" err="1" smtClean="0">
                <a:solidFill>
                  <a:schemeClr val="tx1"/>
                </a:solidFill>
              </a:rPr>
              <a:t>Uzunel</a:t>
            </a:r>
            <a:r>
              <a:rPr lang="tr-TR" sz="3400" b="1" dirty="0" smtClean="0">
                <a:solidFill>
                  <a:schemeClr val="tx1"/>
                </a:solidFill>
              </a:rPr>
              <a:t>, </a:t>
            </a:r>
            <a:r>
              <a:rPr lang="en-US" sz="3400" b="1" dirty="0" smtClean="0">
                <a:solidFill>
                  <a:schemeClr val="tx1"/>
                </a:solidFill>
              </a:rPr>
              <a:t>Bora </a:t>
            </a:r>
            <a:r>
              <a:rPr lang="en-US" sz="3400" b="1" dirty="0" err="1" smtClean="0">
                <a:solidFill>
                  <a:schemeClr val="tx1"/>
                </a:solidFill>
              </a:rPr>
              <a:t>Yüksel</a:t>
            </a:r>
            <a:r>
              <a:rPr lang="tr-TR" sz="3400" b="1" dirty="0" smtClean="0">
                <a:solidFill>
                  <a:schemeClr val="tx1"/>
                </a:solidFill>
              </a:rPr>
              <a:t>,</a:t>
            </a:r>
            <a:r>
              <a:rPr lang="en-US" sz="3400" b="1" dirty="0" smtClean="0">
                <a:solidFill>
                  <a:schemeClr val="tx1"/>
                </a:solidFill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</a:rPr>
              <a:t>Tuncay</a:t>
            </a:r>
            <a:r>
              <a:rPr lang="en-US" sz="3400" b="1" dirty="0" smtClean="0">
                <a:solidFill>
                  <a:schemeClr val="tx1"/>
                </a:solidFill>
              </a:rPr>
              <a:t> </a:t>
            </a:r>
            <a:r>
              <a:rPr lang="en-US" sz="3400" b="1" dirty="0" err="1" smtClean="0">
                <a:solidFill>
                  <a:schemeClr val="tx1"/>
                </a:solidFill>
              </a:rPr>
              <a:t>Küsbeci</a:t>
            </a:r>
            <a:endParaRPr lang="tr-TR" sz="3400" b="1" dirty="0" smtClean="0">
              <a:solidFill>
                <a:schemeClr val="tx1"/>
              </a:solidFill>
            </a:endParaRPr>
          </a:p>
          <a:p>
            <a:pPr algn="l"/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Izmir </a:t>
            </a:r>
            <a:r>
              <a:rPr lang="en-US" dirty="0" err="1" smtClean="0">
                <a:solidFill>
                  <a:schemeClr val="tx1"/>
                </a:solidFill>
              </a:rPr>
              <a:t>Bozyaka</a:t>
            </a:r>
            <a:r>
              <a:rPr lang="en-US" dirty="0" smtClean="0">
                <a:solidFill>
                  <a:schemeClr val="tx1"/>
                </a:solidFill>
              </a:rPr>
              <a:t> Training and Research Hospital, Department of Ophthalmology, Izmir, TURKEY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endParaRPr lang="tr-TR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Financial disclosure: </a:t>
            </a:r>
            <a:r>
              <a:rPr lang="en-US" dirty="0" smtClean="0">
                <a:solidFill>
                  <a:schemeClr val="tx1"/>
                </a:solidFill>
              </a:rPr>
              <a:t>No financial support was received for this submission.</a:t>
            </a:r>
            <a:endParaRPr lang="tr-TR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Conflict of interest: </a:t>
            </a:r>
            <a:r>
              <a:rPr lang="en-US" dirty="0" smtClean="0">
                <a:solidFill>
                  <a:schemeClr val="tx1"/>
                </a:solidFill>
              </a:rPr>
              <a:t>None of the authors has conflict of interest with the submission.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tr-TR" dirty="0" err="1" smtClean="0"/>
              <a:t>Keratoconus</a:t>
            </a:r>
            <a:r>
              <a:rPr lang="tr-TR" dirty="0" smtClean="0"/>
              <a:t> is a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inflammatory</a:t>
            </a:r>
            <a:r>
              <a:rPr lang="tr-TR" dirty="0" smtClean="0"/>
              <a:t> </a:t>
            </a:r>
            <a:r>
              <a:rPr lang="tr-TR" dirty="0" err="1" smtClean="0"/>
              <a:t>ectatic</a:t>
            </a:r>
            <a:r>
              <a:rPr lang="tr-TR" dirty="0" smtClean="0"/>
              <a:t> </a:t>
            </a:r>
            <a:r>
              <a:rPr lang="tr-TR" dirty="0" err="1" smtClean="0"/>
              <a:t>thinning</a:t>
            </a:r>
            <a:r>
              <a:rPr lang="tr-TR" dirty="0" smtClean="0"/>
              <a:t> </a:t>
            </a:r>
            <a:r>
              <a:rPr lang="tr-TR" dirty="0" err="1" smtClean="0"/>
              <a:t>disorder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cornea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in </a:t>
            </a:r>
            <a:r>
              <a:rPr lang="tr-TR" dirty="0" err="1" smtClean="0"/>
              <a:t>poor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of </a:t>
            </a:r>
            <a:r>
              <a:rPr lang="tr-TR" dirty="0" err="1" smtClean="0"/>
              <a:t>irregular</a:t>
            </a:r>
            <a:r>
              <a:rPr lang="tr-TR" dirty="0" smtClean="0"/>
              <a:t> </a:t>
            </a:r>
            <a:r>
              <a:rPr lang="tr-TR" dirty="0" err="1" smtClean="0"/>
              <a:t>astigmatism</a:t>
            </a:r>
            <a:r>
              <a:rPr lang="tr-TR" dirty="0" smtClean="0"/>
              <a:t>.</a:t>
            </a:r>
            <a:r>
              <a:rPr lang="tr-TR" baseline="30000" dirty="0" smtClean="0"/>
              <a:t>1</a:t>
            </a:r>
            <a:r>
              <a:rPr lang="tr-TR" dirty="0" smtClean="0"/>
              <a:t> </a:t>
            </a:r>
            <a:r>
              <a:rPr lang="tr-TR" dirty="0" err="1" smtClean="0"/>
              <a:t>Spectacles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early</a:t>
            </a:r>
            <a:r>
              <a:rPr lang="tr-TR" dirty="0" smtClean="0"/>
              <a:t> </a:t>
            </a:r>
            <a:r>
              <a:rPr lang="tr-TR" dirty="0" err="1" smtClean="0"/>
              <a:t>stages</a:t>
            </a:r>
            <a:r>
              <a:rPr lang="tr-TR" dirty="0" smtClean="0"/>
              <a:t> of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astigmatism</a:t>
            </a:r>
            <a:r>
              <a:rPr lang="tr-TR" dirty="0" smtClean="0"/>
              <a:t> is </a:t>
            </a:r>
            <a:r>
              <a:rPr lang="tr-TR" dirty="0" err="1" smtClean="0"/>
              <a:t>mild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advanced</a:t>
            </a:r>
            <a:r>
              <a:rPr lang="tr-TR" dirty="0" smtClean="0"/>
              <a:t> </a:t>
            </a:r>
            <a:r>
              <a:rPr lang="tr-TR" dirty="0" err="1" smtClean="0"/>
              <a:t>keratoconus</a:t>
            </a:r>
            <a:r>
              <a:rPr lang="tr-TR" dirty="0" smtClean="0"/>
              <a:t>, </a:t>
            </a:r>
            <a:r>
              <a:rPr lang="tr-TR" dirty="0" err="1" smtClean="0"/>
              <a:t>spectacles</a:t>
            </a:r>
            <a:r>
              <a:rPr lang="tr-TR" dirty="0" smtClean="0"/>
              <a:t> </a:t>
            </a:r>
            <a:r>
              <a:rPr lang="tr-TR" dirty="0" err="1" smtClean="0"/>
              <a:t>play</a:t>
            </a:r>
            <a:r>
              <a:rPr lang="tr-TR" dirty="0" smtClean="0"/>
              <a:t> a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limited</a:t>
            </a:r>
            <a:r>
              <a:rPr lang="tr-TR" dirty="0" smtClean="0"/>
              <a:t> role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become</a:t>
            </a:r>
            <a:r>
              <a:rPr lang="tr-TR" dirty="0" smtClean="0"/>
              <a:t> </a:t>
            </a:r>
            <a:r>
              <a:rPr lang="tr-TR" dirty="0" err="1" smtClean="0"/>
              <a:t>necessary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improving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play</a:t>
            </a:r>
            <a:r>
              <a:rPr lang="tr-TR" dirty="0" smtClean="0"/>
              <a:t> a </a:t>
            </a:r>
            <a:r>
              <a:rPr lang="tr-TR" dirty="0" err="1" smtClean="0"/>
              <a:t>major</a:t>
            </a:r>
            <a:r>
              <a:rPr lang="tr-TR" dirty="0" smtClean="0"/>
              <a:t> role. </a:t>
            </a:r>
            <a:r>
              <a:rPr lang="tr-TR" dirty="0" err="1" smtClean="0"/>
              <a:t>Various</a:t>
            </a:r>
            <a:r>
              <a:rPr lang="tr-TR" dirty="0" smtClean="0"/>
              <a:t> </a:t>
            </a:r>
            <a:r>
              <a:rPr lang="tr-TR" dirty="0" err="1" smtClean="0"/>
              <a:t>options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available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can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as a </a:t>
            </a:r>
            <a:r>
              <a:rPr lang="tr-TR" dirty="0" err="1" smtClean="0"/>
              <a:t>starting</a:t>
            </a:r>
            <a:r>
              <a:rPr lang="tr-TR" dirty="0" smtClean="0"/>
              <a:t> lens, </a:t>
            </a:r>
            <a:r>
              <a:rPr lang="tr-TR" dirty="0" err="1" smtClean="0"/>
              <a:t>depending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severity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.</a:t>
            </a:r>
            <a:r>
              <a:rPr lang="tr-TR" baseline="30000" dirty="0" smtClean="0"/>
              <a:t>2,3</a:t>
            </a:r>
            <a:endParaRPr lang="tr-TR" dirty="0" smtClean="0"/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fitting</a:t>
            </a:r>
            <a:r>
              <a:rPr lang="tr-TR" dirty="0" smtClean="0"/>
              <a:t> of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diameter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curve</a:t>
            </a:r>
            <a:r>
              <a:rPr lang="tr-TR" dirty="0" smtClean="0"/>
              <a:t> (BC)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power</a:t>
            </a:r>
            <a:r>
              <a:rPr lang="tr-TR" dirty="0" smtClean="0"/>
              <a:t>. </a:t>
            </a:r>
            <a:r>
              <a:rPr lang="tr-TR" dirty="0" err="1" smtClean="0"/>
              <a:t>Allowing</a:t>
            </a:r>
            <a:r>
              <a:rPr lang="tr-TR" dirty="0" smtClean="0"/>
              <a:t> an </a:t>
            </a:r>
            <a:r>
              <a:rPr lang="tr-TR" dirty="0" err="1" smtClean="0"/>
              <a:t>adaptation</a:t>
            </a:r>
            <a:r>
              <a:rPr lang="tr-TR" dirty="0" smtClean="0"/>
              <a:t> </a:t>
            </a:r>
            <a:r>
              <a:rPr lang="tr-TR" dirty="0" err="1" smtClean="0"/>
              <a:t>period</a:t>
            </a:r>
            <a:r>
              <a:rPr lang="tr-TR" dirty="0" smtClean="0"/>
              <a:t> of 30 </a:t>
            </a:r>
            <a:r>
              <a:rPr lang="tr-TR" dirty="0" err="1" smtClean="0"/>
              <a:t>min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lens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insertion</a:t>
            </a:r>
            <a:r>
              <a:rPr lang="tr-TR" dirty="0" smtClean="0"/>
              <a:t>,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fit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assessed</a:t>
            </a:r>
            <a:r>
              <a:rPr lang="tr-TR" dirty="0" smtClean="0"/>
              <a:t>. As </a:t>
            </a:r>
            <a:r>
              <a:rPr lang="tr-TR" dirty="0" err="1" smtClean="0"/>
              <a:t>the</a:t>
            </a:r>
            <a:r>
              <a:rPr lang="tr-TR" dirty="0" smtClean="0"/>
              <a:t> name </a:t>
            </a:r>
            <a:r>
              <a:rPr lang="tr-TR" dirty="0" err="1" smtClean="0"/>
              <a:t>suggests</a:t>
            </a:r>
            <a:r>
              <a:rPr lang="tr-TR" dirty="0" smtClean="0"/>
              <a:t>, in </a:t>
            </a:r>
            <a:r>
              <a:rPr lang="tr-TR" dirty="0" err="1" smtClean="0"/>
              <a:t>dynamic</a:t>
            </a:r>
            <a:r>
              <a:rPr lang="tr-TR" dirty="0" smtClean="0"/>
              <a:t> fit, </a:t>
            </a:r>
            <a:r>
              <a:rPr lang="tr-TR" dirty="0" err="1" smtClean="0"/>
              <a:t>the</a:t>
            </a:r>
            <a:r>
              <a:rPr lang="tr-TR" dirty="0" smtClean="0"/>
              <a:t> lens fit is </a:t>
            </a:r>
            <a:r>
              <a:rPr lang="tr-TR" dirty="0" err="1" smtClean="0"/>
              <a:t>considered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acceptable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lens is </a:t>
            </a:r>
            <a:r>
              <a:rPr lang="tr-TR" dirty="0" err="1" smtClean="0"/>
              <a:t>centered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cornea</a:t>
            </a:r>
            <a:r>
              <a:rPr lang="tr-TR" dirty="0" smtClean="0"/>
              <a:t> </a:t>
            </a:r>
            <a:r>
              <a:rPr lang="tr-TR" dirty="0" err="1" smtClean="0"/>
              <a:t>adequately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post-</a:t>
            </a:r>
            <a:r>
              <a:rPr lang="tr-TR" dirty="0" err="1" smtClean="0"/>
              <a:t>blink</a:t>
            </a:r>
            <a:r>
              <a:rPr lang="tr-TR" dirty="0" smtClean="0"/>
              <a:t> </a:t>
            </a:r>
            <a:r>
              <a:rPr lang="tr-TR" dirty="0" err="1" smtClean="0"/>
              <a:t>movements</a:t>
            </a:r>
            <a:r>
              <a:rPr lang="tr-TR" dirty="0" smtClean="0"/>
              <a:t>,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stability</a:t>
            </a:r>
            <a:r>
              <a:rPr lang="tr-TR" dirty="0" smtClean="0"/>
              <a:t> in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gazes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patient</a:t>
            </a:r>
            <a:r>
              <a:rPr lang="tr-TR" dirty="0" smtClean="0"/>
              <a:t> is </a:t>
            </a:r>
            <a:r>
              <a:rPr lang="tr-TR" dirty="0" err="1" smtClean="0"/>
              <a:t>comfortable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movements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movement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not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1mm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blink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lens </a:t>
            </a:r>
            <a:r>
              <a:rPr lang="tr-TR" dirty="0" err="1" smtClean="0"/>
              <a:t>should</a:t>
            </a:r>
            <a:r>
              <a:rPr lang="tr-TR" dirty="0" smtClean="0"/>
              <a:t> not </a:t>
            </a:r>
            <a:r>
              <a:rPr lang="tr-TR" dirty="0" err="1" smtClean="0"/>
              <a:t>cross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limbus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fit is </a:t>
            </a:r>
            <a:r>
              <a:rPr lang="tr-TR" dirty="0" err="1" smtClean="0"/>
              <a:t>assessed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instilling</a:t>
            </a:r>
            <a:r>
              <a:rPr lang="tr-TR" dirty="0" smtClean="0"/>
              <a:t> </a:t>
            </a:r>
            <a:r>
              <a:rPr lang="tr-TR" dirty="0" err="1" smtClean="0"/>
              <a:t>fluorescein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cobalt</a:t>
            </a:r>
            <a:r>
              <a:rPr lang="tr-TR" dirty="0" smtClean="0"/>
              <a:t> </a:t>
            </a:r>
            <a:r>
              <a:rPr lang="tr-TR" dirty="0" err="1" smtClean="0"/>
              <a:t>blue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Wratten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.</a:t>
            </a:r>
            <a:r>
              <a:rPr lang="tr-TR" baseline="30000" dirty="0" smtClean="0"/>
              <a:t>4</a:t>
            </a:r>
            <a:endParaRPr lang="tr-TR" dirty="0" smtClean="0"/>
          </a:p>
          <a:p>
            <a:pPr algn="just"/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various</a:t>
            </a:r>
            <a:r>
              <a:rPr lang="tr-TR" dirty="0" smtClean="0"/>
              <a:t> </a:t>
            </a:r>
            <a:r>
              <a:rPr lang="tr-TR" dirty="0" err="1" smtClean="0"/>
              <a:t>materials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designs</a:t>
            </a:r>
            <a:r>
              <a:rPr lang="tr-TR" dirty="0" smtClean="0"/>
              <a:t> </a:t>
            </a:r>
            <a:r>
              <a:rPr lang="tr-TR" dirty="0" err="1" smtClean="0"/>
              <a:t>available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fitting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traditional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customized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made</a:t>
            </a:r>
            <a:r>
              <a:rPr lang="tr-TR" dirty="0" smtClean="0"/>
              <a:t> </a:t>
            </a:r>
            <a:r>
              <a:rPr lang="tr-TR" dirty="0" err="1" smtClean="0"/>
              <a:t>locally</a:t>
            </a:r>
            <a:r>
              <a:rPr lang="tr-TR" dirty="0" smtClean="0"/>
              <a:t> (e.g., </a:t>
            </a:r>
            <a:r>
              <a:rPr lang="tr-TR" dirty="0" err="1" smtClean="0"/>
              <a:t>Material</a:t>
            </a:r>
            <a:r>
              <a:rPr lang="tr-TR" dirty="0" smtClean="0"/>
              <a:t> - </a:t>
            </a:r>
            <a:r>
              <a:rPr lang="tr-TR" dirty="0" err="1" smtClean="0"/>
              <a:t>Flouroperm</a:t>
            </a:r>
            <a:r>
              <a:rPr lang="tr-TR" dirty="0" smtClean="0"/>
              <a:t> 90, CLASSIC </a:t>
            </a:r>
            <a:r>
              <a:rPr lang="tr-TR" dirty="0" err="1" smtClean="0"/>
              <a:t>company</a:t>
            </a:r>
            <a:r>
              <a:rPr lang="tr-TR" dirty="0" smtClean="0"/>
              <a:t>, </a:t>
            </a:r>
            <a:r>
              <a:rPr lang="tr-TR" dirty="0" err="1" smtClean="0"/>
              <a:t>Bangalore</a:t>
            </a:r>
            <a:r>
              <a:rPr lang="tr-TR" dirty="0" smtClean="0"/>
              <a:t>, </a:t>
            </a:r>
            <a:r>
              <a:rPr lang="tr-TR" dirty="0" err="1" smtClean="0"/>
              <a:t>India</a:t>
            </a:r>
            <a:r>
              <a:rPr lang="tr-TR" dirty="0" smtClean="0"/>
              <a:t>),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Rose</a:t>
            </a:r>
            <a:r>
              <a:rPr lang="tr-TR" dirty="0" smtClean="0"/>
              <a:t> K </a:t>
            </a:r>
            <a:r>
              <a:rPr lang="tr-TR" dirty="0" err="1" smtClean="0"/>
              <a:t>lenses</a:t>
            </a:r>
            <a:r>
              <a:rPr lang="tr-TR" dirty="0" smtClean="0"/>
              <a:t> (</a:t>
            </a:r>
            <a:r>
              <a:rPr lang="tr-TR" dirty="0" err="1" smtClean="0"/>
              <a:t>Menicon</a:t>
            </a:r>
            <a:r>
              <a:rPr lang="tr-TR" dirty="0" smtClean="0"/>
              <a:t> Z </a:t>
            </a:r>
            <a:r>
              <a:rPr lang="tr-TR" dirty="0" err="1" smtClean="0"/>
              <a:t>material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Menicon</a:t>
            </a:r>
            <a:r>
              <a:rPr lang="tr-TR" dirty="0" smtClean="0"/>
              <a:t> </a:t>
            </a:r>
            <a:r>
              <a:rPr lang="tr-TR" dirty="0" err="1" smtClean="0"/>
              <a:t>Co</a:t>
            </a:r>
            <a:r>
              <a:rPr lang="tr-TR" dirty="0" smtClean="0"/>
              <a:t>., Ltd, </a:t>
            </a:r>
            <a:r>
              <a:rPr lang="tr-TR" dirty="0" err="1" smtClean="0"/>
              <a:t>Nagoya</a:t>
            </a:r>
            <a:r>
              <a:rPr lang="tr-TR" dirty="0" smtClean="0"/>
              <a:t>, </a:t>
            </a:r>
            <a:r>
              <a:rPr lang="tr-TR" dirty="0" err="1" smtClean="0"/>
              <a:t>Japan</a:t>
            </a:r>
            <a:r>
              <a:rPr lang="tr-TR" dirty="0" smtClean="0"/>
              <a:t>).</a:t>
            </a:r>
            <a:r>
              <a:rPr lang="tr-TR" baseline="30000" dirty="0" smtClean="0"/>
              <a:t>4</a:t>
            </a:r>
            <a:r>
              <a:rPr lang="tr-TR" dirty="0" smtClean="0"/>
              <a:t> </a:t>
            </a:r>
            <a:r>
              <a:rPr lang="tr-TR" dirty="0" err="1" smtClean="0"/>
              <a:t>Materials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oxygen</a:t>
            </a:r>
            <a:r>
              <a:rPr lang="tr-TR" dirty="0" smtClean="0"/>
              <a:t> </a:t>
            </a:r>
            <a:r>
              <a:rPr lang="tr-TR" dirty="0" err="1" smtClean="0"/>
              <a:t>transmissibility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hypoxia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changes</a:t>
            </a:r>
            <a:r>
              <a:rPr lang="tr-TR" dirty="0" smtClean="0"/>
              <a:t>. </a:t>
            </a:r>
          </a:p>
          <a:p>
            <a:pPr algn="just"/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aimed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evaluate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Boston XO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Menicon</a:t>
            </a:r>
            <a:r>
              <a:rPr lang="tr-TR" dirty="0" smtClean="0"/>
              <a:t> Z  as a </a:t>
            </a:r>
            <a:r>
              <a:rPr lang="tr-TR" dirty="0" err="1" smtClean="0"/>
              <a:t>rigid</a:t>
            </a:r>
            <a:r>
              <a:rPr lang="tr-TR" dirty="0" smtClean="0"/>
              <a:t>-</a:t>
            </a:r>
            <a:r>
              <a:rPr lang="tr-TR" dirty="0" err="1" smtClean="0"/>
              <a:t>gas</a:t>
            </a:r>
            <a:r>
              <a:rPr lang="tr-TR" dirty="0" smtClean="0"/>
              <a:t> </a:t>
            </a:r>
            <a:r>
              <a:rPr lang="tr-TR" dirty="0" err="1" smtClean="0"/>
              <a:t>permeable</a:t>
            </a:r>
            <a:r>
              <a:rPr lang="tr-TR" dirty="0" smtClean="0"/>
              <a:t> (RGP)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material</a:t>
            </a:r>
            <a:r>
              <a:rPr lang="tr-TR" dirty="0" smtClean="0"/>
              <a:t> in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ease</a:t>
            </a:r>
            <a:r>
              <a:rPr lang="tr-TR" dirty="0" smtClean="0"/>
              <a:t> of </a:t>
            </a:r>
            <a:r>
              <a:rPr lang="tr-TR" dirty="0" err="1" smtClean="0"/>
              <a:t>application</a:t>
            </a:r>
            <a:r>
              <a:rPr lang="tr-TR" dirty="0" smtClean="0"/>
              <a:t>, </a:t>
            </a:r>
            <a:r>
              <a:rPr lang="tr-TR" dirty="0" err="1" smtClean="0"/>
              <a:t>patient</a:t>
            </a:r>
            <a:r>
              <a:rPr lang="tr-TR" dirty="0" smtClean="0"/>
              <a:t> </a:t>
            </a:r>
            <a:r>
              <a:rPr lang="tr-TR" dirty="0" err="1" smtClean="0"/>
              <a:t>comfort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 on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acuity</a:t>
            </a:r>
            <a:r>
              <a:rPr lang="tr-TR" dirty="0" smtClean="0"/>
              <a:t> in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subjects</a:t>
            </a:r>
            <a:r>
              <a:rPr lang="tr-TR" dirty="0" smtClean="0"/>
              <a:t>. </a:t>
            </a:r>
          </a:p>
          <a:p>
            <a:pPr algn="just"/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MATERIALS AND 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err="1" smtClean="0"/>
              <a:t>Eighty</a:t>
            </a:r>
            <a:r>
              <a:rPr lang="tr-TR" dirty="0" smtClean="0"/>
              <a:t>-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eyes</a:t>
            </a:r>
            <a:r>
              <a:rPr lang="tr-TR" dirty="0" smtClean="0"/>
              <a:t> of 84 </a:t>
            </a:r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at </a:t>
            </a:r>
            <a:r>
              <a:rPr lang="tr-TR" dirty="0" err="1" smtClean="0"/>
              <a:t>Bozyaka</a:t>
            </a:r>
            <a:r>
              <a:rPr lang="tr-TR" dirty="0" smtClean="0"/>
              <a:t> </a:t>
            </a:r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Hospital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Department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. Boston XO (</a:t>
            </a:r>
            <a:r>
              <a:rPr lang="tr-TR" dirty="0" err="1" smtClean="0"/>
              <a:t>Orbiflex</a:t>
            </a:r>
            <a:r>
              <a:rPr lang="tr-TR" dirty="0" smtClean="0"/>
              <a:t>®, </a:t>
            </a:r>
            <a:r>
              <a:rPr lang="tr-TR" dirty="0" err="1" smtClean="0"/>
              <a:t>Swisslens</a:t>
            </a:r>
            <a:r>
              <a:rPr lang="tr-TR" dirty="0" smtClean="0"/>
              <a:t>, </a:t>
            </a:r>
            <a:r>
              <a:rPr lang="tr-TR" dirty="0" err="1" smtClean="0"/>
              <a:t>Switzerland</a:t>
            </a:r>
            <a:r>
              <a:rPr lang="tr-TR" dirty="0" smtClean="0"/>
              <a:t>)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47 </a:t>
            </a:r>
            <a:r>
              <a:rPr lang="tr-TR" dirty="0" err="1" smtClean="0"/>
              <a:t>eyes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Menicon</a:t>
            </a:r>
            <a:r>
              <a:rPr lang="tr-TR" dirty="0" smtClean="0"/>
              <a:t> Z (</a:t>
            </a:r>
            <a:r>
              <a:rPr lang="tr-TR" dirty="0" err="1" smtClean="0"/>
              <a:t>Rose</a:t>
            </a:r>
            <a:r>
              <a:rPr lang="tr-TR" dirty="0" smtClean="0"/>
              <a:t> K2®, </a:t>
            </a:r>
            <a:r>
              <a:rPr lang="tr-TR" dirty="0" err="1" smtClean="0"/>
              <a:t>David</a:t>
            </a:r>
            <a:r>
              <a:rPr lang="tr-TR" dirty="0" smtClean="0"/>
              <a:t> Thomas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Lenses</a:t>
            </a:r>
            <a:r>
              <a:rPr lang="tr-TR" dirty="0" smtClean="0"/>
              <a:t> Ltd, </a:t>
            </a:r>
            <a:r>
              <a:rPr lang="tr-TR" dirty="0" err="1" smtClean="0"/>
              <a:t>Northampton</a:t>
            </a:r>
            <a:r>
              <a:rPr lang="tr-TR" dirty="0" smtClean="0"/>
              <a:t>, UK)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37 </a:t>
            </a:r>
            <a:r>
              <a:rPr lang="tr-TR" dirty="0" err="1" smtClean="0"/>
              <a:t>eyes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‘</a:t>
            </a:r>
            <a:r>
              <a:rPr lang="tr-TR" dirty="0" err="1" smtClean="0"/>
              <a:t>three</a:t>
            </a:r>
            <a:r>
              <a:rPr lang="tr-TR" dirty="0" smtClean="0"/>
              <a:t>-</a:t>
            </a:r>
            <a:r>
              <a:rPr lang="tr-TR" dirty="0" err="1" smtClean="0"/>
              <a:t>point</a:t>
            </a:r>
            <a:r>
              <a:rPr lang="tr-TR" dirty="0" smtClean="0"/>
              <a:t> </a:t>
            </a:r>
            <a:r>
              <a:rPr lang="tr-TR" dirty="0" err="1" smtClean="0"/>
              <a:t>touch</a:t>
            </a:r>
            <a:r>
              <a:rPr lang="tr-TR" dirty="0" smtClean="0"/>
              <a:t>’ </a:t>
            </a:r>
            <a:r>
              <a:rPr lang="tr-TR" dirty="0" err="1" smtClean="0"/>
              <a:t>fitting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  <a:r>
              <a:rPr lang="tr-TR" dirty="0" err="1" smtClean="0"/>
              <a:t>Demographic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,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spectacle</a:t>
            </a:r>
            <a:r>
              <a:rPr lang="tr-TR" dirty="0" smtClean="0"/>
              <a:t> </a:t>
            </a:r>
            <a:r>
              <a:rPr lang="tr-TR" dirty="0" err="1" smtClean="0"/>
              <a:t>corrected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acuities</a:t>
            </a:r>
            <a:r>
              <a:rPr lang="tr-TR" dirty="0" smtClean="0"/>
              <a:t> (BSCVA), </a:t>
            </a:r>
            <a:r>
              <a:rPr lang="tr-TR" dirty="0" err="1" smtClean="0"/>
              <a:t>keratometric</a:t>
            </a:r>
            <a:r>
              <a:rPr lang="tr-TR" dirty="0" smtClean="0"/>
              <a:t> </a:t>
            </a:r>
            <a:r>
              <a:rPr lang="tr-TR" dirty="0" err="1" smtClean="0"/>
              <a:t>readings</a:t>
            </a:r>
            <a:r>
              <a:rPr lang="tr-TR" dirty="0" smtClean="0"/>
              <a:t>, </a:t>
            </a:r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 smtClean="0"/>
              <a:t>topography</a:t>
            </a:r>
            <a:r>
              <a:rPr lang="tr-TR" dirty="0" smtClean="0"/>
              <a:t>,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parameters</a:t>
            </a:r>
            <a:r>
              <a:rPr lang="tr-TR" dirty="0" smtClean="0"/>
              <a:t>,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corrected</a:t>
            </a:r>
            <a:r>
              <a:rPr lang="tr-TR" dirty="0" smtClean="0"/>
              <a:t>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acuities</a:t>
            </a:r>
            <a:r>
              <a:rPr lang="tr-TR" dirty="0" smtClean="0"/>
              <a:t> (BCLCVA)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trials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fitting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noted</a:t>
            </a:r>
            <a:r>
              <a:rPr lang="tr-TR" dirty="0" smtClean="0"/>
              <a:t>.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asked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comfort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from</a:t>
            </a:r>
            <a:r>
              <a:rPr lang="tr-TR" dirty="0" smtClean="0"/>
              <a:t> 1 </a:t>
            </a:r>
            <a:r>
              <a:rPr lang="tr-TR" dirty="0" err="1" smtClean="0"/>
              <a:t>to</a:t>
            </a:r>
            <a:r>
              <a:rPr lang="tr-TR" dirty="0" smtClean="0"/>
              <a:t> 5 (1= not </a:t>
            </a:r>
            <a:r>
              <a:rPr lang="tr-TR" dirty="0" err="1" smtClean="0"/>
              <a:t>comfortable</a:t>
            </a:r>
            <a:r>
              <a:rPr lang="tr-TR" dirty="0" smtClean="0"/>
              <a:t>, 5=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comfortable</a:t>
            </a:r>
            <a:r>
              <a:rPr lang="tr-TR" dirty="0" smtClean="0"/>
              <a:t>)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either</a:t>
            </a:r>
            <a:r>
              <a:rPr lang="tr-TR" dirty="0" smtClean="0"/>
              <a:t> 15 </a:t>
            </a:r>
            <a:r>
              <a:rPr lang="tr-TR" dirty="0" err="1" smtClean="0"/>
              <a:t>minutes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6th </a:t>
            </a:r>
            <a:r>
              <a:rPr lang="tr-TR" dirty="0" err="1" smtClean="0"/>
              <a:t>month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-357214"/>
            <a:ext cx="8229600" cy="1143000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0" y="-1"/>
          <a:ext cx="9144001" cy="357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625"/>
                <a:gridCol w="1508136"/>
                <a:gridCol w="1428760"/>
                <a:gridCol w="1714480"/>
              </a:tblGrid>
              <a:tr h="2852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8328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	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Boston </a:t>
                      </a:r>
                      <a:r>
                        <a:rPr lang="tr-T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XO (n=47)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Menicon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Z  (n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tr-T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37)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Sex (female:male)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16:12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13:10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0.964*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Age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years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mean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±SD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33.1±13.3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30.9±7.3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0.482**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Mean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follow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up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time (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months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)±SD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9.8±2.4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9.9±3.5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0.864**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3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Keratoconus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classification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(%)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(%)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advanced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(%)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5 (10.6%)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28 (59.6%)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14 (29.8%)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 (2.7%)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24 (64.9%)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12 (32.4%)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0.325*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Mean keratometry (D) ±SD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49.9±3.9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50.4±3.8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0.535**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Mean central corneal thickness (µm ) ±SD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438.5±41.6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440.2±35.8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0.842**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Mean spherical equivalant (D)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-6.12±4.15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-6.45±4.43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0.727**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Mean BSCVA (logMAR)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0.59±0.44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0.79±0.79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0.151**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Mean BCLCVA (logMAR) ±SD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0.06±0.10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0.06±0.11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0.986**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0" y="3571876"/>
          <a:ext cx="9144000" cy="328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265"/>
                <a:gridCol w="2085474"/>
                <a:gridCol w="2085474"/>
                <a:gridCol w="1443787"/>
              </a:tblGrid>
              <a:tr h="2987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Boston </a:t>
                      </a:r>
                      <a:r>
                        <a:rPr lang="tr-T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XO (n=47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Menicon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Z (n=37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p value*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949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Mean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of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trials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±SD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one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trial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two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trials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three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trials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1.3±0.5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35 (74.5%)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11 23.4%)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 (2.1%)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1.5±0.6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21 (56.8%)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15 (40.5%)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 (2.7%)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0.117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24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Mean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 lens </a:t>
                      </a:r>
                      <a:r>
                        <a:rPr lang="tr-TR" sz="1200" b="1" dirty="0" err="1">
                          <a:latin typeface="Times New Roman"/>
                          <a:ea typeface="Calibri"/>
                          <a:cs typeface="Times New Roman"/>
                        </a:rPr>
                        <a:t>comfort</a:t>
                      </a: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±SD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-5 (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verycomfortable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- 4 (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comfortable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- 3 (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tolerable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 (% of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patients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- 2 (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less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comfortable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- 1 (not </a:t>
                      </a:r>
                      <a:r>
                        <a:rPr lang="tr-TR" sz="1200" dirty="0" err="1">
                          <a:latin typeface="Times New Roman"/>
                          <a:ea typeface="Calibri"/>
                          <a:cs typeface="Times New Roman"/>
                        </a:rPr>
                        <a:t>comfortable</a:t>
                      </a: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) 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4.3±0.8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25 (53.2%)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19 (40.4%)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4 (6.4%)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latin typeface="Times New Roman"/>
                          <a:ea typeface="Calibri"/>
                          <a:cs typeface="Times New Roman"/>
                        </a:rPr>
                        <a:t>4.0±0.6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7 (18.9%)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24 (64.9%)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6 (16.2%)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latin typeface="Times New Roman"/>
                          <a:ea typeface="Calibri"/>
                          <a:cs typeface="Times New Roman"/>
                        </a:rPr>
                        <a:t>0.109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dirty="0" smtClean="0"/>
              <a:t>CONCLUSIONS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50085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sz="2000" dirty="0" smtClean="0"/>
              <a:t>RGP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lens is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best</a:t>
            </a:r>
            <a:r>
              <a:rPr lang="tr-TR" sz="2000" dirty="0" smtClean="0"/>
              <a:t> </a:t>
            </a:r>
            <a:r>
              <a:rPr lang="tr-TR" sz="2000" dirty="0" err="1" smtClean="0"/>
              <a:t>available</a:t>
            </a:r>
            <a:r>
              <a:rPr lang="tr-TR" sz="2000" dirty="0" smtClean="0"/>
              <a:t> </a:t>
            </a:r>
            <a:r>
              <a:rPr lang="tr-TR" sz="2000" dirty="0" err="1" smtClean="0"/>
              <a:t>management</a:t>
            </a:r>
            <a:r>
              <a:rPr lang="tr-TR" sz="2000" dirty="0" smtClean="0"/>
              <a:t> </a:t>
            </a:r>
            <a:r>
              <a:rPr lang="tr-TR" sz="2000" dirty="0" err="1" smtClean="0"/>
              <a:t>option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rehabilitation</a:t>
            </a:r>
            <a:r>
              <a:rPr lang="tr-TR" sz="2000" dirty="0" smtClean="0"/>
              <a:t> in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.</a:t>
            </a:r>
            <a:r>
              <a:rPr lang="tr-TR" sz="2000" baseline="30000" dirty="0" smtClean="0"/>
              <a:t>3 </a:t>
            </a:r>
            <a:r>
              <a:rPr lang="tr-TR" sz="2000" dirty="0" err="1" smtClean="0"/>
              <a:t>Improvement</a:t>
            </a:r>
            <a:r>
              <a:rPr lang="tr-TR" sz="2000" dirty="0" smtClean="0"/>
              <a:t> in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lens </a:t>
            </a:r>
            <a:r>
              <a:rPr lang="tr-TR" sz="2000" dirty="0" err="1" smtClean="0"/>
              <a:t>design</a:t>
            </a:r>
            <a:r>
              <a:rPr lang="tr-TR" sz="2000" dirty="0" smtClean="0"/>
              <a:t> has </a:t>
            </a:r>
            <a:r>
              <a:rPr lang="tr-TR" sz="2000" dirty="0" err="1" smtClean="0"/>
              <a:t>decreased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</a:t>
            </a:r>
            <a:r>
              <a:rPr lang="tr-TR" sz="2000" dirty="0" err="1" smtClean="0"/>
              <a:t>who</a:t>
            </a:r>
            <a:r>
              <a:rPr lang="tr-TR" sz="2000" dirty="0" smtClean="0"/>
              <a:t> </a:t>
            </a:r>
            <a:r>
              <a:rPr lang="tr-TR" sz="2000" dirty="0" err="1" smtClean="0"/>
              <a:t>require</a:t>
            </a:r>
            <a:r>
              <a:rPr lang="tr-TR" sz="2000" dirty="0" smtClean="0"/>
              <a:t> </a:t>
            </a:r>
            <a:r>
              <a:rPr lang="tr-TR" sz="2000" dirty="0" err="1" smtClean="0"/>
              <a:t>penetrating</a:t>
            </a:r>
            <a:r>
              <a:rPr lang="tr-TR" sz="2000" dirty="0" smtClean="0"/>
              <a:t> </a:t>
            </a:r>
            <a:r>
              <a:rPr lang="tr-TR" sz="2000" dirty="0" err="1" smtClean="0"/>
              <a:t>keratoplasty</a:t>
            </a:r>
            <a:r>
              <a:rPr lang="tr-TR" sz="2000" dirty="0" smtClean="0"/>
              <a:t>.</a:t>
            </a:r>
            <a:r>
              <a:rPr lang="tr-TR" sz="2000" baseline="30000" dirty="0" smtClean="0"/>
              <a:t>6 </a:t>
            </a:r>
            <a:r>
              <a:rPr lang="tr-TR" sz="2000" dirty="0" err="1" smtClean="0"/>
              <a:t>Ozkurt</a:t>
            </a:r>
            <a:r>
              <a:rPr lang="tr-TR" sz="2000" dirty="0" smtClean="0"/>
              <a:t> et al</a:t>
            </a:r>
            <a:r>
              <a:rPr lang="tr-TR" sz="2000" baseline="30000" dirty="0" smtClean="0"/>
              <a:t>7</a:t>
            </a:r>
            <a:r>
              <a:rPr lang="tr-TR" sz="2000" dirty="0" smtClean="0"/>
              <a:t> </a:t>
            </a:r>
            <a:r>
              <a:rPr lang="tr-TR" sz="2000" dirty="0" err="1" smtClean="0"/>
              <a:t>reported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there</a:t>
            </a:r>
            <a:r>
              <a:rPr lang="tr-TR" sz="2000" dirty="0" smtClean="0"/>
              <a:t> </a:t>
            </a:r>
            <a:r>
              <a:rPr lang="tr-TR" sz="2000" dirty="0" err="1" smtClean="0"/>
              <a:t>was</a:t>
            </a:r>
            <a:r>
              <a:rPr lang="tr-TR" sz="2000" dirty="0" smtClean="0"/>
              <a:t> a </a:t>
            </a:r>
            <a:r>
              <a:rPr lang="tr-TR" sz="2000" dirty="0" err="1" smtClean="0"/>
              <a:t>significant</a:t>
            </a:r>
            <a:r>
              <a:rPr lang="tr-TR" sz="2000" dirty="0" smtClean="0"/>
              <a:t> </a:t>
            </a:r>
            <a:r>
              <a:rPr lang="tr-TR" sz="2000" dirty="0" err="1" smtClean="0"/>
              <a:t>increase</a:t>
            </a:r>
            <a:r>
              <a:rPr lang="tr-TR" sz="2000" dirty="0" smtClean="0"/>
              <a:t> in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Rose</a:t>
            </a:r>
            <a:r>
              <a:rPr lang="tr-TR" sz="2000" dirty="0" smtClean="0"/>
              <a:t> K lens (</a:t>
            </a:r>
            <a:r>
              <a:rPr lang="tr-TR" sz="2000" dirty="0" err="1" smtClean="0"/>
              <a:t>Material</a:t>
            </a:r>
            <a:r>
              <a:rPr lang="tr-TR" sz="2000" dirty="0" smtClean="0"/>
              <a:t>: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Z) </a:t>
            </a:r>
            <a:r>
              <a:rPr lang="tr-TR" sz="2000" dirty="0" err="1" smtClean="0"/>
              <a:t>compare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best</a:t>
            </a:r>
            <a:r>
              <a:rPr lang="tr-TR" sz="2000" dirty="0" smtClean="0"/>
              <a:t> </a:t>
            </a:r>
            <a:r>
              <a:rPr lang="tr-TR" sz="2000" dirty="0" err="1" smtClean="0"/>
              <a:t>spectacle</a:t>
            </a:r>
            <a:r>
              <a:rPr lang="tr-TR" sz="2000" dirty="0" smtClean="0"/>
              <a:t> </a:t>
            </a:r>
            <a:r>
              <a:rPr lang="tr-TR" sz="2000" dirty="0" err="1" smtClean="0"/>
              <a:t>corrected</a:t>
            </a:r>
            <a:r>
              <a:rPr lang="tr-TR" sz="2000" dirty="0" smtClean="0"/>
              <a:t>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. </a:t>
            </a: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our</a:t>
            </a:r>
            <a:r>
              <a:rPr lang="tr-TR" sz="2000" dirty="0" smtClean="0"/>
              <a:t> </a:t>
            </a:r>
            <a:r>
              <a:rPr lang="tr-TR" sz="2000" dirty="0" err="1" smtClean="0"/>
              <a:t>study</a:t>
            </a:r>
            <a:r>
              <a:rPr lang="tr-TR" sz="2000" dirty="0" smtClean="0"/>
              <a:t>, </a:t>
            </a:r>
            <a:r>
              <a:rPr lang="tr-TR" sz="2000" dirty="0" err="1" smtClean="0"/>
              <a:t>we</a:t>
            </a:r>
            <a:r>
              <a:rPr lang="tr-TR" sz="2000" dirty="0" smtClean="0"/>
              <a:t> </a:t>
            </a:r>
            <a:r>
              <a:rPr lang="tr-TR" sz="2000" dirty="0" err="1" smtClean="0"/>
              <a:t>also</a:t>
            </a:r>
            <a:r>
              <a:rPr lang="tr-TR" sz="2000" dirty="0" smtClean="0"/>
              <a:t> </a:t>
            </a:r>
            <a:r>
              <a:rPr lang="tr-TR" sz="2000" dirty="0" err="1" smtClean="0"/>
              <a:t>observed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there</a:t>
            </a:r>
            <a:r>
              <a:rPr lang="tr-TR" sz="2000" dirty="0" smtClean="0"/>
              <a:t> </a:t>
            </a:r>
            <a:r>
              <a:rPr lang="tr-TR" sz="2000" dirty="0" err="1" smtClean="0"/>
              <a:t>was</a:t>
            </a:r>
            <a:r>
              <a:rPr lang="tr-TR" sz="2000" dirty="0" smtClean="0"/>
              <a:t> a </a:t>
            </a:r>
            <a:r>
              <a:rPr lang="tr-TR" sz="2000" dirty="0" err="1" smtClean="0"/>
              <a:t>significant</a:t>
            </a:r>
            <a:r>
              <a:rPr lang="tr-TR" sz="2000" dirty="0" smtClean="0"/>
              <a:t> </a:t>
            </a:r>
            <a:r>
              <a:rPr lang="tr-TR" sz="2000" dirty="0" err="1" smtClean="0"/>
              <a:t>increase</a:t>
            </a:r>
            <a:r>
              <a:rPr lang="tr-TR" sz="2000" dirty="0" smtClean="0"/>
              <a:t> in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both</a:t>
            </a:r>
            <a:r>
              <a:rPr lang="tr-TR" sz="2000" dirty="0" smtClean="0"/>
              <a:t> Boston XO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lens </a:t>
            </a:r>
            <a:r>
              <a:rPr lang="tr-TR" sz="2000" dirty="0" err="1" smtClean="0"/>
              <a:t>compare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best</a:t>
            </a:r>
            <a:r>
              <a:rPr lang="tr-TR" sz="2000" dirty="0" smtClean="0"/>
              <a:t> </a:t>
            </a:r>
            <a:r>
              <a:rPr lang="tr-TR" sz="2000" dirty="0" err="1" smtClean="0"/>
              <a:t>spectacle</a:t>
            </a:r>
            <a:r>
              <a:rPr lang="tr-TR" sz="2000" dirty="0" smtClean="0"/>
              <a:t> </a:t>
            </a:r>
            <a:r>
              <a:rPr lang="tr-TR" sz="2000" dirty="0" err="1" smtClean="0"/>
              <a:t>corrected</a:t>
            </a:r>
            <a:r>
              <a:rPr lang="tr-TR" sz="2000" dirty="0" smtClean="0"/>
              <a:t>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. </a:t>
            </a:r>
          </a:p>
          <a:p>
            <a:pPr algn="just"/>
            <a:r>
              <a:rPr lang="tr-TR" sz="2000" dirty="0" smtClean="0"/>
              <a:t>A </a:t>
            </a:r>
            <a:r>
              <a:rPr lang="tr-TR" sz="2000" dirty="0" err="1" smtClean="0"/>
              <a:t>retrospective</a:t>
            </a:r>
            <a:r>
              <a:rPr lang="tr-TR" sz="2000" dirty="0" smtClean="0"/>
              <a:t> </a:t>
            </a:r>
            <a:r>
              <a:rPr lang="tr-TR" sz="2000" dirty="0" err="1" smtClean="0"/>
              <a:t>study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assessed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demographic</a:t>
            </a:r>
            <a:r>
              <a:rPr lang="tr-TR" sz="2000" dirty="0" smtClean="0"/>
              <a:t> profile of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 </a:t>
            </a:r>
            <a:r>
              <a:rPr lang="tr-TR" sz="2000" dirty="0" err="1" smtClean="0"/>
              <a:t>reported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median</a:t>
            </a:r>
            <a:r>
              <a:rPr lang="tr-TR" sz="2000" dirty="0" smtClean="0"/>
              <a:t> </a:t>
            </a:r>
            <a:r>
              <a:rPr lang="tr-TR" sz="2000" dirty="0" err="1" smtClean="0"/>
              <a:t>age</a:t>
            </a:r>
            <a:r>
              <a:rPr lang="tr-TR" sz="2000" dirty="0" smtClean="0"/>
              <a:t> of </a:t>
            </a:r>
            <a:r>
              <a:rPr lang="tr-TR" sz="2000" dirty="0" err="1" smtClean="0"/>
              <a:t>presentation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</a:t>
            </a:r>
            <a:r>
              <a:rPr lang="tr-TR" sz="2000" dirty="0" err="1" smtClean="0"/>
              <a:t>was</a:t>
            </a:r>
            <a:r>
              <a:rPr lang="tr-TR" sz="2000" dirty="0" smtClean="0"/>
              <a:t> 24 </a:t>
            </a:r>
            <a:r>
              <a:rPr lang="tr-TR" sz="2000" dirty="0" err="1" smtClean="0"/>
              <a:t>years</a:t>
            </a:r>
            <a:r>
              <a:rPr lang="tr-TR" sz="2000" dirty="0" smtClean="0"/>
              <a:t> (15-36 </a:t>
            </a:r>
            <a:r>
              <a:rPr lang="tr-TR" sz="2000" dirty="0" err="1" smtClean="0"/>
              <a:t>years</a:t>
            </a:r>
            <a:r>
              <a:rPr lang="tr-TR" sz="2000" dirty="0" smtClean="0"/>
              <a:t>).</a:t>
            </a:r>
            <a:r>
              <a:rPr lang="tr-TR" sz="2000" baseline="30000" dirty="0" smtClean="0"/>
              <a:t>8</a:t>
            </a:r>
            <a:r>
              <a:rPr lang="tr-TR" sz="2000" dirty="0" smtClean="0"/>
              <a:t> </a:t>
            </a: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our</a:t>
            </a:r>
            <a:r>
              <a:rPr lang="tr-TR" sz="2000" dirty="0" smtClean="0"/>
              <a:t> </a:t>
            </a:r>
            <a:r>
              <a:rPr lang="tr-TR" sz="2000" dirty="0" err="1" smtClean="0"/>
              <a:t>study</a:t>
            </a:r>
            <a:r>
              <a:rPr lang="tr-TR" sz="2000" dirty="0" smtClean="0"/>
              <a:t>,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average</a:t>
            </a:r>
            <a:r>
              <a:rPr lang="tr-TR" sz="2000" dirty="0" smtClean="0"/>
              <a:t> </a:t>
            </a:r>
            <a:r>
              <a:rPr lang="tr-TR" sz="2000" dirty="0" err="1" smtClean="0"/>
              <a:t>age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</a:t>
            </a:r>
            <a:r>
              <a:rPr lang="tr-TR" sz="2000" dirty="0" err="1" smtClean="0"/>
              <a:t>was</a:t>
            </a:r>
            <a:r>
              <a:rPr lang="tr-TR" sz="2000" dirty="0" smtClean="0"/>
              <a:t> 33.1 </a:t>
            </a:r>
            <a:r>
              <a:rPr lang="tr-TR" sz="2000" dirty="0" err="1" smtClean="0"/>
              <a:t>years</a:t>
            </a:r>
            <a:r>
              <a:rPr lang="tr-TR" sz="2000" dirty="0" smtClean="0"/>
              <a:t> in Boston XO </a:t>
            </a:r>
            <a:r>
              <a:rPr lang="tr-TR" sz="2000" dirty="0" err="1" smtClean="0"/>
              <a:t>group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30.9 </a:t>
            </a:r>
            <a:r>
              <a:rPr lang="tr-TR" sz="2000" dirty="0" err="1" smtClean="0"/>
              <a:t>years</a:t>
            </a:r>
            <a:r>
              <a:rPr lang="tr-TR" sz="2000" dirty="0" smtClean="0"/>
              <a:t> in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</a:t>
            </a:r>
            <a:r>
              <a:rPr lang="tr-TR" sz="2000" dirty="0" err="1" smtClean="0"/>
              <a:t>group</a:t>
            </a:r>
            <a:r>
              <a:rPr lang="tr-TR" sz="2000" dirty="0" smtClean="0"/>
              <a:t>.</a:t>
            </a:r>
          </a:p>
          <a:p>
            <a:pPr algn="just"/>
            <a:r>
              <a:rPr lang="tr-TR" sz="2000" dirty="0" smtClean="0"/>
              <a:t>RGP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</a:t>
            </a:r>
            <a:r>
              <a:rPr lang="tr-TR" sz="2000" dirty="0" err="1" smtClean="0"/>
              <a:t>have</a:t>
            </a:r>
            <a:r>
              <a:rPr lang="tr-TR" sz="2000" dirty="0" smtClean="0"/>
              <a:t> a </a:t>
            </a:r>
            <a:r>
              <a:rPr lang="tr-TR" sz="2000" dirty="0" err="1" smtClean="0"/>
              <a:t>high</a:t>
            </a:r>
            <a:r>
              <a:rPr lang="tr-TR" sz="2000" dirty="0" smtClean="0"/>
              <a:t> </a:t>
            </a:r>
            <a:r>
              <a:rPr lang="tr-TR" sz="2000" dirty="0" err="1" smtClean="0"/>
              <a:t>success</a:t>
            </a:r>
            <a:r>
              <a:rPr lang="tr-TR" sz="2000" dirty="0" smtClean="0"/>
              <a:t> rate on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.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success</a:t>
            </a:r>
            <a:r>
              <a:rPr lang="tr-TR" sz="2000" dirty="0" smtClean="0"/>
              <a:t> rate of </a:t>
            </a:r>
            <a:r>
              <a:rPr lang="tr-TR" sz="2000" dirty="0" err="1" smtClean="0"/>
              <a:t>fitting</a:t>
            </a:r>
            <a:r>
              <a:rPr lang="tr-TR" sz="2000" dirty="0" smtClean="0"/>
              <a:t> </a:t>
            </a:r>
            <a:r>
              <a:rPr lang="tr-TR" sz="2000" dirty="0" err="1" smtClean="0"/>
              <a:t>Rose</a:t>
            </a:r>
            <a:r>
              <a:rPr lang="tr-TR" sz="2000" dirty="0" smtClean="0"/>
              <a:t> K lens in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 </a:t>
            </a:r>
            <a:r>
              <a:rPr lang="tr-TR" sz="2000" dirty="0" err="1" smtClean="0"/>
              <a:t>was</a:t>
            </a:r>
            <a:r>
              <a:rPr lang="tr-TR" sz="2000" dirty="0" smtClean="0"/>
              <a:t> </a:t>
            </a:r>
            <a:r>
              <a:rPr lang="tr-TR" sz="2000" dirty="0" err="1" smtClean="0"/>
              <a:t>reported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be </a:t>
            </a:r>
            <a:r>
              <a:rPr lang="tr-TR" sz="2000" dirty="0" err="1" smtClean="0"/>
              <a:t>more</a:t>
            </a:r>
            <a:r>
              <a:rPr lang="tr-TR" sz="2000" dirty="0" smtClean="0"/>
              <a:t> </a:t>
            </a:r>
            <a:r>
              <a:rPr lang="tr-TR" sz="2000" dirty="0" err="1" smtClean="0"/>
              <a:t>than</a:t>
            </a:r>
            <a:r>
              <a:rPr lang="tr-TR" sz="2000" dirty="0" smtClean="0"/>
              <a:t> 90%.</a:t>
            </a:r>
            <a:r>
              <a:rPr lang="tr-TR" sz="2000" baseline="30000" dirty="0" smtClean="0"/>
              <a:t>2,9</a:t>
            </a:r>
            <a:r>
              <a:rPr lang="tr-TR" sz="2000" dirty="0" smtClean="0"/>
              <a:t> </a:t>
            </a:r>
            <a:r>
              <a:rPr lang="tr-TR" sz="2000" dirty="0" err="1" smtClean="0"/>
              <a:t>Mandathara</a:t>
            </a:r>
            <a:r>
              <a:rPr lang="tr-TR" sz="2000" dirty="0" smtClean="0"/>
              <a:t> et al,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dirty="0" err="1" smtClean="0"/>
              <a:t>shown</a:t>
            </a:r>
            <a:r>
              <a:rPr lang="tr-TR" sz="2000" dirty="0" smtClean="0"/>
              <a:t> </a:t>
            </a:r>
            <a:r>
              <a:rPr lang="tr-TR" sz="2000" dirty="0" err="1" smtClean="0"/>
              <a:t>similar</a:t>
            </a:r>
            <a:r>
              <a:rPr lang="tr-TR" sz="2000" dirty="0" smtClean="0"/>
              <a:t> </a:t>
            </a:r>
            <a:r>
              <a:rPr lang="tr-TR" sz="2000" dirty="0" err="1" smtClean="0"/>
              <a:t>results</a:t>
            </a:r>
            <a:r>
              <a:rPr lang="tr-TR" sz="2000" dirty="0" smtClean="0"/>
              <a:t> in 95%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an </a:t>
            </a:r>
            <a:r>
              <a:rPr lang="tr-TR" sz="2000" dirty="0" err="1" smtClean="0"/>
              <a:t>average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trials</a:t>
            </a:r>
            <a:r>
              <a:rPr lang="tr-TR" sz="2000" dirty="0" smtClean="0"/>
              <a:t> </a:t>
            </a:r>
            <a:r>
              <a:rPr lang="tr-TR" sz="2000" dirty="0" err="1" smtClean="0"/>
              <a:t>being</a:t>
            </a:r>
            <a:r>
              <a:rPr lang="tr-TR" sz="2000" dirty="0" smtClean="0"/>
              <a:t> 1.73 (</a:t>
            </a:r>
            <a:r>
              <a:rPr lang="tr-TR" sz="2000" dirty="0" err="1" smtClean="0"/>
              <a:t>range</a:t>
            </a:r>
            <a:r>
              <a:rPr lang="tr-TR" sz="2000" dirty="0" smtClean="0"/>
              <a:t>: 1-5) </a:t>
            </a:r>
            <a:r>
              <a:rPr lang="tr-TR" sz="2000" dirty="0" err="1" smtClean="0"/>
              <a:t>and</a:t>
            </a:r>
            <a:r>
              <a:rPr lang="tr-TR" sz="2000" dirty="0" smtClean="0"/>
              <a:t> in 95%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cases</a:t>
            </a:r>
            <a:r>
              <a:rPr lang="tr-TR" sz="2000" dirty="0" smtClean="0"/>
              <a:t>, </a:t>
            </a:r>
            <a:r>
              <a:rPr lang="tr-TR" sz="2000" dirty="0" err="1" smtClean="0"/>
              <a:t>the</a:t>
            </a:r>
            <a:r>
              <a:rPr lang="tr-TR" sz="2000" dirty="0" smtClean="0"/>
              <a:t> final fit </a:t>
            </a:r>
            <a:r>
              <a:rPr lang="tr-TR" sz="2000" dirty="0" err="1" smtClean="0"/>
              <a:t>was</a:t>
            </a:r>
            <a:r>
              <a:rPr lang="tr-TR" sz="2000" dirty="0" smtClean="0"/>
              <a:t> </a:t>
            </a:r>
            <a:r>
              <a:rPr lang="tr-TR" sz="2000" dirty="0" err="1" smtClean="0"/>
              <a:t>achieved</a:t>
            </a:r>
            <a:r>
              <a:rPr lang="tr-TR" sz="2000" dirty="0" smtClean="0"/>
              <a:t> </a:t>
            </a:r>
            <a:r>
              <a:rPr lang="tr-TR" sz="2000" dirty="0" err="1" smtClean="0"/>
              <a:t>within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first</a:t>
            </a:r>
            <a:r>
              <a:rPr lang="tr-TR" sz="2000" dirty="0" smtClean="0"/>
              <a:t> </a:t>
            </a:r>
            <a:r>
              <a:rPr lang="tr-TR" sz="2000" dirty="0" err="1" smtClean="0"/>
              <a:t>three</a:t>
            </a:r>
            <a:r>
              <a:rPr lang="tr-TR" sz="2000" dirty="0" smtClean="0"/>
              <a:t> </a:t>
            </a:r>
            <a:r>
              <a:rPr lang="tr-TR" sz="2000" dirty="0" err="1" smtClean="0"/>
              <a:t>trials</a:t>
            </a:r>
            <a:r>
              <a:rPr lang="tr-TR" sz="2000" dirty="0" smtClean="0"/>
              <a:t>.</a:t>
            </a:r>
            <a:r>
              <a:rPr lang="tr-TR" sz="2000" baseline="30000" dirty="0" smtClean="0"/>
              <a:t>10 </a:t>
            </a:r>
            <a:r>
              <a:rPr lang="tr-TR" sz="2000" dirty="0" err="1" smtClean="0"/>
              <a:t>We</a:t>
            </a:r>
            <a:r>
              <a:rPr lang="tr-TR" sz="2000" dirty="0" smtClean="0"/>
              <a:t> </a:t>
            </a:r>
            <a:r>
              <a:rPr lang="tr-TR" sz="2000" dirty="0" err="1" smtClean="0"/>
              <a:t>achieved</a:t>
            </a:r>
            <a:r>
              <a:rPr lang="tr-TR" sz="2000" dirty="0" smtClean="0"/>
              <a:t> final </a:t>
            </a:r>
            <a:r>
              <a:rPr lang="tr-TR" sz="2000" dirty="0" err="1" smtClean="0"/>
              <a:t>fitting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a </a:t>
            </a:r>
            <a:r>
              <a:rPr lang="tr-TR" sz="2000" dirty="0" err="1" smtClean="0"/>
              <a:t>mean</a:t>
            </a:r>
            <a:r>
              <a:rPr lang="tr-TR" sz="2000" dirty="0" smtClean="0"/>
              <a:t> of 1.3 (1-3) </a:t>
            </a:r>
            <a:r>
              <a:rPr lang="tr-TR" sz="2000" dirty="0" err="1" smtClean="0"/>
              <a:t>trial</a:t>
            </a:r>
            <a:r>
              <a:rPr lang="tr-TR" sz="2000" dirty="0" smtClean="0"/>
              <a:t> in Boston XO </a:t>
            </a:r>
            <a:r>
              <a:rPr lang="tr-TR" sz="2000" dirty="0" err="1" smtClean="0"/>
              <a:t>group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a </a:t>
            </a:r>
            <a:r>
              <a:rPr lang="tr-TR" sz="2000" dirty="0" err="1" smtClean="0"/>
              <a:t>mean</a:t>
            </a:r>
            <a:r>
              <a:rPr lang="tr-TR" sz="2000" dirty="0" smtClean="0"/>
              <a:t> of 1.5 (1-3) </a:t>
            </a:r>
            <a:r>
              <a:rPr lang="tr-TR" sz="2000" dirty="0" err="1" smtClean="0"/>
              <a:t>trial</a:t>
            </a:r>
            <a:r>
              <a:rPr lang="tr-TR" sz="2000" dirty="0" smtClean="0"/>
              <a:t> in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</a:t>
            </a:r>
            <a:r>
              <a:rPr lang="tr-TR" sz="2000" dirty="0" err="1" smtClean="0"/>
              <a:t>gruop</a:t>
            </a:r>
            <a:r>
              <a:rPr lang="tr-TR" sz="2000" dirty="0" smtClean="0"/>
              <a:t>. </a:t>
            </a: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addition</a:t>
            </a:r>
            <a:r>
              <a:rPr lang="tr-TR" sz="2000" dirty="0" smtClean="0"/>
              <a:t>, </a:t>
            </a:r>
            <a:r>
              <a:rPr lang="tr-TR" sz="2000" dirty="0" err="1" smtClean="0"/>
              <a:t>we</a:t>
            </a:r>
            <a:r>
              <a:rPr lang="tr-TR" sz="2000" dirty="0" smtClean="0"/>
              <a:t> </a:t>
            </a:r>
            <a:r>
              <a:rPr lang="tr-TR" sz="2000" dirty="0" err="1" smtClean="0"/>
              <a:t>think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high</a:t>
            </a:r>
            <a:r>
              <a:rPr lang="tr-TR" sz="2000" dirty="0" smtClean="0"/>
              <a:t> </a:t>
            </a:r>
            <a:r>
              <a:rPr lang="tr-TR" sz="2000" dirty="0" err="1" smtClean="0"/>
              <a:t>correlation</a:t>
            </a:r>
            <a:r>
              <a:rPr lang="tr-TR" sz="2000" dirty="0" smtClean="0"/>
              <a:t> of BC on </a:t>
            </a:r>
            <a:r>
              <a:rPr lang="tr-TR" sz="2000" dirty="0" err="1" smtClean="0"/>
              <a:t>keratometric</a:t>
            </a:r>
            <a:r>
              <a:rPr lang="tr-TR" sz="2000" dirty="0" smtClean="0"/>
              <a:t> </a:t>
            </a:r>
            <a:r>
              <a:rPr lang="tr-TR" sz="2000" dirty="0" err="1" smtClean="0"/>
              <a:t>readings</a:t>
            </a:r>
            <a:r>
              <a:rPr lang="tr-TR" sz="2000" dirty="0" smtClean="0"/>
              <a:t> </a:t>
            </a:r>
            <a:r>
              <a:rPr lang="tr-TR" sz="2000" dirty="0" err="1" smtClean="0"/>
              <a:t>both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groups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best</a:t>
            </a:r>
            <a:r>
              <a:rPr lang="tr-TR" sz="2000" dirty="0" smtClean="0"/>
              <a:t> </a:t>
            </a:r>
            <a:r>
              <a:rPr lang="tr-TR" sz="2000" dirty="0" err="1" smtClean="0"/>
              <a:t>fitting</a:t>
            </a:r>
            <a:r>
              <a:rPr lang="tr-TR" sz="2000" dirty="0" smtClean="0"/>
              <a:t>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lens </a:t>
            </a:r>
            <a:r>
              <a:rPr lang="tr-TR" sz="2000" dirty="0" err="1" smtClean="0"/>
              <a:t>was</a:t>
            </a:r>
            <a:r>
              <a:rPr lang="tr-TR" sz="2000" dirty="0" smtClean="0"/>
              <a:t> </a:t>
            </a:r>
            <a:r>
              <a:rPr lang="tr-TR" sz="2000" dirty="0" err="1" smtClean="0"/>
              <a:t>shorten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duration</a:t>
            </a:r>
            <a:r>
              <a:rPr lang="tr-TR" sz="2000" dirty="0" smtClean="0"/>
              <a:t> of </a:t>
            </a:r>
            <a:r>
              <a:rPr lang="tr-TR" sz="2000" dirty="0" err="1" smtClean="0"/>
              <a:t>clinical</a:t>
            </a:r>
            <a:r>
              <a:rPr lang="tr-TR" sz="2000" dirty="0" smtClean="0"/>
              <a:t> </a:t>
            </a:r>
            <a:r>
              <a:rPr lang="tr-TR" sz="2000" dirty="0" err="1" smtClean="0"/>
              <a:t>examination</a:t>
            </a:r>
            <a:r>
              <a:rPr lang="tr-TR" sz="2000" dirty="0" smtClean="0"/>
              <a:t>. </a:t>
            </a:r>
          </a:p>
          <a:p>
            <a:pPr algn="just"/>
            <a:r>
              <a:rPr lang="tr-TR" sz="2000" dirty="0" err="1" smtClean="0"/>
              <a:t>Soft</a:t>
            </a:r>
            <a:r>
              <a:rPr lang="tr-TR" sz="2000" dirty="0" smtClean="0"/>
              <a:t>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(SCL) </a:t>
            </a:r>
            <a:r>
              <a:rPr lang="tr-TR" sz="2000" dirty="0" err="1" smtClean="0"/>
              <a:t>may</a:t>
            </a:r>
            <a:r>
              <a:rPr lang="tr-TR" sz="2000" dirty="0" smtClean="0"/>
              <a:t> be </a:t>
            </a:r>
            <a:r>
              <a:rPr lang="tr-TR" sz="2000" dirty="0" err="1" smtClean="0"/>
              <a:t>used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early</a:t>
            </a:r>
            <a:r>
              <a:rPr lang="tr-TR" sz="2000" dirty="0" smtClean="0"/>
              <a:t> </a:t>
            </a:r>
            <a:r>
              <a:rPr lang="tr-TR" sz="2000" dirty="0" err="1" smtClean="0"/>
              <a:t>stages</a:t>
            </a:r>
            <a:r>
              <a:rPr lang="tr-TR" sz="2000" dirty="0" smtClean="0"/>
              <a:t> of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. SCL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known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.</a:t>
            </a:r>
            <a:r>
              <a:rPr lang="tr-TR" sz="2000" baseline="30000" dirty="0" smtClean="0"/>
              <a:t>10</a:t>
            </a:r>
            <a:r>
              <a:rPr lang="tr-TR" sz="2000" dirty="0" smtClean="0"/>
              <a:t> </a:t>
            </a:r>
            <a:r>
              <a:rPr lang="tr-TR" sz="2000" dirty="0" err="1" smtClean="0"/>
              <a:t>Once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</a:t>
            </a:r>
            <a:r>
              <a:rPr lang="tr-TR" sz="2000" dirty="0" smtClean="0"/>
              <a:t> </a:t>
            </a:r>
            <a:r>
              <a:rPr lang="tr-TR" sz="2000" dirty="0" err="1" smtClean="0"/>
              <a:t>starts</a:t>
            </a:r>
            <a:r>
              <a:rPr lang="tr-TR" sz="2000" dirty="0" smtClean="0"/>
              <a:t> </a:t>
            </a:r>
            <a:r>
              <a:rPr lang="tr-TR" sz="2000" dirty="0" err="1" smtClean="0"/>
              <a:t>using</a:t>
            </a:r>
            <a:r>
              <a:rPr lang="tr-TR" sz="2000" dirty="0" smtClean="0"/>
              <a:t> SCL, </a:t>
            </a:r>
            <a:r>
              <a:rPr lang="tr-TR" sz="2000" dirty="0" err="1" smtClean="0"/>
              <a:t>then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progression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disease</a:t>
            </a:r>
            <a:r>
              <a:rPr lang="tr-TR" sz="2000" dirty="0" smtClean="0"/>
              <a:t>, it is </a:t>
            </a:r>
            <a:r>
              <a:rPr lang="tr-TR" sz="2000" dirty="0" err="1" smtClean="0"/>
              <a:t>difficult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tolerate</a:t>
            </a:r>
            <a:r>
              <a:rPr lang="tr-TR" sz="2000" dirty="0" smtClean="0"/>
              <a:t> </a:t>
            </a:r>
            <a:r>
              <a:rPr lang="tr-TR" sz="2000" dirty="0" err="1" smtClean="0"/>
              <a:t>rigid</a:t>
            </a:r>
            <a:r>
              <a:rPr lang="tr-TR" sz="2000" dirty="0" smtClean="0"/>
              <a:t>-</a:t>
            </a:r>
            <a:r>
              <a:rPr lang="tr-TR" sz="2000" dirty="0" err="1" smtClean="0"/>
              <a:t>gas</a:t>
            </a:r>
            <a:r>
              <a:rPr lang="tr-TR" sz="2000" dirty="0" smtClean="0"/>
              <a:t> </a:t>
            </a:r>
            <a:r>
              <a:rPr lang="tr-TR" sz="2000" dirty="0" err="1" smtClean="0"/>
              <a:t>permeable</a:t>
            </a:r>
            <a:r>
              <a:rPr lang="tr-TR" sz="2000" dirty="0" smtClean="0"/>
              <a:t> (RGP)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</a:t>
            </a:r>
            <a:r>
              <a:rPr lang="tr-TR" sz="2000" dirty="0" smtClean="0"/>
              <a:t>. </a:t>
            </a:r>
            <a:r>
              <a:rPr lang="tr-TR" sz="2000" dirty="0" err="1" smtClean="0"/>
              <a:t>So</a:t>
            </a:r>
            <a:r>
              <a:rPr lang="tr-TR" sz="2000" dirty="0" smtClean="0"/>
              <a:t> </a:t>
            </a:r>
            <a:r>
              <a:rPr lang="tr-TR" sz="2000" dirty="0" err="1" smtClean="0"/>
              <a:t>preferably</a:t>
            </a:r>
            <a:r>
              <a:rPr lang="tr-TR" sz="2000" dirty="0" smtClean="0"/>
              <a:t> RGP </a:t>
            </a:r>
            <a:r>
              <a:rPr lang="tr-TR" sz="2000" dirty="0" err="1" smtClean="0"/>
              <a:t>trial</a:t>
            </a:r>
            <a:r>
              <a:rPr lang="tr-TR" sz="2000" dirty="0" smtClean="0"/>
              <a:t> </a:t>
            </a:r>
            <a:r>
              <a:rPr lang="tr-TR" sz="2000" dirty="0" err="1" smtClean="0"/>
              <a:t>should</a:t>
            </a:r>
            <a:r>
              <a:rPr lang="tr-TR" sz="2000" dirty="0" smtClean="0"/>
              <a:t> be </a:t>
            </a:r>
            <a:r>
              <a:rPr lang="tr-TR" sz="2000" dirty="0" err="1" smtClean="0"/>
              <a:t>conducted</a:t>
            </a:r>
            <a:r>
              <a:rPr lang="tr-TR" sz="2000" dirty="0" smtClean="0"/>
              <a:t> as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first</a:t>
            </a:r>
            <a:r>
              <a:rPr lang="tr-TR" sz="2000" dirty="0" smtClean="0"/>
              <a:t> lens </a:t>
            </a:r>
            <a:r>
              <a:rPr lang="tr-TR" sz="2000" dirty="0" err="1" smtClean="0"/>
              <a:t>whenever</a:t>
            </a:r>
            <a:r>
              <a:rPr lang="tr-TR" sz="2000" dirty="0" smtClean="0"/>
              <a:t> </a:t>
            </a:r>
            <a:r>
              <a:rPr lang="tr-TR" sz="2000" dirty="0" err="1" smtClean="0"/>
              <a:t>possible</a:t>
            </a:r>
            <a:r>
              <a:rPr lang="tr-TR" sz="2000" dirty="0" smtClean="0"/>
              <a:t>.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 </a:t>
            </a:r>
            <a:r>
              <a:rPr lang="tr-TR" sz="2000" dirty="0" err="1" smtClean="0"/>
              <a:t>goal</a:t>
            </a:r>
            <a:r>
              <a:rPr lang="tr-TR" sz="2000" dirty="0" smtClean="0"/>
              <a:t> of </a:t>
            </a:r>
            <a:r>
              <a:rPr lang="tr-TR" sz="2000" dirty="0" err="1" smtClean="0"/>
              <a:t>fitting</a:t>
            </a:r>
            <a:r>
              <a:rPr lang="tr-TR" sz="2000" dirty="0" smtClean="0"/>
              <a:t>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is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improve</a:t>
            </a:r>
            <a:r>
              <a:rPr lang="tr-TR" sz="2000" dirty="0" smtClean="0"/>
              <a:t>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 </a:t>
            </a:r>
            <a:r>
              <a:rPr lang="tr-TR" sz="2000" dirty="0" err="1" smtClean="0"/>
              <a:t>without</a:t>
            </a:r>
            <a:r>
              <a:rPr lang="tr-TR" sz="2000" dirty="0" smtClean="0"/>
              <a:t> </a:t>
            </a:r>
            <a:r>
              <a:rPr lang="tr-TR" sz="2000" dirty="0" err="1" smtClean="0"/>
              <a:t>compromising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health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cornea</a:t>
            </a:r>
            <a:r>
              <a:rPr lang="tr-TR" sz="2000" dirty="0" smtClean="0"/>
              <a:t>. </a:t>
            </a: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our</a:t>
            </a:r>
            <a:r>
              <a:rPr lang="tr-TR" sz="2000" dirty="0" smtClean="0"/>
              <a:t> </a:t>
            </a:r>
            <a:r>
              <a:rPr lang="tr-TR" sz="2000" dirty="0" err="1" smtClean="0"/>
              <a:t>study</a:t>
            </a:r>
            <a:r>
              <a:rPr lang="tr-TR" sz="2000" dirty="0" smtClean="0"/>
              <a:t>, </a:t>
            </a:r>
            <a:r>
              <a:rPr lang="tr-TR" sz="2000" dirty="0" err="1" smtClean="0"/>
              <a:t>mean</a:t>
            </a:r>
            <a:r>
              <a:rPr lang="tr-TR" sz="2000" dirty="0" smtClean="0"/>
              <a:t> lens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Boston XO </a:t>
            </a:r>
            <a:r>
              <a:rPr lang="tr-TR" sz="2000" dirty="0" err="1" smtClean="0"/>
              <a:t>was</a:t>
            </a:r>
            <a:r>
              <a:rPr lang="tr-TR" sz="2000" dirty="0" smtClean="0"/>
              <a:t> 4.3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</a:t>
            </a:r>
            <a:r>
              <a:rPr lang="tr-TR" sz="2000" dirty="0" err="1" smtClean="0"/>
              <a:t>was</a:t>
            </a:r>
            <a:r>
              <a:rPr lang="tr-TR" sz="2000" dirty="0" smtClean="0"/>
              <a:t> 4.0 in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 </a:t>
            </a:r>
            <a:r>
              <a:rPr lang="tr-TR" sz="2000" dirty="0" err="1" smtClean="0"/>
              <a:t>scale</a:t>
            </a:r>
            <a:r>
              <a:rPr lang="tr-TR" sz="2000" dirty="0" smtClean="0"/>
              <a:t> at </a:t>
            </a:r>
            <a:r>
              <a:rPr lang="tr-TR" sz="2000" dirty="0" err="1" smtClean="0"/>
              <a:t>the</a:t>
            </a:r>
            <a:r>
              <a:rPr lang="tr-TR" sz="2000" dirty="0" smtClean="0"/>
              <a:t> 6th </a:t>
            </a:r>
            <a:r>
              <a:rPr lang="tr-TR" sz="2000" smtClean="0"/>
              <a:t>months. </a:t>
            </a:r>
            <a:r>
              <a:rPr lang="tr-TR" sz="2000" dirty="0" err="1" smtClean="0"/>
              <a:t>We</a:t>
            </a:r>
            <a:r>
              <a:rPr lang="tr-TR" sz="2000" dirty="0" smtClean="0"/>
              <a:t> </a:t>
            </a:r>
            <a:r>
              <a:rPr lang="tr-TR" sz="2000" dirty="0" err="1" smtClean="0"/>
              <a:t>seen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both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</a:t>
            </a:r>
            <a:r>
              <a:rPr lang="tr-TR" sz="2000" dirty="0" err="1" smtClean="0"/>
              <a:t>were</a:t>
            </a:r>
            <a:r>
              <a:rPr lang="tr-TR" sz="2000" dirty="0" smtClean="0"/>
              <a:t> </a:t>
            </a:r>
            <a:r>
              <a:rPr lang="tr-TR" sz="2000" dirty="0" err="1" smtClean="0"/>
              <a:t>enough</a:t>
            </a:r>
            <a:r>
              <a:rPr lang="tr-TR" sz="2000" dirty="0" smtClean="0"/>
              <a:t>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. </a:t>
            </a:r>
          </a:p>
          <a:p>
            <a:pPr algn="just"/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conclusion</a:t>
            </a:r>
            <a:r>
              <a:rPr lang="tr-TR" sz="2000" dirty="0" smtClean="0"/>
              <a:t>, </a:t>
            </a:r>
            <a:r>
              <a:rPr lang="tr-TR" sz="2000" dirty="0" err="1" smtClean="0"/>
              <a:t>our</a:t>
            </a:r>
            <a:r>
              <a:rPr lang="tr-TR" sz="2000" dirty="0" smtClean="0"/>
              <a:t> </a:t>
            </a:r>
            <a:r>
              <a:rPr lang="tr-TR" sz="2000" dirty="0" err="1" smtClean="0"/>
              <a:t>results</a:t>
            </a:r>
            <a:r>
              <a:rPr lang="tr-TR" sz="2000" dirty="0" smtClean="0"/>
              <a:t> </a:t>
            </a:r>
            <a:r>
              <a:rPr lang="tr-TR" sz="2000" dirty="0" err="1" smtClean="0"/>
              <a:t>suggest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Boston XO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</a:t>
            </a:r>
            <a:r>
              <a:rPr lang="tr-TR" sz="2000" dirty="0" err="1" smtClean="0"/>
              <a:t>materials</a:t>
            </a:r>
            <a:r>
              <a:rPr lang="tr-TR" sz="2000" dirty="0" smtClean="0"/>
              <a:t>  </a:t>
            </a:r>
            <a:r>
              <a:rPr lang="tr-TR" sz="2000" dirty="0" err="1" smtClean="0"/>
              <a:t>provide</a:t>
            </a:r>
            <a:r>
              <a:rPr lang="tr-TR" sz="2000" dirty="0" smtClean="0"/>
              <a:t> </a:t>
            </a:r>
            <a:r>
              <a:rPr lang="tr-TR" sz="2000" dirty="0" err="1" smtClean="0"/>
              <a:t>comparable</a:t>
            </a:r>
            <a:r>
              <a:rPr lang="tr-TR" sz="2000" dirty="0" smtClean="0"/>
              <a:t> </a:t>
            </a:r>
            <a:r>
              <a:rPr lang="tr-TR" sz="2000" dirty="0" err="1" smtClean="0"/>
              <a:t>improvement</a:t>
            </a:r>
            <a:r>
              <a:rPr lang="tr-TR" sz="2000" dirty="0" smtClean="0"/>
              <a:t> in </a:t>
            </a:r>
            <a:r>
              <a:rPr lang="tr-TR" sz="2000" dirty="0" err="1" smtClean="0"/>
              <a:t>visual</a:t>
            </a:r>
            <a:r>
              <a:rPr lang="tr-TR" sz="2000" dirty="0" smtClean="0"/>
              <a:t> </a:t>
            </a:r>
            <a:r>
              <a:rPr lang="tr-TR" sz="2000" dirty="0" err="1" smtClean="0"/>
              <a:t>acuity</a:t>
            </a:r>
            <a:r>
              <a:rPr lang="tr-TR" sz="2000" dirty="0" smtClean="0"/>
              <a:t> in </a:t>
            </a:r>
            <a:r>
              <a:rPr lang="tr-TR" sz="2000" dirty="0" err="1" smtClean="0"/>
              <a:t>cases</a:t>
            </a:r>
            <a:r>
              <a:rPr lang="tr-TR" sz="2000" dirty="0" smtClean="0"/>
              <a:t> of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. Boston XO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Menicon</a:t>
            </a:r>
            <a:r>
              <a:rPr lang="tr-TR" sz="2000" dirty="0" smtClean="0"/>
              <a:t> Z RGP </a:t>
            </a:r>
            <a:r>
              <a:rPr lang="tr-TR" sz="2000" dirty="0" err="1" smtClean="0"/>
              <a:t>contact</a:t>
            </a:r>
            <a:r>
              <a:rPr lang="tr-TR" sz="2000" dirty="0" smtClean="0"/>
              <a:t> </a:t>
            </a:r>
            <a:r>
              <a:rPr lang="tr-TR" sz="2000" dirty="0" err="1" smtClean="0"/>
              <a:t>lenses</a:t>
            </a:r>
            <a:r>
              <a:rPr lang="tr-TR" sz="2000" dirty="0" smtClean="0"/>
              <a:t> </a:t>
            </a:r>
            <a:r>
              <a:rPr lang="tr-TR" sz="2000" dirty="0" err="1" smtClean="0"/>
              <a:t>may</a:t>
            </a:r>
            <a:r>
              <a:rPr lang="tr-TR" sz="2000" dirty="0" smtClean="0"/>
              <a:t> be </a:t>
            </a:r>
            <a:r>
              <a:rPr lang="tr-TR" sz="2000" dirty="0" err="1" smtClean="0"/>
              <a:t>considered</a:t>
            </a:r>
            <a:r>
              <a:rPr lang="tr-TR" sz="2000" dirty="0" smtClean="0"/>
              <a:t> a </a:t>
            </a:r>
            <a:r>
              <a:rPr lang="tr-TR" sz="2000" dirty="0" err="1" smtClean="0"/>
              <a:t>good</a:t>
            </a:r>
            <a:r>
              <a:rPr lang="tr-TR" sz="2000" dirty="0" smtClean="0"/>
              <a:t> </a:t>
            </a:r>
            <a:r>
              <a:rPr lang="tr-TR" sz="2000" dirty="0" err="1" smtClean="0"/>
              <a:t>alternative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keratoconus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patients</a:t>
            </a:r>
            <a:r>
              <a:rPr lang="tr-TR" sz="2000" dirty="0" smtClean="0"/>
              <a:t> in </a:t>
            </a:r>
            <a:r>
              <a:rPr lang="tr-TR" sz="2000" dirty="0" err="1" smtClean="0"/>
              <a:t>terms</a:t>
            </a:r>
            <a:r>
              <a:rPr lang="tr-TR" sz="2000" dirty="0" smtClean="0"/>
              <a:t> of  </a:t>
            </a:r>
            <a:r>
              <a:rPr lang="tr-TR" sz="2000" dirty="0" err="1" smtClean="0"/>
              <a:t>high</a:t>
            </a:r>
            <a:r>
              <a:rPr lang="tr-TR" sz="2000" dirty="0" smtClean="0"/>
              <a:t> </a:t>
            </a:r>
            <a:r>
              <a:rPr lang="tr-TR" sz="2000" dirty="0" err="1" smtClean="0"/>
              <a:t>tolerance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patient</a:t>
            </a:r>
            <a:r>
              <a:rPr lang="tr-TR" sz="2000" dirty="0" smtClean="0"/>
              <a:t> </a:t>
            </a:r>
            <a:r>
              <a:rPr lang="tr-TR" sz="2000" dirty="0" err="1" smtClean="0"/>
              <a:t>comfort</a:t>
            </a:r>
            <a:r>
              <a:rPr lang="tr-TR" sz="2000" dirty="0" smtClean="0"/>
              <a:t>. </a:t>
            </a:r>
          </a:p>
          <a:p>
            <a:pPr algn="just">
              <a:buNone/>
            </a:pPr>
            <a:r>
              <a:rPr lang="tr-TR" sz="1300" b="1" dirty="0" smtClean="0"/>
              <a:t>REFERENCES</a:t>
            </a:r>
          </a:p>
          <a:p>
            <a:pPr>
              <a:buNone/>
            </a:pPr>
            <a:r>
              <a:rPr lang="tr-TR" sz="1300" dirty="0" smtClean="0"/>
              <a:t>1. </a:t>
            </a:r>
            <a:r>
              <a:rPr lang="tr-TR" sz="1300" dirty="0" err="1" smtClean="0"/>
              <a:t>Rabinowitz</a:t>
            </a:r>
            <a:r>
              <a:rPr lang="tr-TR" sz="1300" dirty="0" smtClean="0"/>
              <a:t> YS.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 </a:t>
            </a:r>
            <a:r>
              <a:rPr lang="tr-TR" sz="1300" dirty="0" err="1" smtClean="0"/>
              <a:t>Surv</a:t>
            </a:r>
            <a:r>
              <a:rPr lang="tr-TR" sz="1300" dirty="0" smtClean="0"/>
              <a:t> </a:t>
            </a:r>
            <a:r>
              <a:rPr lang="tr-TR" sz="1300" dirty="0" err="1" smtClean="0"/>
              <a:t>Ophthalmol</a:t>
            </a:r>
            <a:r>
              <a:rPr lang="tr-TR" sz="1300" dirty="0" smtClean="0"/>
              <a:t> 1998;42:297–319. </a:t>
            </a:r>
          </a:p>
          <a:p>
            <a:pPr>
              <a:buNone/>
            </a:pPr>
            <a:r>
              <a:rPr lang="tr-TR" sz="1300" dirty="0" smtClean="0"/>
              <a:t>2. </a:t>
            </a:r>
            <a:r>
              <a:rPr lang="tr-TR" sz="1300" dirty="0" err="1" smtClean="0"/>
              <a:t>Jain</a:t>
            </a:r>
            <a:r>
              <a:rPr lang="tr-TR" sz="1300" dirty="0" smtClean="0"/>
              <a:t> AK, </a:t>
            </a:r>
            <a:r>
              <a:rPr lang="tr-TR" sz="1300" dirty="0" err="1" smtClean="0"/>
              <a:t>Sukhija</a:t>
            </a:r>
            <a:r>
              <a:rPr lang="tr-TR" sz="1300" dirty="0" smtClean="0"/>
              <a:t> J. </a:t>
            </a:r>
            <a:r>
              <a:rPr lang="tr-TR" sz="1300" dirty="0" err="1" smtClean="0"/>
              <a:t>Rose</a:t>
            </a:r>
            <a:r>
              <a:rPr lang="tr-TR" sz="1300" dirty="0" smtClean="0"/>
              <a:t>-K </a:t>
            </a:r>
            <a:r>
              <a:rPr lang="tr-TR" sz="1300" dirty="0" err="1" smtClean="0"/>
              <a:t>contact</a:t>
            </a:r>
            <a:r>
              <a:rPr lang="tr-TR" sz="1300" dirty="0" smtClean="0"/>
              <a:t> lens </a:t>
            </a:r>
            <a:r>
              <a:rPr lang="tr-TR" sz="1300" dirty="0" err="1" smtClean="0"/>
              <a:t>for</a:t>
            </a:r>
            <a:r>
              <a:rPr lang="tr-TR" sz="1300" dirty="0" smtClean="0"/>
              <a:t>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 </a:t>
            </a:r>
            <a:r>
              <a:rPr lang="tr-TR" sz="1300" dirty="0" err="1" smtClean="0"/>
              <a:t>Indian</a:t>
            </a:r>
            <a:r>
              <a:rPr lang="tr-TR" sz="1300" dirty="0" smtClean="0"/>
              <a:t> J </a:t>
            </a:r>
            <a:r>
              <a:rPr lang="tr-TR" sz="1300" dirty="0" err="1" smtClean="0"/>
              <a:t>Ophthalmol</a:t>
            </a:r>
            <a:r>
              <a:rPr lang="tr-TR" sz="1300" dirty="0" smtClean="0"/>
              <a:t> 2007;55:121–5.</a:t>
            </a:r>
          </a:p>
          <a:p>
            <a:pPr>
              <a:buNone/>
            </a:pPr>
            <a:r>
              <a:rPr lang="tr-TR" sz="1300" dirty="0" smtClean="0"/>
              <a:t>3. </a:t>
            </a:r>
            <a:r>
              <a:rPr lang="tr-TR" sz="1300" dirty="0" err="1" smtClean="0"/>
              <a:t>Mandathara</a:t>
            </a:r>
            <a:r>
              <a:rPr lang="tr-TR" sz="1300" dirty="0" smtClean="0"/>
              <a:t> </a:t>
            </a:r>
            <a:r>
              <a:rPr lang="tr-TR" sz="1300" dirty="0" err="1" smtClean="0"/>
              <a:t>Sudharman</a:t>
            </a:r>
            <a:r>
              <a:rPr lang="tr-TR" sz="1300" dirty="0" smtClean="0"/>
              <a:t> P, </a:t>
            </a:r>
            <a:r>
              <a:rPr lang="tr-TR" sz="1300" dirty="0" err="1" smtClean="0"/>
              <a:t>Rathi</a:t>
            </a:r>
            <a:r>
              <a:rPr lang="tr-TR" sz="1300" dirty="0" smtClean="0"/>
              <a:t> V, </a:t>
            </a:r>
            <a:r>
              <a:rPr lang="tr-TR" sz="1300" dirty="0" err="1" smtClean="0"/>
              <a:t>Dumapati</a:t>
            </a:r>
            <a:r>
              <a:rPr lang="tr-TR" sz="1300" dirty="0" smtClean="0"/>
              <a:t> S. </a:t>
            </a:r>
            <a:r>
              <a:rPr lang="tr-TR" sz="1300" dirty="0" err="1" smtClean="0"/>
              <a:t>Rose</a:t>
            </a:r>
            <a:r>
              <a:rPr lang="tr-TR" sz="1300" dirty="0" smtClean="0"/>
              <a:t> K </a:t>
            </a:r>
            <a:r>
              <a:rPr lang="tr-TR" sz="1300" dirty="0" err="1" smtClean="0"/>
              <a:t>lenses</a:t>
            </a:r>
            <a:r>
              <a:rPr lang="tr-TR" sz="1300" dirty="0" smtClean="0"/>
              <a:t> </a:t>
            </a:r>
            <a:r>
              <a:rPr lang="tr-TR" sz="1300" dirty="0" err="1" smtClean="0"/>
              <a:t>for</a:t>
            </a:r>
            <a:r>
              <a:rPr lang="tr-TR" sz="1300" dirty="0" smtClean="0"/>
              <a:t>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-An </a:t>
            </a:r>
            <a:r>
              <a:rPr lang="tr-TR" sz="1300" dirty="0" err="1" smtClean="0"/>
              <a:t>Indian</a:t>
            </a:r>
            <a:r>
              <a:rPr lang="tr-TR" sz="1300" dirty="0" smtClean="0"/>
              <a:t> </a:t>
            </a:r>
            <a:r>
              <a:rPr lang="tr-TR" sz="1300" dirty="0" err="1" smtClean="0"/>
              <a:t>experience</a:t>
            </a:r>
            <a:r>
              <a:rPr lang="tr-TR" sz="1300" dirty="0" smtClean="0"/>
              <a:t>. </a:t>
            </a:r>
            <a:r>
              <a:rPr lang="tr-TR" sz="1300" dirty="0" err="1" smtClean="0"/>
              <a:t>Eye</a:t>
            </a:r>
            <a:r>
              <a:rPr lang="tr-TR" sz="1300" dirty="0" smtClean="0"/>
              <a:t> </a:t>
            </a:r>
            <a:r>
              <a:rPr lang="tr-TR" sz="1300" dirty="0" err="1" smtClean="0"/>
              <a:t>Contact</a:t>
            </a:r>
            <a:r>
              <a:rPr lang="tr-TR" sz="1300" dirty="0" smtClean="0"/>
              <a:t> Lens 2010;36:220–2. </a:t>
            </a:r>
          </a:p>
          <a:p>
            <a:pPr>
              <a:buNone/>
            </a:pPr>
            <a:r>
              <a:rPr lang="tr-TR" sz="1300" dirty="0" smtClean="0"/>
              <a:t>4. </a:t>
            </a:r>
            <a:r>
              <a:rPr lang="tr-TR" sz="1300" dirty="0" err="1" smtClean="0"/>
              <a:t>Rathi</a:t>
            </a:r>
            <a:r>
              <a:rPr lang="tr-TR" sz="1300" dirty="0" smtClean="0"/>
              <a:t> VM, </a:t>
            </a:r>
            <a:r>
              <a:rPr lang="tr-TR" sz="1300" dirty="0" err="1" smtClean="0"/>
              <a:t>Mandathara</a:t>
            </a:r>
            <a:r>
              <a:rPr lang="tr-TR" sz="1300" dirty="0" smtClean="0"/>
              <a:t> PS, </a:t>
            </a:r>
            <a:r>
              <a:rPr lang="tr-TR" sz="1300" dirty="0" err="1" smtClean="0"/>
              <a:t>Dumpati</a:t>
            </a:r>
            <a:r>
              <a:rPr lang="tr-TR" sz="1300" dirty="0" smtClean="0"/>
              <a:t> S. </a:t>
            </a:r>
            <a:r>
              <a:rPr lang="tr-TR" sz="1300" dirty="0" err="1" smtClean="0"/>
              <a:t>Contact</a:t>
            </a:r>
            <a:r>
              <a:rPr lang="tr-TR" sz="1300" dirty="0" smtClean="0"/>
              <a:t> lens in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 </a:t>
            </a:r>
            <a:r>
              <a:rPr lang="tr-TR" sz="1300" dirty="0" err="1" smtClean="0"/>
              <a:t>Indian</a:t>
            </a:r>
            <a:r>
              <a:rPr lang="tr-TR" sz="1300" dirty="0" smtClean="0"/>
              <a:t> J </a:t>
            </a:r>
            <a:r>
              <a:rPr lang="tr-TR" sz="1300" dirty="0" err="1" smtClean="0"/>
              <a:t>Ophthalmol</a:t>
            </a:r>
            <a:r>
              <a:rPr lang="tr-TR" sz="1300" dirty="0" smtClean="0"/>
              <a:t> 2013; 61(8): 410–5. </a:t>
            </a:r>
          </a:p>
          <a:p>
            <a:pPr>
              <a:buNone/>
            </a:pPr>
            <a:r>
              <a:rPr lang="tr-TR" sz="1300" dirty="0" smtClean="0"/>
              <a:t>5. </a:t>
            </a:r>
            <a:r>
              <a:rPr lang="tr-TR" sz="1300" dirty="0" err="1" smtClean="0"/>
              <a:t>Buxton</a:t>
            </a:r>
            <a:r>
              <a:rPr lang="tr-TR" sz="1300" dirty="0" smtClean="0"/>
              <a:t> JN, </a:t>
            </a:r>
            <a:r>
              <a:rPr lang="tr-TR" sz="1300" dirty="0" err="1" smtClean="0"/>
              <a:t>Buxton</a:t>
            </a:r>
            <a:r>
              <a:rPr lang="tr-TR" sz="1300" dirty="0" smtClean="0"/>
              <a:t> DF, </a:t>
            </a:r>
            <a:r>
              <a:rPr lang="tr-TR" sz="1300" dirty="0" err="1" smtClean="0"/>
              <a:t>Dias</a:t>
            </a:r>
            <a:r>
              <a:rPr lang="tr-TR" sz="1300" dirty="0" smtClean="0"/>
              <a:t> AK, </a:t>
            </a:r>
            <a:r>
              <a:rPr lang="tr-TR" sz="1300" dirty="0" err="1" smtClean="0"/>
              <a:t>Scorsetti</a:t>
            </a:r>
            <a:r>
              <a:rPr lang="tr-TR" sz="1300" dirty="0" smtClean="0"/>
              <a:t> DH. </a:t>
            </a:r>
            <a:r>
              <a:rPr lang="tr-TR" sz="1300" dirty="0" err="1" smtClean="0"/>
              <a:t>The</a:t>
            </a:r>
            <a:r>
              <a:rPr lang="tr-TR" sz="1300" dirty="0" smtClean="0"/>
              <a:t> CLAO </a:t>
            </a:r>
            <a:r>
              <a:rPr lang="tr-TR" sz="1300" dirty="0" err="1" smtClean="0"/>
              <a:t>Guide</a:t>
            </a:r>
            <a:r>
              <a:rPr lang="tr-TR" sz="1300" dirty="0" smtClean="0"/>
              <a:t> </a:t>
            </a:r>
            <a:r>
              <a:rPr lang="tr-TR" sz="1300" dirty="0" err="1" smtClean="0"/>
              <a:t>to</a:t>
            </a:r>
            <a:r>
              <a:rPr lang="tr-TR" sz="1300" dirty="0" smtClean="0"/>
              <a:t> </a:t>
            </a:r>
            <a:r>
              <a:rPr lang="tr-TR" sz="1300" dirty="0" err="1" smtClean="0"/>
              <a:t>Basic</a:t>
            </a:r>
            <a:r>
              <a:rPr lang="tr-TR" sz="1300" dirty="0" smtClean="0"/>
              <a:t> </a:t>
            </a:r>
            <a:r>
              <a:rPr lang="tr-TR" sz="1300" dirty="0" err="1" smtClean="0"/>
              <a:t>Science</a:t>
            </a:r>
            <a:r>
              <a:rPr lang="tr-TR" sz="1300" dirty="0" smtClean="0"/>
              <a:t>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Clinical</a:t>
            </a:r>
            <a:r>
              <a:rPr lang="tr-TR" sz="1300" dirty="0" smtClean="0"/>
              <a:t> </a:t>
            </a:r>
            <a:r>
              <a:rPr lang="tr-TR" sz="1300" dirty="0" err="1" smtClean="0"/>
              <a:t>Practice</a:t>
            </a:r>
            <a:r>
              <a:rPr lang="tr-TR" sz="1300" dirty="0" smtClean="0"/>
              <a:t>. 3rd ed. </a:t>
            </a:r>
            <a:r>
              <a:rPr lang="tr-TR" sz="1300" dirty="0" err="1" smtClean="0"/>
              <a:t>Vol</a:t>
            </a:r>
            <a:r>
              <a:rPr lang="tr-TR" sz="1300" dirty="0" smtClean="0"/>
              <a:t>. 3. Iowa: </a:t>
            </a:r>
            <a:r>
              <a:rPr lang="tr-TR" sz="1300" dirty="0" err="1" smtClean="0"/>
              <a:t>Kendall</a:t>
            </a:r>
            <a:r>
              <a:rPr lang="tr-TR" sz="1300" dirty="0" smtClean="0"/>
              <a:t>/</a:t>
            </a:r>
            <a:r>
              <a:rPr lang="tr-TR" sz="1300" dirty="0" err="1" smtClean="0"/>
              <a:t>Hunt</a:t>
            </a:r>
            <a:r>
              <a:rPr lang="tr-TR" sz="1300" dirty="0" smtClean="0"/>
              <a:t>; 1995.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 </a:t>
            </a:r>
            <a:r>
              <a:rPr lang="tr-TR" sz="1300" dirty="0" err="1" smtClean="0"/>
              <a:t>Basic</a:t>
            </a:r>
            <a:r>
              <a:rPr lang="tr-TR" sz="1300" dirty="0" smtClean="0"/>
              <a:t>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Clinical</a:t>
            </a:r>
            <a:r>
              <a:rPr lang="tr-TR" sz="1300" dirty="0" smtClean="0"/>
              <a:t> </a:t>
            </a:r>
            <a:r>
              <a:rPr lang="tr-TR" sz="1300" dirty="0" err="1" smtClean="0"/>
              <a:t>Features</a:t>
            </a:r>
            <a:r>
              <a:rPr lang="tr-TR" sz="1300" dirty="0" smtClean="0"/>
              <a:t>; </a:t>
            </a:r>
            <a:r>
              <a:rPr lang="tr-TR" sz="1300" dirty="0" err="1" smtClean="0"/>
              <a:t>pp</a:t>
            </a:r>
            <a:r>
              <a:rPr lang="tr-TR" sz="1300" dirty="0" smtClean="0"/>
              <a:t>. 1022.</a:t>
            </a:r>
          </a:p>
          <a:p>
            <a:pPr>
              <a:buNone/>
            </a:pPr>
            <a:r>
              <a:rPr lang="tr-TR" sz="1300" dirty="0" smtClean="0"/>
              <a:t>6.  Belin MW, </a:t>
            </a:r>
            <a:r>
              <a:rPr lang="tr-TR" sz="1300" dirty="0" err="1" smtClean="0"/>
              <a:t>Fowler</a:t>
            </a:r>
            <a:r>
              <a:rPr lang="tr-TR" sz="1300" dirty="0" smtClean="0"/>
              <a:t> WC, </a:t>
            </a:r>
            <a:r>
              <a:rPr lang="tr-TR" sz="1300" dirty="0" err="1" smtClean="0"/>
              <a:t>Chambers</a:t>
            </a:r>
            <a:r>
              <a:rPr lang="tr-TR" sz="1300" dirty="0" smtClean="0"/>
              <a:t> WA.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 </a:t>
            </a:r>
            <a:r>
              <a:rPr lang="tr-TR" sz="1300" dirty="0" err="1" smtClean="0"/>
              <a:t>Evaluation</a:t>
            </a:r>
            <a:r>
              <a:rPr lang="tr-TR" sz="1300" dirty="0" smtClean="0"/>
              <a:t> of </a:t>
            </a:r>
            <a:r>
              <a:rPr lang="tr-TR" sz="1300" dirty="0" err="1" smtClean="0"/>
              <a:t>recent</a:t>
            </a:r>
            <a:r>
              <a:rPr lang="tr-TR" sz="1300" dirty="0" smtClean="0"/>
              <a:t> </a:t>
            </a:r>
            <a:r>
              <a:rPr lang="tr-TR" sz="1300" dirty="0" err="1" smtClean="0"/>
              <a:t>trends</a:t>
            </a:r>
            <a:r>
              <a:rPr lang="tr-TR" sz="1300" dirty="0" smtClean="0"/>
              <a:t> in </a:t>
            </a:r>
            <a:r>
              <a:rPr lang="tr-TR" sz="1300" dirty="0" err="1" smtClean="0"/>
              <a:t>the</a:t>
            </a:r>
            <a:r>
              <a:rPr lang="tr-TR" sz="1300" dirty="0" smtClean="0"/>
              <a:t> </a:t>
            </a:r>
            <a:r>
              <a:rPr lang="tr-TR" sz="1300" dirty="0" err="1" smtClean="0"/>
              <a:t>surgical</a:t>
            </a:r>
            <a:r>
              <a:rPr lang="tr-TR" sz="1300" dirty="0" smtClean="0"/>
              <a:t>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nonsurgical</a:t>
            </a:r>
            <a:r>
              <a:rPr lang="tr-TR" sz="1300" dirty="0" smtClean="0"/>
              <a:t> </a:t>
            </a:r>
            <a:r>
              <a:rPr lang="tr-TR" sz="1300" dirty="0" err="1" smtClean="0"/>
              <a:t>correction</a:t>
            </a:r>
            <a:r>
              <a:rPr lang="tr-TR" sz="1300" dirty="0" smtClean="0"/>
              <a:t> of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 </a:t>
            </a:r>
            <a:r>
              <a:rPr lang="tr-TR" sz="1300" dirty="0" err="1" smtClean="0"/>
              <a:t>Ophthalmology</a:t>
            </a:r>
            <a:r>
              <a:rPr lang="tr-TR" sz="1300" dirty="0" smtClean="0"/>
              <a:t> 1988;95:335–9.</a:t>
            </a:r>
          </a:p>
          <a:p>
            <a:pPr>
              <a:buNone/>
            </a:pPr>
            <a:r>
              <a:rPr lang="tr-TR" sz="1300" dirty="0" smtClean="0"/>
              <a:t>7. </a:t>
            </a:r>
            <a:r>
              <a:rPr lang="tr-TR" sz="1300" dirty="0" err="1" smtClean="0"/>
              <a:t>Ozkurt</a:t>
            </a:r>
            <a:r>
              <a:rPr lang="tr-TR" sz="1300" dirty="0" smtClean="0"/>
              <a:t> YB, </a:t>
            </a:r>
            <a:r>
              <a:rPr lang="tr-TR" sz="1300" dirty="0" err="1" smtClean="0"/>
              <a:t>Sengor</a:t>
            </a:r>
            <a:r>
              <a:rPr lang="tr-TR" sz="1300" dirty="0" smtClean="0"/>
              <a:t> T, Kurna S, </a:t>
            </a:r>
            <a:r>
              <a:rPr lang="tr-TR" sz="1300" dirty="0" err="1" smtClean="0"/>
              <a:t>Evciman</a:t>
            </a:r>
            <a:r>
              <a:rPr lang="tr-TR" sz="1300" dirty="0" smtClean="0"/>
              <a:t> T, </a:t>
            </a:r>
            <a:r>
              <a:rPr lang="tr-TR" sz="1300" dirty="0" err="1" smtClean="0"/>
              <a:t>Acikgoz</a:t>
            </a:r>
            <a:r>
              <a:rPr lang="tr-TR" sz="1300" dirty="0" smtClean="0"/>
              <a:t> S, </a:t>
            </a:r>
            <a:r>
              <a:rPr lang="tr-TR" sz="1300" dirty="0" err="1" smtClean="0"/>
              <a:t>Haboglu</a:t>
            </a:r>
            <a:r>
              <a:rPr lang="tr-TR" sz="1300" dirty="0" smtClean="0"/>
              <a:t> M, et al. </a:t>
            </a:r>
            <a:r>
              <a:rPr lang="tr-TR" sz="1300" dirty="0" err="1" smtClean="0"/>
              <a:t>Rose</a:t>
            </a:r>
            <a:r>
              <a:rPr lang="tr-TR" sz="1300" dirty="0" smtClean="0"/>
              <a:t> K </a:t>
            </a:r>
            <a:r>
              <a:rPr lang="tr-TR" sz="1300" dirty="0" err="1" smtClean="0"/>
              <a:t>contact</a:t>
            </a:r>
            <a:r>
              <a:rPr lang="tr-TR" sz="1300" dirty="0" smtClean="0"/>
              <a:t> lens </a:t>
            </a:r>
            <a:r>
              <a:rPr lang="tr-TR" sz="1300" dirty="0" err="1" smtClean="0"/>
              <a:t>fitting</a:t>
            </a:r>
            <a:r>
              <a:rPr lang="tr-TR" sz="1300" dirty="0" smtClean="0"/>
              <a:t> </a:t>
            </a:r>
            <a:r>
              <a:rPr lang="tr-TR" sz="1300" dirty="0" err="1" smtClean="0"/>
              <a:t>for</a:t>
            </a:r>
            <a:r>
              <a:rPr lang="tr-TR" sz="1300" dirty="0" smtClean="0"/>
              <a:t>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 </a:t>
            </a:r>
            <a:r>
              <a:rPr lang="tr-TR" sz="1300" dirty="0" err="1" smtClean="0"/>
              <a:t>Int</a:t>
            </a:r>
            <a:r>
              <a:rPr lang="tr-TR" sz="1300" dirty="0" smtClean="0"/>
              <a:t> </a:t>
            </a:r>
            <a:r>
              <a:rPr lang="tr-TR" sz="1300" dirty="0" err="1" smtClean="0"/>
              <a:t>Ophthalmol</a:t>
            </a:r>
            <a:r>
              <a:rPr lang="tr-TR" sz="1300" dirty="0" smtClean="0"/>
              <a:t> 2008;28:395–8.</a:t>
            </a:r>
          </a:p>
          <a:p>
            <a:pPr>
              <a:buNone/>
            </a:pPr>
            <a:r>
              <a:rPr lang="tr-TR" sz="1300" dirty="0" smtClean="0"/>
              <a:t>8. </a:t>
            </a:r>
            <a:r>
              <a:rPr lang="tr-TR" sz="1300" dirty="0" err="1" smtClean="0"/>
              <a:t>Fatima</a:t>
            </a:r>
            <a:r>
              <a:rPr lang="tr-TR" sz="1300" dirty="0" smtClean="0"/>
              <a:t> T, </a:t>
            </a:r>
            <a:r>
              <a:rPr lang="tr-TR" sz="1300" dirty="0" err="1" smtClean="0"/>
              <a:t>Acharya</a:t>
            </a:r>
            <a:r>
              <a:rPr lang="tr-TR" sz="1300" dirty="0" smtClean="0"/>
              <a:t> MC, </a:t>
            </a:r>
            <a:r>
              <a:rPr lang="tr-TR" sz="1300" dirty="0" err="1" smtClean="0"/>
              <a:t>Mathur</a:t>
            </a:r>
            <a:r>
              <a:rPr lang="tr-TR" sz="1300" dirty="0" smtClean="0"/>
              <a:t> U, </a:t>
            </a:r>
            <a:r>
              <a:rPr lang="tr-TR" sz="1300" dirty="0" err="1" smtClean="0"/>
              <a:t>Barua</a:t>
            </a:r>
            <a:r>
              <a:rPr lang="tr-TR" sz="1300" dirty="0" smtClean="0"/>
              <a:t> P. </a:t>
            </a:r>
            <a:r>
              <a:rPr lang="tr-TR" sz="1300" dirty="0" err="1" smtClean="0"/>
              <a:t>Demographic</a:t>
            </a:r>
            <a:r>
              <a:rPr lang="tr-TR" sz="1300" dirty="0" smtClean="0"/>
              <a:t> profile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visual</a:t>
            </a:r>
            <a:r>
              <a:rPr lang="tr-TR" sz="1300" dirty="0" smtClean="0"/>
              <a:t> </a:t>
            </a:r>
            <a:r>
              <a:rPr lang="tr-TR" sz="1300" dirty="0" err="1" smtClean="0"/>
              <a:t>rehabilitation</a:t>
            </a:r>
            <a:r>
              <a:rPr lang="tr-TR" sz="1300" dirty="0" smtClean="0"/>
              <a:t> of </a:t>
            </a:r>
            <a:r>
              <a:rPr lang="tr-TR" sz="1300" dirty="0" err="1" smtClean="0"/>
              <a:t>patients</a:t>
            </a:r>
            <a:r>
              <a:rPr lang="tr-TR" sz="1300" dirty="0" smtClean="0"/>
              <a:t> </a:t>
            </a:r>
            <a:r>
              <a:rPr lang="tr-TR" sz="1300" dirty="0" err="1" smtClean="0"/>
              <a:t>with</a:t>
            </a:r>
            <a:r>
              <a:rPr lang="tr-TR" sz="1300" dirty="0" smtClean="0"/>
              <a:t>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 </a:t>
            </a:r>
            <a:r>
              <a:rPr lang="tr-TR" sz="1300" dirty="0" err="1" smtClean="0"/>
              <a:t>attending</a:t>
            </a:r>
            <a:r>
              <a:rPr lang="tr-TR" sz="1300" dirty="0" smtClean="0"/>
              <a:t> </a:t>
            </a:r>
            <a:r>
              <a:rPr lang="tr-TR" sz="1300" dirty="0" err="1" smtClean="0"/>
              <a:t>contact</a:t>
            </a:r>
            <a:r>
              <a:rPr lang="tr-TR" sz="1300" dirty="0" smtClean="0"/>
              <a:t> lens </a:t>
            </a:r>
            <a:r>
              <a:rPr lang="tr-TR" sz="1300" dirty="0" err="1" smtClean="0"/>
              <a:t>clinic</a:t>
            </a:r>
            <a:r>
              <a:rPr lang="tr-TR" sz="1300" dirty="0" smtClean="0"/>
              <a:t> at a </a:t>
            </a:r>
            <a:r>
              <a:rPr lang="tr-TR" sz="1300" dirty="0" err="1" smtClean="0"/>
              <a:t>tertiary</a:t>
            </a:r>
            <a:r>
              <a:rPr lang="tr-TR" sz="1300" dirty="0" smtClean="0"/>
              <a:t> </a:t>
            </a:r>
            <a:r>
              <a:rPr lang="tr-TR" sz="1300" dirty="0" err="1" smtClean="0"/>
              <a:t>eye</a:t>
            </a:r>
            <a:r>
              <a:rPr lang="tr-TR" sz="1300" dirty="0" smtClean="0"/>
              <a:t> </a:t>
            </a:r>
            <a:r>
              <a:rPr lang="tr-TR" sz="1300" dirty="0" err="1" smtClean="0"/>
              <a:t>care</a:t>
            </a:r>
            <a:r>
              <a:rPr lang="tr-TR" sz="1300" dirty="0" smtClean="0"/>
              <a:t> </a:t>
            </a:r>
            <a:r>
              <a:rPr lang="tr-TR" sz="1300" dirty="0" err="1" smtClean="0"/>
              <a:t>centre</a:t>
            </a:r>
            <a:r>
              <a:rPr lang="tr-TR" sz="1300" dirty="0" smtClean="0"/>
              <a:t>. </a:t>
            </a:r>
            <a:r>
              <a:rPr lang="tr-TR" sz="1300" dirty="0" err="1" smtClean="0"/>
              <a:t>Cont</a:t>
            </a:r>
            <a:r>
              <a:rPr lang="tr-TR" sz="1300" dirty="0" smtClean="0"/>
              <a:t> Lens </a:t>
            </a:r>
          </a:p>
          <a:p>
            <a:pPr>
              <a:buNone/>
            </a:pPr>
            <a:r>
              <a:rPr lang="tr-TR" sz="1300" dirty="0" err="1" smtClean="0"/>
              <a:t>Anterior</a:t>
            </a:r>
            <a:r>
              <a:rPr lang="tr-TR" sz="1300" dirty="0" smtClean="0"/>
              <a:t> </a:t>
            </a:r>
            <a:r>
              <a:rPr lang="tr-TR" sz="1300" dirty="0" err="1" smtClean="0"/>
              <a:t>Eye</a:t>
            </a:r>
            <a:r>
              <a:rPr lang="tr-TR" sz="1300" dirty="0" smtClean="0"/>
              <a:t> 2010;33:19–22.</a:t>
            </a:r>
          </a:p>
          <a:p>
            <a:pPr>
              <a:buNone/>
            </a:pPr>
            <a:r>
              <a:rPr lang="tr-TR" sz="1300" dirty="0" smtClean="0"/>
              <a:t>9. </a:t>
            </a:r>
            <a:r>
              <a:rPr lang="tr-TR" sz="1300" dirty="0" err="1" smtClean="0"/>
              <a:t>Betts</a:t>
            </a:r>
            <a:r>
              <a:rPr lang="tr-TR" sz="1300" dirty="0" smtClean="0"/>
              <a:t> AM, </a:t>
            </a:r>
            <a:r>
              <a:rPr lang="tr-TR" sz="1300" dirty="0" err="1" smtClean="0"/>
              <a:t>Mitchell</a:t>
            </a:r>
            <a:r>
              <a:rPr lang="tr-TR" sz="1300" dirty="0" smtClean="0"/>
              <a:t> GL, </a:t>
            </a:r>
            <a:r>
              <a:rPr lang="tr-TR" sz="1300" dirty="0" err="1" smtClean="0"/>
              <a:t>Zadnik</a:t>
            </a:r>
            <a:r>
              <a:rPr lang="tr-TR" sz="1300" dirty="0" smtClean="0"/>
              <a:t> K. </a:t>
            </a:r>
            <a:r>
              <a:rPr lang="tr-TR" sz="1300" dirty="0" err="1" smtClean="0"/>
              <a:t>Visual</a:t>
            </a:r>
            <a:r>
              <a:rPr lang="tr-TR" sz="1300" dirty="0" smtClean="0"/>
              <a:t> </a:t>
            </a:r>
            <a:r>
              <a:rPr lang="tr-TR" sz="1300" dirty="0" err="1" smtClean="0"/>
              <a:t>performance</a:t>
            </a:r>
            <a:r>
              <a:rPr lang="tr-TR" sz="1300" dirty="0" smtClean="0"/>
              <a:t>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comfort</a:t>
            </a:r>
            <a:r>
              <a:rPr lang="tr-TR" sz="1300" dirty="0" smtClean="0"/>
              <a:t> </a:t>
            </a:r>
            <a:r>
              <a:rPr lang="tr-TR" sz="1300" dirty="0" err="1" smtClean="0"/>
              <a:t>with</a:t>
            </a:r>
            <a:r>
              <a:rPr lang="tr-TR" sz="1300" dirty="0" smtClean="0"/>
              <a:t> </a:t>
            </a:r>
            <a:r>
              <a:rPr lang="tr-TR" sz="1300" dirty="0" err="1" smtClean="0"/>
              <a:t>the</a:t>
            </a:r>
            <a:r>
              <a:rPr lang="tr-TR" sz="1300" dirty="0" smtClean="0"/>
              <a:t> </a:t>
            </a:r>
            <a:r>
              <a:rPr lang="tr-TR" sz="1300" dirty="0" err="1" smtClean="0"/>
              <a:t>Rose</a:t>
            </a:r>
            <a:r>
              <a:rPr lang="tr-TR" sz="1300" dirty="0" smtClean="0"/>
              <a:t> K lens </a:t>
            </a:r>
            <a:r>
              <a:rPr lang="tr-TR" sz="1300" dirty="0" err="1" smtClean="0"/>
              <a:t>for</a:t>
            </a:r>
            <a:r>
              <a:rPr lang="tr-TR" sz="1300" dirty="0" smtClean="0"/>
              <a:t>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. </a:t>
            </a:r>
            <a:r>
              <a:rPr lang="tr-TR" sz="1300" dirty="0" err="1" smtClean="0"/>
              <a:t>Optom</a:t>
            </a:r>
            <a:r>
              <a:rPr lang="tr-TR" sz="1300" dirty="0" smtClean="0"/>
              <a:t> </a:t>
            </a:r>
            <a:r>
              <a:rPr lang="tr-TR" sz="1300" dirty="0" err="1" smtClean="0"/>
              <a:t>Vis</a:t>
            </a:r>
            <a:r>
              <a:rPr lang="tr-TR" sz="1300" dirty="0" smtClean="0"/>
              <a:t> </a:t>
            </a:r>
            <a:r>
              <a:rPr lang="tr-TR" sz="1300" dirty="0" err="1" smtClean="0"/>
              <a:t>Sci</a:t>
            </a:r>
            <a:r>
              <a:rPr lang="tr-TR" sz="1300" dirty="0" smtClean="0"/>
              <a:t> 2002;79:493–501.</a:t>
            </a:r>
          </a:p>
          <a:p>
            <a:pPr>
              <a:buNone/>
            </a:pPr>
            <a:r>
              <a:rPr lang="tr-TR" sz="1300" dirty="0" smtClean="0"/>
              <a:t>10. </a:t>
            </a:r>
            <a:r>
              <a:rPr lang="tr-TR" sz="1300" dirty="0" err="1" smtClean="0"/>
              <a:t>Jinabhai</a:t>
            </a:r>
            <a:r>
              <a:rPr lang="tr-TR" sz="1300" dirty="0" smtClean="0"/>
              <a:t> A, </a:t>
            </a:r>
            <a:r>
              <a:rPr lang="tr-TR" sz="1300" dirty="0" err="1" smtClean="0"/>
              <a:t>Radhakrishnan</a:t>
            </a:r>
            <a:r>
              <a:rPr lang="tr-TR" sz="1300" dirty="0" smtClean="0"/>
              <a:t> H, </a:t>
            </a:r>
            <a:r>
              <a:rPr lang="tr-TR" sz="1300" dirty="0" err="1" smtClean="0"/>
              <a:t>Tromans</a:t>
            </a:r>
            <a:r>
              <a:rPr lang="tr-TR" sz="1300" dirty="0" smtClean="0"/>
              <a:t> C, </a:t>
            </a:r>
            <a:r>
              <a:rPr lang="tr-TR" sz="1300" dirty="0" err="1" smtClean="0"/>
              <a:t>O’Donnell</a:t>
            </a:r>
            <a:r>
              <a:rPr lang="tr-TR" sz="1300" dirty="0" smtClean="0"/>
              <a:t> C. </a:t>
            </a:r>
            <a:r>
              <a:rPr lang="tr-TR" sz="1300" dirty="0" err="1" smtClean="0"/>
              <a:t>Visual</a:t>
            </a:r>
            <a:r>
              <a:rPr lang="tr-TR" sz="1300" dirty="0" smtClean="0"/>
              <a:t> </a:t>
            </a:r>
            <a:r>
              <a:rPr lang="tr-TR" sz="1300" dirty="0" err="1" smtClean="0"/>
              <a:t>performance</a:t>
            </a:r>
            <a:r>
              <a:rPr lang="tr-TR" sz="1300" dirty="0" smtClean="0"/>
              <a:t> </a:t>
            </a:r>
            <a:r>
              <a:rPr lang="tr-TR" sz="1300" dirty="0" err="1" smtClean="0"/>
              <a:t>and</a:t>
            </a:r>
            <a:r>
              <a:rPr lang="tr-TR" sz="1300" dirty="0" smtClean="0"/>
              <a:t> </a:t>
            </a:r>
            <a:r>
              <a:rPr lang="tr-TR" sz="1300" dirty="0" err="1" smtClean="0"/>
              <a:t>optical</a:t>
            </a:r>
            <a:r>
              <a:rPr lang="tr-TR" sz="1300" dirty="0" smtClean="0"/>
              <a:t> </a:t>
            </a:r>
            <a:r>
              <a:rPr lang="tr-TR" sz="1300" dirty="0" err="1" smtClean="0"/>
              <a:t>quality</a:t>
            </a:r>
            <a:r>
              <a:rPr lang="tr-TR" sz="1300" dirty="0" smtClean="0"/>
              <a:t> </a:t>
            </a:r>
            <a:r>
              <a:rPr lang="tr-TR" sz="1300" dirty="0" err="1" smtClean="0"/>
              <a:t>with</a:t>
            </a:r>
            <a:r>
              <a:rPr lang="tr-TR" sz="1300" dirty="0" smtClean="0"/>
              <a:t> </a:t>
            </a:r>
            <a:r>
              <a:rPr lang="tr-TR" sz="1300" dirty="0" err="1" smtClean="0"/>
              <a:t>soft</a:t>
            </a:r>
            <a:r>
              <a:rPr lang="tr-TR" sz="1300" dirty="0" smtClean="0"/>
              <a:t> </a:t>
            </a:r>
            <a:r>
              <a:rPr lang="tr-TR" sz="1300" dirty="0" err="1" smtClean="0"/>
              <a:t>lenses</a:t>
            </a:r>
            <a:r>
              <a:rPr lang="tr-TR" sz="1300" dirty="0" smtClean="0"/>
              <a:t> in </a:t>
            </a:r>
            <a:r>
              <a:rPr lang="tr-TR" sz="1300" dirty="0" err="1" smtClean="0"/>
              <a:t>keratoconus</a:t>
            </a:r>
            <a:r>
              <a:rPr lang="tr-TR" sz="1300" dirty="0" smtClean="0"/>
              <a:t> </a:t>
            </a:r>
            <a:r>
              <a:rPr lang="tr-TR" sz="1300" dirty="0" err="1" smtClean="0"/>
              <a:t>patients</a:t>
            </a:r>
            <a:r>
              <a:rPr lang="tr-TR" sz="1300" dirty="0" smtClean="0"/>
              <a:t>. </a:t>
            </a:r>
            <a:r>
              <a:rPr lang="tr-TR" sz="1300" dirty="0" err="1" smtClean="0"/>
              <a:t>Ophthalmic</a:t>
            </a:r>
            <a:r>
              <a:rPr lang="tr-TR" sz="1300" dirty="0" smtClean="0"/>
              <a:t> </a:t>
            </a:r>
            <a:r>
              <a:rPr lang="tr-TR" sz="1300" dirty="0" err="1" smtClean="0"/>
              <a:t>Physiol</a:t>
            </a:r>
            <a:r>
              <a:rPr lang="tr-TR" sz="1300" dirty="0" smtClean="0"/>
              <a:t> </a:t>
            </a:r>
            <a:r>
              <a:rPr lang="tr-TR" sz="1300" dirty="0" err="1" smtClean="0"/>
              <a:t>Opt</a:t>
            </a:r>
            <a:r>
              <a:rPr lang="tr-TR" sz="1300" dirty="0" smtClean="0"/>
              <a:t> 2012;32:100–16.</a:t>
            </a:r>
          </a:p>
          <a:p>
            <a:pPr algn="just">
              <a:buNone/>
            </a:pP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964</Words>
  <PresentationFormat>Ekran Gösterisi (4:3)</PresentationFormat>
  <Paragraphs>116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COMPARISON OF THE COMFORT OF BOSTON XO AND MENICON Z RIGID GAS-PERMEABLE CONTACT LENS MATERIALS IN KERATOCONUS PATIENTS </vt:lpstr>
      <vt:lpstr>INTRODUCTION</vt:lpstr>
      <vt:lpstr>MATERIALS AND METHODS</vt:lpstr>
      <vt:lpstr>Slayt 4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COMFORT OF BOSTON XO AND MENICON Z RIGID GAS-PERMEABLE CONTACT LENS MATERIALS IN KERATOCONUS PATIENTS </dc:title>
  <dc:creator>Duygu</dc:creator>
  <cp:lastModifiedBy>Duygu</cp:lastModifiedBy>
  <cp:revision>5</cp:revision>
  <dcterms:created xsi:type="dcterms:W3CDTF">2015-08-14T19:14:39Z</dcterms:created>
  <dcterms:modified xsi:type="dcterms:W3CDTF">2015-08-25T17:46:16Z</dcterms:modified>
</cp:coreProperties>
</file>