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
  </p:notesMasterIdLst>
  <p:sldIdLst>
    <p:sldId id="256" r:id="rId2"/>
    <p:sldId id="263" r:id="rId3"/>
    <p:sldId id="264" r:id="rId4"/>
    <p:sldId id="265" r:id="rId5"/>
    <p:sldId id="258"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56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4227B5-0C01-40D2-871A-0D3083E8D51D}" type="datetimeFigureOut">
              <a:rPr lang="en-US" smtClean="0"/>
              <a:t>9/9/2015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8785DF-8369-4157-A4F0-B5655D8C5FDF}" type="slidenum">
              <a:rPr lang="en-US" smtClean="0"/>
              <a:t>‹#›</a:t>
            </a:fld>
            <a:endParaRPr lang="en-US"/>
          </a:p>
        </p:txBody>
      </p:sp>
    </p:spTree>
    <p:extLst>
      <p:ext uri="{BB962C8B-B14F-4D97-AF65-F5344CB8AC3E}">
        <p14:creationId xmlns:p14="http://schemas.microsoft.com/office/powerpoint/2010/main" val="488187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785DF-8369-4157-A4F0-B5655D8C5FDF}" type="slidenum">
              <a:rPr lang="en-US" smtClean="0"/>
              <a:t>2</a:t>
            </a:fld>
            <a:endParaRPr lang="en-US"/>
          </a:p>
        </p:txBody>
      </p:sp>
    </p:spTree>
    <p:extLst>
      <p:ext uri="{BB962C8B-B14F-4D97-AF65-F5344CB8AC3E}">
        <p14:creationId xmlns:p14="http://schemas.microsoft.com/office/powerpoint/2010/main" val="2845327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D19840-882C-464C-A074-5D331C0BFB0C}" type="datetimeFigureOut">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B800FC-2AA3-4867-8372-B52AAE2075E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D19840-882C-464C-A074-5D331C0BFB0C}" type="datetimeFigureOut">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B800FC-2AA3-4867-8372-B52AAE2075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4D19840-882C-464C-A074-5D331C0BFB0C}" type="datetimeFigureOut">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B800FC-2AA3-4867-8372-B52AAE2075E5}"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D19840-882C-464C-A074-5D331C0BFB0C}" type="datetimeFigureOut">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B800FC-2AA3-4867-8372-B52AAE2075E5}"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D19840-882C-464C-A074-5D331C0BFB0C}" type="datetimeFigureOut">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B800FC-2AA3-4867-8372-B52AAE2075E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D4D19840-882C-464C-A074-5D331C0BFB0C}" type="datetimeFigureOut">
              <a:rPr lang="en-US" smtClean="0"/>
              <a:t>9/9/2015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B800FC-2AA3-4867-8372-B52AAE2075E5}"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D19840-882C-464C-A074-5D331C0BFB0C}" type="datetimeFigureOut">
              <a:rPr lang="en-US" smtClean="0"/>
              <a:t>9/9/2015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B800FC-2AA3-4867-8372-B52AAE2075E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D19840-882C-464C-A074-5D331C0BFB0C}" type="datetimeFigureOut">
              <a:rPr lang="en-US" smtClean="0"/>
              <a:t>9/9/2015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B800FC-2AA3-4867-8372-B52AAE2075E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D4D19840-882C-464C-A074-5D331C0BFB0C}" type="datetimeFigureOut">
              <a:rPr lang="en-US" smtClean="0"/>
              <a:t>9/9/2015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B800FC-2AA3-4867-8372-B52AAE2075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4D19840-882C-464C-A074-5D331C0BFB0C}" type="datetimeFigureOut">
              <a:rPr lang="en-US" smtClean="0"/>
              <a:t>9/9/2015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B800FC-2AA3-4867-8372-B52AAE2075E5}"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D19840-882C-464C-A074-5D331C0BFB0C}" type="datetimeFigureOut">
              <a:rPr lang="en-US" smtClean="0"/>
              <a:t>9/9/2015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B800FC-2AA3-4867-8372-B52AAE2075E5}"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D4D19840-882C-464C-A074-5D331C0BFB0C}" type="datetimeFigureOut">
              <a:rPr lang="en-US" smtClean="0"/>
              <a:t>9/9/2015</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ECB800FC-2AA3-4867-8372-B52AAE2075E5}"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6064" y="3501008"/>
            <a:ext cx="7772400" cy="1780108"/>
          </a:xfrm>
        </p:spPr>
        <p:txBody>
          <a:bodyPr>
            <a:normAutofit fontScale="90000"/>
          </a:bodyPr>
          <a:lstStyle/>
          <a:p>
            <a:r>
              <a:rPr lang="en-US" b="1" dirty="0">
                <a:solidFill>
                  <a:schemeClr val="tx2">
                    <a:lumMod val="75000"/>
                  </a:schemeClr>
                </a:solidFill>
              </a:rPr>
              <a:t>CLINICAL STUDY OF THE SURFACE </a:t>
            </a:r>
            <a:r>
              <a:rPr lang="en-US" b="1" dirty="0">
                <a:solidFill>
                  <a:schemeClr val="tx2">
                    <a:lumMod val="75000"/>
                  </a:schemeClr>
                </a:solidFill>
                <a:latin typeface="Arial" panose="020B0604020202020204" pitchFamily="34" charset="0"/>
                <a:cs typeface="Arial" panose="020B0604020202020204" pitchFamily="34" charset="0"/>
              </a:rPr>
              <a:t>TENSION</a:t>
            </a:r>
            <a:r>
              <a:rPr lang="en-US" b="1" dirty="0">
                <a:solidFill>
                  <a:schemeClr val="tx2">
                    <a:lumMod val="75000"/>
                  </a:schemeClr>
                </a:solidFill>
              </a:rPr>
              <a:t> OF TEAR FILM IN CHILDREN AND ADOLESCTNTS WEARING SOFT CONTAC LENSES</a:t>
            </a:r>
            <a:r>
              <a:rPr lang="en-US" dirty="0"/>
              <a:t/>
            </a:r>
            <a:br>
              <a:rPr lang="en-US" dirty="0"/>
            </a:br>
            <a:endParaRPr lang="en-US" dirty="0"/>
          </a:p>
        </p:txBody>
      </p:sp>
      <p:sp>
        <p:nvSpPr>
          <p:cNvPr id="3" name="Subtitle 2"/>
          <p:cNvSpPr>
            <a:spLocks noGrp="1"/>
          </p:cNvSpPr>
          <p:nvPr>
            <p:ph type="subTitle" idx="1"/>
          </p:nvPr>
        </p:nvSpPr>
        <p:spPr>
          <a:xfrm>
            <a:off x="1259632" y="3212976"/>
            <a:ext cx="6400800" cy="1473200"/>
          </a:xfrm>
        </p:spPr>
        <p:txBody>
          <a:bodyPr/>
          <a:lstStyle/>
          <a:p>
            <a:endParaRPr lang="en-US" dirty="0"/>
          </a:p>
        </p:txBody>
      </p:sp>
      <p:pic>
        <p:nvPicPr>
          <p:cNvPr id="4" name="Picture 3" descr="http://fmbaros.ru/common/upload/news/cover/img_8323%5b73%5d.jpg.resize_0_0%5b214%5d.jpg.resize_0_0.jpg"/>
          <p:cNvPicPr/>
          <p:nvPr/>
        </p:nvPicPr>
        <p:blipFill>
          <a:blip r:embed="rId2">
            <a:extLst>
              <a:ext uri="{28A0092B-C50C-407E-A947-70E740481C1C}">
                <a14:useLocalDpi xmlns:a14="http://schemas.microsoft.com/office/drawing/2010/main" val="0"/>
              </a:ext>
            </a:extLst>
          </a:blip>
          <a:srcRect/>
          <a:stretch>
            <a:fillRect/>
          </a:stretch>
        </p:blipFill>
        <p:spPr bwMode="auto">
          <a:xfrm>
            <a:off x="395536" y="476672"/>
            <a:ext cx="1944216" cy="989350"/>
          </a:xfrm>
          <a:prstGeom prst="rect">
            <a:avLst/>
          </a:prstGeom>
          <a:noFill/>
          <a:ln>
            <a:noFill/>
          </a:ln>
        </p:spPr>
      </p:pic>
      <p:pic>
        <p:nvPicPr>
          <p:cNvPr id="5" name="Picture 4" descr="http://shkola-televideniya.ru/netcat_files/846/962/Novgorodskiy_Gosudarstvennyy_Universitet_imeni_Yaroslava_Mudrogo.jpg"/>
          <p:cNvPicPr/>
          <p:nvPr/>
        </p:nvPicPr>
        <p:blipFill>
          <a:blip r:embed="rId3">
            <a:extLst>
              <a:ext uri="{28A0092B-C50C-407E-A947-70E740481C1C}">
                <a14:useLocalDpi xmlns:a14="http://schemas.microsoft.com/office/drawing/2010/main" val="0"/>
              </a:ext>
            </a:extLst>
          </a:blip>
          <a:srcRect/>
          <a:stretch>
            <a:fillRect/>
          </a:stretch>
        </p:blipFill>
        <p:spPr bwMode="auto">
          <a:xfrm>
            <a:off x="7092280" y="476672"/>
            <a:ext cx="1656184" cy="989350"/>
          </a:xfrm>
          <a:prstGeom prst="rect">
            <a:avLst/>
          </a:prstGeom>
          <a:noFill/>
          <a:ln>
            <a:noFill/>
          </a:ln>
        </p:spPr>
      </p:pic>
      <p:sp>
        <p:nvSpPr>
          <p:cNvPr id="6" name="Rectangle 5"/>
          <p:cNvSpPr/>
          <p:nvPr/>
        </p:nvSpPr>
        <p:spPr>
          <a:xfrm>
            <a:off x="815511" y="5085184"/>
            <a:ext cx="7776864" cy="1631216"/>
          </a:xfrm>
          <a:prstGeom prst="rect">
            <a:avLst/>
          </a:prstGeom>
        </p:spPr>
        <p:txBody>
          <a:bodyPr wrap="square">
            <a:spAutoFit/>
          </a:bodyPr>
          <a:lstStyle/>
          <a:p>
            <a:pPr algn="ctr"/>
            <a:r>
              <a:rPr lang="en-US" sz="3200" b="1" i="1" u="sng" dirty="0">
                <a:solidFill>
                  <a:srgbClr val="002060"/>
                </a:solidFill>
              </a:rPr>
              <a:t>LESHCHENKO I</a:t>
            </a:r>
            <a:r>
              <a:rPr lang="en-US" sz="3200" b="1" i="1" u="sng" dirty="0" smtClean="0">
                <a:solidFill>
                  <a:srgbClr val="002060"/>
                </a:solidFill>
              </a:rPr>
              <a:t>. (</a:t>
            </a:r>
            <a:r>
              <a:rPr lang="en-US" sz="3200" b="1" i="1" u="sng" dirty="0">
                <a:solidFill>
                  <a:srgbClr val="002060"/>
                </a:solidFill>
              </a:rPr>
              <a:t>1</a:t>
            </a:r>
            <a:r>
              <a:rPr lang="en-US" sz="3200" b="1" i="1" u="sng" dirty="0" smtClean="0">
                <a:solidFill>
                  <a:srgbClr val="002060"/>
                </a:solidFill>
              </a:rPr>
              <a:t>)</a:t>
            </a:r>
            <a:r>
              <a:rPr lang="en-US" sz="3200" b="1" i="1" dirty="0" smtClean="0">
                <a:solidFill>
                  <a:srgbClr val="002060"/>
                </a:solidFill>
              </a:rPr>
              <a:t>, </a:t>
            </a:r>
            <a:r>
              <a:rPr lang="en-US" sz="3200" b="1" i="1" dirty="0">
                <a:solidFill>
                  <a:srgbClr val="002060"/>
                </a:solidFill>
              </a:rPr>
              <a:t>OKONENKO T.(2</a:t>
            </a:r>
            <a:r>
              <a:rPr lang="en-US" sz="3200" b="1" i="1" dirty="0" smtClean="0">
                <a:solidFill>
                  <a:srgbClr val="002060"/>
                </a:solidFill>
              </a:rPr>
              <a:t>)</a:t>
            </a:r>
          </a:p>
          <a:p>
            <a:pPr algn="ctr"/>
            <a:endParaRPr lang="en-US" sz="3200" b="1" dirty="0">
              <a:solidFill>
                <a:srgbClr val="002060"/>
              </a:solidFill>
            </a:endParaRPr>
          </a:p>
          <a:p>
            <a:pPr marL="342900" indent="-342900" algn="ctr">
              <a:buAutoNum type="arabicParenBoth"/>
            </a:pPr>
            <a:r>
              <a:rPr lang="en-US" b="1" i="1" dirty="0" smtClean="0">
                <a:solidFill>
                  <a:srgbClr val="002060"/>
                </a:solidFill>
              </a:rPr>
              <a:t>Medical </a:t>
            </a:r>
            <a:r>
              <a:rPr lang="en-US" b="1" i="1" dirty="0">
                <a:solidFill>
                  <a:srgbClr val="002060"/>
                </a:solidFill>
              </a:rPr>
              <a:t>- Biological Postgraduate institute, Moscow, RUSSIAN FEDERATION; </a:t>
            </a:r>
            <a:endParaRPr lang="en-US" b="1" i="1" dirty="0" smtClean="0">
              <a:solidFill>
                <a:srgbClr val="002060"/>
              </a:solidFill>
            </a:endParaRPr>
          </a:p>
          <a:p>
            <a:pPr algn="ctr"/>
            <a:r>
              <a:rPr lang="en-US" b="1" i="1" dirty="0" smtClean="0">
                <a:solidFill>
                  <a:srgbClr val="002060"/>
                </a:solidFill>
              </a:rPr>
              <a:t>(</a:t>
            </a:r>
            <a:r>
              <a:rPr lang="en-US" b="1" i="1" dirty="0">
                <a:solidFill>
                  <a:srgbClr val="002060"/>
                </a:solidFill>
              </a:rPr>
              <a:t>2) Novgorod State University, </a:t>
            </a:r>
            <a:r>
              <a:rPr lang="en-US" b="1" i="1" dirty="0" err="1" smtClean="0">
                <a:solidFill>
                  <a:srgbClr val="002060"/>
                </a:solidFill>
              </a:rPr>
              <a:t>Veleky</a:t>
            </a:r>
            <a:r>
              <a:rPr lang="en-US" b="1" i="1" dirty="0" smtClean="0">
                <a:solidFill>
                  <a:srgbClr val="002060"/>
                </a:solidFill>
              </a:rPr>
              <a:t> </a:t>
            </a:r>
            <a:r>
              <a:rPr lang="en-US" b="1" i="1" dirty="0">
                <a:solidFill>
                  <a:srgbClr val="002060"/>
                </a:solidFill>
              </a:rPr>
              <a:t>Novgorod, </a:t>
            </a:r>
            <a:r>
              <a:rPr lang="en-US" b="1" i="1" dirty="0" smtClean="0">
                <a:solidFill>
                  <a:srgbClr val="002060"/>
                </a:solidFill>
              </a:rPr>
              <a:t>RUSSIAN </a:t>
            </a:r>
            <a:r>
              <a:rPr lang="en-US" b="1" i="1" dirty="0">
                <a:solidFill>
                  <a:srgbClr val="002060"/>
                </a:solidFill>
              </a:rPr>
              <a:t>FEDERATION</a:t>
            </a:r>
            <a:endParaRPr lang="en-US" b="1" dirty="0">
              <a:solidFill>
                <a:srgbClr val="002060"/>
              </a:solidFill>
            </a:endParaRPr>
          </a:p>
        </p:txBody>
      </p:sp>
    </p:spTree>
    <p:extLst>
      <p:ext uri="{BB962C8B-B14F-4D97-AF65-F5344CB8AC3E}">
        <p14:creationId xmlns:p14="http://schemas.microsoft.com/office/powerpoint/2010/main" val="36130060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75456"/>
            <a:ext cx="8429614" cy="3450696"/>
          </a:xfrm>
        </p:spPr>
        <p:txBody>
          <a:bodyPr>
            <a:normAutofit/>
          </a:bodyPr>
          <a:lstStyle/>
          <a:p>
            <a:endParaRPr lang="en-US" dirty="0"/>
          </a:p>
        </p:txBody>
      </p:sp>
      <p:sp>
        <p:nvSpPr>
          <p:cNvPr id="3" name="Title 2"/>
          <p:cNvSpPr>
            <a:spLocks noGrp="1"/>
          </p:cNvSpPr>
          <p:nvPr>
            <p:ph type="title"/>
          </p:nvPr>
        </p:nvSpPr>
        <p:spPr>
          <a:xfrm>
            <a:off x="581894" y="17391"/>
            <a:ext cx="8229600" cy="1252728"/>
          </a:xfrm>
        </p:spPr>
        <p:txBody>
          <a:bodyPr/>
          <a:lstStyle/>
          <a:p>
            <a:r>
              <a:rPr lang="en-US" b="1" dirty="0" smtClean="0">
                <a:solidFill>
                  <a:schemeClr val="tx2">
                    <a:lumMod val="75000"/>
                  </a:schemeClr>
                </a:solidFill>
              </a:rPr>
              <a:t>Materials and Methods </a:t>
            </a:r>
            <a:endParaRPr lang="en-US" b="1" dirty="0">
              <a:solidFill>
                <a:schemeClr val="tx2">
                  <a:lumMod val="75000"/>
                </a:schemeClr>
              </a:solidFill>
            </a:endParaRPr>
          </a:p>
        </p:txBody>
      </p:sp>
      <p:pic>
        <p:nvPicPr>
          <p:cNvPr id="4" name="Picture 3" descr="C:\Users\ileshche\AppData\Local\Microsoft\Windows\Temporary Internet Files\Content.Outlook\CZ8203YO\слеза 2 (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333" y="2708920"/>
            <a:ext cx="2884612" cy="216345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23528" y="2636912"/>
            <a:ext cx="5421874" cy="3970318"/>
          </a:xfrm>
          <a:prstGeom prst="rect">
            <a:avLst/>
          </a:prstGeom>
          <a:ln w="12700">
            <a:solidFill>
              <a:srgbClr val="002060"/>
            </a:solidFill>
          </a:ln>
        </p:spPr>
        <p:txBody>
          <a:bodyPr wrap="square">
            <a:spAutoFit/>
          </a:bodyPr>
          <a:lstStyle/>
          <a:p>
            <a:r>
              <a:rPr lang="en-US" dirty="0">
                <a:solidFill>
                  <a:srgbClr val="002060"/>
                </a:solidFill>
              </a:rPr>
              <a:t>The clinical studies enrolled 55 subjects. </a:t>
            </a:r>
            <a:endParaRPr lang="en-US" dirty="0" smtClean="0">
              <a:solidFill>
                <a:srgbClr val="002060"/>
              </a:solidFill>
            </a:endParaRPr>
          </a:p>
          <a:p>
            <a:r>
              <a:rPr lang="en-US" dirty="0" smtClean="0">
                <a:solidFill>
                  <a:srgbClr val="002060"/>
                </a:solidFill>
              </a:rPr>
              <a:t>Both </a:t>
            </a:r>
            <a:r>
              <a:rPr lang="en-US" dirty="0">
                <a:solidFill>
                  <a:srgbClr val="002060"/>
                </a:solidFill>
              </a:rPr>
              <a:t>groups were matched by age and sex. </a:t>
            </a:r>
            <a:endParaRPr lang="en-US" dirty="0" smtClean="0">
              <a:solidFill>
                <a:srgbClr val="002060"/>
              </a:solidFill>
            </a:endParaRPr>
          </a:p>
          <a:p>
            <a:r>
              <a:rPr lang="en-US" dirty="0" smtClean="0">
                <a:solidFill>
                  <a:srgbClr val="002060"/>
                </a:solidFill>
              </a:rPr>
              <a:t>All </a:t>
            </a:r>
            <a:r>
              <a:rPr lang="en-US" dirty="0">
                <a:solidFill>
                  <a:srgbClr val="002060"/>
                </a:solidFill>
              </a:rPr>
              <a:t>children had history of allergies and chronic diseases, but were not under a continuous follow-up.</a:t>
            </a:r>
          </a:p>
          <a:p>
            <a:r>
              <a:rPr lang="en-US" dirty="0">
                <a:solidFill>
                  <a:srgbClr val="002060"/>
                </a:solidFill>
              </a:rPr>
              <a:t>The experimental group comprised 34 users of soft contact lenses aged from 10 to 18 years old (mean age 14,6 ± 0,38), of which 28 were girls and 7 were boys. </a:t>
            </a:r>
            <a:endParaRPr lang="en-US" dirty="0" smtClean="0">
              <a:solidFill>
                <a:srgbClr val="002060"/>
              </a:solidFill>
            </a:endParaRPr>
          </a:p>
          <a:p>
            <a:r>
              <a:rPr lang="en-US" dirty="0" smtClean="0">
                <a:solidFill>
                  <a:srgbClr val="002060"/>
                </a:solidFill>
              </a:rPr>
              <a:t>The </a:t>
            </a:r>
            <a:r>
              <a:rPr lang="en-US" dirty="0">
                <a:solidFill>
                  <a:srgbClr val="002060"/>
                </a:solidFill>
              </a:rPr>
              <a:t>mean period of wearing SCLs was 2 years and 6 months (max 5 years, min 1,0 year). All adolescents visited an ophthalmologist to check their visual acuity and assess their anterior eye surface.</a:t>
            </a:r>
          </a:p>
          <a:p>
            <a:r>
              <a:rPr lang="en-US" dirty="0">
                <a:solidFill>
                  <a:srgbClr val="002060"/>
                </a:solidFill>
              </a:rPr>
              <a:t>The control group included 17 adolescents (13 girls, 4 boys) aged from 13 to 18 years old (mean age 14,5 ± 0,5). </a:t>
            </a:r>
          </a:p>
        </p:txBody>
      </p:sp>
      <p:sp>
        <p:nvSpPr>
          <p:cNvPr id="7" name="Rectangle 6"/>
          <p:cNvSpPr/>
          <p:nvPr/>
        </p:nvSpPr>
        <p:spPr>
          <a:xfrm>
            <a:off x="5989438" y="5079741"/>
            <a:ext cx="3243969" cy="646331"/>
          </a:xfrm>
          <a:prstGeom prst="rect">
            <a:avLst/>
          </a:prstGeom>
        </p:spPr>
        <p:txBody>
          <a:bodyPr wrap="square">
            <a:spAutoFit/>
          </a:bodyPr>
          <a:lstStyle/>
          <a:p>
            <a:pPr algn="ctr"/>
            <a:r>
              <a:rPr lang="en-US" b="1" dirty="0" err="1" smtClean="0">
                <a:solidFill>
                  <a:srgbClr val="002060"/>
                </a:solidFill>
              </a:rPr>
              <a:t>RTVue</a:t>
            </a:r>
            <a:r>
              <a:rPr lang="en-US" b="1" dirty="0" smtClean="0">
                <a:solidFill>
                  <a:srgbClr val="002060"/>
                </a:solidFill>
              </a:rPr>
              <a:t> </a:t>
            </a:r>
            <a:r>
              <a:rPr lang="en-US" b="1" dirty="0" err="1">
                <a:solidFill>
                  <a:srgbClr val="002060"/>
                </a:solidFill>
              </a:rPr>
              <a:t>Optovue</a:t>
            </a:r>
            <a:r>
              <a:rPr lang="en-US" b="1" dirty="0">
                <a:solidFill>
                  <a:srgbClr val="002060"/>
                </a:solidFill>
              </a:rPr>
              <a:t> -100SA) </a:t>
            </a:r>
            <a:endParaRPr lang="en-US" b="1" dirty="0" smtClean="0">
              <a:solidFill>
                <a:srgbClr val="002060"/>
              </a:solidFill>
            </a:endParaRPr>
          </a:p>
          <a:p>
            <a:pPr algn="ctr"/>
            <a:r>
              <a:rPr lang="en-US" b="1" dirty="0" smtClean="0">
                <a:solidFill>
                  <a:srgbClr val="002060"/>
                </a:solidFill>
              </a:rPr>
              <a:t>using </a:t>
            </a:r>
            <a:r>
              <a:rPr lang="en-US" b="1" dirty="0">
                <a:solidFill>
                  <a:srgbClr val="002060"/>
                </a:solidFill>
              </a:rPr>
              <a:t>corneal module CAM-L</a:t>
            </a:r>
          </a:p>
        </p:txBody>
      </p:sp>
      <p:sp>
        <p:nvSpPr>
          <p:cNvPr id="5" name="TextBox 4"/>
          <p:cNvSpPr txBox="1"/>
          <p:nvPr/>
        </p:nvSpPr>
        <p:spPr>
          <a:xfrm>
            <a:off x="323529" y="1196752"/>
            <a:ext cx="8573416" cy="1200329"/>
          </a:xfrm>
          <a:prstGeom prst="rect">
            <a:avLst/>
          </a:prstGeom>
          <a:noFill/>
          <a:ln w="9525">
            <a:solidFill>
              <a:schemeClr val="tx1"/>
            </a:solidFill>
          </a:ln>
        </p:spPr>
        <p:txBody>
          <a:bodyPr wrap="square" rtlCol="0">
            <a:spAutoFit/>
          </a:bodyPr>
          <a:lstStyle/>
          <a:p>
            <a:r>
              <a:rPr lang="en-US" dirty="0">
                <a:solidFill>
                  <a:srgbClr val="002060"/>
                </a:solidFill>
              </a:rPr>
              <a:t>Today it has been proved that long-term and safe use of any contact lenses (CLs) is only possible with a normally functioning lacrimal apparatus, as vision correction with contact lenses is one of the reasons contributing to the development of secondary dry eye syndrome (DES). </a:t>
            </a:r>
            <a:endParaRPr lang="en-US" dirty="0"/>
          </a:p>
        </p:txBody>
      </p:sp>
    </p:spTree>
    <p:extLst>
      <p:ext uri="{BB962C8B-B14F-4D97-AF65-F5344CB8AC3E}">
        <p14:creationId xmlns:p14="http://schemas.microsoft.com/office/powerpoint/2010/main" val="4816782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smtClean="0">
                <a:solidFill>
                  <a:schemeClr val="tx2">
                    <a:lumMod val="75000"/>
                  </a:schemeClr>
                </a:solidFill>
              </a:rPr>
              <a:t/>
            </a:r>
            <a:br>
              <a:rPr lang="en-US" b="1" dirty="0" smtClean="0">
                <a:solidFill>
                  <a:schemeClr val="tx2">
                    <a:lumMod val="75000"/>
                  </a:schemeClr>
                </a:solidFill>
              </a:rPr>
            </a:br>
            <a:r>
              <a:rPr lang="en-US" b="1" dirty="0" smtClean="0">
                <a:solidFill>
                  <a:schemeClr val="tx2">
                    <a:lumMod val="75000"/>
                  </a:schemeClr>
                </a:solidFill>
              </a:rPr>
              <a:t>OCT-</a:t>
            </a:r>
            <a:r>
              <a:rPr lang="en-US" b="1" dirty="0" err="1">
                <a:solidFill>
                  <a:schemeClr val="tx2">
                    <a:lumMod val="75000"/>
                  </a:schemeClr>
                </a:solidFill>
              </a:rPr>
              <a:t>M</a:t>
            </a:r>
            <a:r>
              <a:rPr lang="en-US" b="1" dirty="0" err="1" smtClean="0">
                <a:solidFill>
                  <a:schemeClr val="tx2">
                    <a:lumMod val="75000"/>
                  </a:schemeClr>
                </a:solidFill>
              </a:rPr>
              <a:t>eniscometry</a:t>
            </a:r>
            <a:r>
              <a:rPr lang="en-US" b="1" dirty="0">
                <a:solidFill>
                  <a:schemeClr val="tx2">
                    <a:lumMod val="75000"/>
                  </a:schemeClr>
                </a:solidFill>
              </a:rPr>
              <a:t/>
            </a:r>
            <a:br>
              <a:rPr lang="en-US" b="1" dirty="0">
                <a:solidFill>
                  <a:schemeClr val="tx2">
                    <a:lumMod val="75000"/>
                  </a:schemeClr>
                </a:solidFill>
              </a:rPr>
            </a:br>
            <a:endParaRPr lang="en-US" dirty="0"/>
          </a:p>
        </p:txBody>
      </p:sp>
      <p:pic>
        <p:nvPicPr>
          <p:cNvPr id="4" name="Рисунок 3"/>
          <p:cNvPicPr>
            <a:picLocks noGrp="1"/>
          </p:cNvPicPr>
          <p:nvPr>
            <p:ph idx="1"/>
          </p:nvPr>
        </p:nvPicPr>
        <p:blipFill>
          <a:blip r:embed="rId2"/>
          <a:stretch>
            <a:fillRect/>
          </a:stretch>
        </p:blipFill>
        <p:spPr>
          <a:xfrm>
            <a:off x="4993907" y="3006709"/>
            <a:ext cx="3960440" cy="2664296"/>
          </a:xfrm>
          <a:prstGeom prst="rect">
            <a:avLst/>
          </a:prstGeom>
        </p:spPr>
      </p:pic>
      <p:sp>
        <p:nvSpPr>
          <p:cNvPr id="5" name="Rectangle 4"/>
          <p:cNvSpPr/>
          <p:nvPr/>
        </p:nvSpPr>
        <p:spPr>
          <a:xfrm>
            <a:off x="323528" y="3006709"/>
            <a:ext cx="4464495" cy="3139321"/>
          </a:xfrm>
          <a:prstGeom prst="rect">
            <a:avLst/>
          </a:prstGeom>
          <a:ln w="9525">
            <a:solidFill>
              <a:srgbClr val="002060"/>
            </a:solidFill>
          </a:ln>
        </p:spPr>
        <p:txBody>
          <a:bodyPr wrap="square">
            <a:spAutoFit/>
          </a:bodyPr>
          <a:lstStyle/>
          <a:p>
            <a:r>
              <a:rPr lang="en-US" dirty="0" smtClean="0">
                <a:solidFill>
                  <a:schemeClr val="tx2">
                    <a:lumMod val="75000"/>
                  </a:schemeClr>
                </a:solidFill>
              </a:rPr>
              <a:t>T</a:t>
            </a:r>
            <a:r>
              <a:rPr lang="en-US" dirty="0" smtClean="0">
                <a:solidFill>
                  <a:schemeClr val="tx2">
                    <a:lumMod val="75000"/>
                  </a:schemeClr>
                </a:solidFill>
                <a:effectLst/>
              </a:rPr>
              <a:t>he surface tension coefficient for the tear fluid (α) was calculated using  O. </a:t>
            </a:r>
            <a:r>
              <a:rPr lang="en-US" dirty="0" err="1" smtClean="0">
                <a:solidFill>
                  <a:schemeClr val="tx2">
                    <a:lumMod val="75000"/>
                  </a:schemeClr>
                </a:solidFill>
                <a:effectLst/>
              </a:rPr>
              <a:t>Lobanova's</a:t>
            </a:r>
            <a:r>
              <a:rPr lang="en-US" dirty="0" smtClean="0">
                <a:solidFill>
                  <a:schemeClr val="tx2">
                    <a:lumMod val="75000"/>
                  </a:schemeClr>
                </a:solidFill>
                <a:effectLst/>
              </a:rPr>
              <a:t> formula: </a:t>
            </a:r>
          </a:p>
          <a:p>
            <a:r>
              <a:rPr lang="en-US" b="1" dirty="0" smtClean="0">
                <a:solidFill>
                  <a:schemeClr val="tx2">
                    <a:lumMod val="75000"/>
                  </a:schemeClr>
                </a:solidFill>
                <a:effectLst/>
              </a:rPr>
              <a:t>α = pgh</a:t>
            </a:r>
            <a:r>
              <a:rPr lang="en-US" b="1" baseline="30000" dirty="0" smtClean="0">
                <a:solidFill>
                  <a:schemeClr val="tx2">
                    <a:lumMod val="75000"/>
                  </a:schemeClr>
                </a:solidFill>
                <a:effectLst/>
              </a:rPr>
              <a:t>3</a:t>
            </a:r>
            <a:r>
              <a:rPr lang="en-US" b="1" dirty="0" smtClean="0">
                <a:solidFill>
                  <a:schemeClr val="tx2">
                    <a:lumMod val="75000"/>
                  </a:schemeClr>
                </a:solidFill>
                <a:effectLst/>
              </a:rPr>
              <a:t>/8x</a:t>
            </a:r>
          </a:p>
          <a:p>
            <a:r>
              <a:rPr lang="en-US" dirty="0" smtClean="0">
                <a:solidFill>
                  <a:schemeClr val="tx2">
                    <a:lumMod val="75000"/>
                  </a:schemeClr>
                </a:solidFill>
                <a:effectLst/>
              </a:rPr>
              <a:t>where:</a:t>
            </a:r>
          </a:p>
          <a:p>
            <a:r>
              <a:rPr lang="en-US" dirty="0" smtClean="0">
                <a:solidFill>
                  <a:schemeClr val="tx2">
                    <a:lumMod val="75000"/>
                  </a:schemeClr>
                </a:solidFill>
                <a:effectLst/>
              </a:rPr>
              <a:t>p — density of lacrimal fluid (1000 kg/m</a:t>
            </a:r>
            <a:r>
              <a:rPr lang="en-US" baseline="30000" dirty="0" smtClean="0">
                <a:solidFill>
                  <a:schemeClr val="tx2">
                    <a:lumMod val="75000"/>
                  </a:schemeClr>
                </a:solidFill>
                <a:effectLst/>
              </a:rPr>
              <a:t>3</a:t>
            </a:r>
            <a:r>
              <a:rPr lang="en-US" dirty="0" smtClean="0">
                <a:solidFill>
                  <a:schemeClr val="tx2">
                    <a:lumMod val="75000"/>
                  </a:schemeClr>
                </a:solidFill>
                <a:effectLst/>
              </a:rPr>
              <a:t>);</a:t>
            </a:r>
          </a:p>
          <a:p>
            <a:r>
              <a:rPr lang="en-US" dirty="0" smtClean="0">
                <a:solidFill>
                  <a:schemeClr val="tx2">
                    <a:lumMod val="75000"/>
                  </a:schemeClr>
                </a:solidFill>
                <a:effectLst/>
              </a:rPr>
              <a:t>g — acceleration of gravity (9.8 m/s</a:t>
            </a:r>
            <a:r>
              <a:rPr lang="en-US" baseline="30000" dirty="0" smtClean="0">
                <a:solidFill>
                  <a:schemeClr val="tx2">
                    <a:lumMod val="75000"/>
                  </a:schemeClr>
                </a:solidFill>
                <a:effectLst/>
              </a:rPr>
              <a:t>2</a:t>
            </a:r>
            <a:r>
              <a:rPr lang="en-US" dirty="0" smtClean="0">
                <a:solidFill>
                  <a:schemeClr val="tx2">
                    <a:lumMod val="75000"/>
                  </a:schemeClr>
                </a:solidFill>
                <a:effectLst/>
              </a:rPr>
              <a:t>)</a:t>
            </a:r>
          </a:p>
          <a:p>
            <a:r>
              <a:rPr lang="en-US" dirty="0" smtClean="0">
                <a:solidFill>
                  <a:schemeClr val="tx2">
                    <a:lumMod val="75000"/>
                  </a:schemeClr>
                </a:solidFill>
                <a:effectLst/>
              </a:rPr>
              <a:t>h — meniscus chord (meniscus height in our case);</a:t>
            </a:r>
          </a:p>
          <a:p>
            <a:r>
              <a:rPr lang="en-US" dirty="0" smtClean="0">
                <a:solidFill>
                  <a:schemeClr val="tx2">
                    <a:lumMod val="75000"/>
                  </a:schemeClr>
                </a:solidFill>
                <a:effectLst/>
              </a:rPr>
              <a:t>x — meniscus curvature </a:t>
            </a:r>
          </a:p>
          <a:p>
            <a:r>
              <a:rPr lang="en-US" dirty="0" smtClean="0">
                <a:solidFill>
                  <a:schemeClr val="tx2">
                    <a:lumMod val="75000"/>
                  </a:schemeClr>
                </a:solidFill>
                <a:effectLst/>
              </a:rPr>
              <a:t>(meniscus radius, r in our case).</a:t>
            </a:r>
            <a:endParaRPr lang="en-US" dirty="0">
              <a:solidFill>
                <a:schemeClr val="tx2">
                  <a:lumMod val="75000"/>
                </a:schemeClr>
              </a:solidFill>
              <a:effectLst/>
            </a:endParaRPr>
          </a:p>
        </p:txBody>
      </p:sp>
      <p:sp>
        <p:nvSpPr>
          <p:cNvPr id="7" name="Rectangle 6"/>
          <p:cNvSpPr/>
          <p:nvPr/>
        </p:nvSpPr>
        <p:spPr>
          <a:xfrm>
            <a:off x="395536" y="1507015"/>
            <a:ext cx="7997130" cy="646331"/>
          </a:xfrm>
          <a:prstGeom prst="rect">
            <a:avLst/>
          </a:prstGeom>
        </p:spPr>
        <p:txBody>
          <a:bodyPr wrap="square">
            <a:spAutoFit/>
          </a:bodyPr>
          <a:lstStyle/>
          <a:p>
            <a:pPr algn="ctr"/>
            <a:r>
              <a:rPr lang="en-US" b="1" dirty="0" smtClean="0">
                <a:solidFill>
                  <a:srgbClr val="002060"/>
                </a:solidFill>
              </a:rPr>
              <a:t>Study objective : to </a:t>
            </a:r>
            <a:r>
              <a:rPr lang="en-US" b="1" dirty="0">
                <a:solidFill>
                  <a:srgbClr val="002060"/>
                </a:solidFill>
              </a:rPr>
              <a:t>identify abnormalities in the anterior eye surface in adolescents using soft contact lenses, based on </a:t>
            </a:r>
            <a:r>
              <a:rPr lang="en-US" b="1" dirty="0" smtClean="0">
                <a:solidFill>
                  <a:srgbClr val="002060"/>
                </a:solidFill>
              </a:rPr>
              <a:t>OCT-</a:t>
            </a:r>
            <a:r>
              <a:rPr lang="en-US" b="1" dirty="0" err="1" smtClean="0">
                <a:solidFill>
                  <a:srgbClr val="002060"/>
                </a:solidFill>
              </a:rPr>
              <a:t>meniscometry</a:t>
            </a:r>
            <a:r>
              <a:rPr lang="en-US" b="1" dirty="0" smtClean="0">
                <a:solidFill>
                  <a:srgbClr val="002060"/>
                </a:solidFill>
              </a:rPr>
              <a:t>.</a:t>
            </a:r>
          </a:p>
        </p:txBody>
      </p:sp>
      <p:sp>
        <p:nvSpPr>
          <p:cNvPr id="8" name="Rectangle 7"/>
          <p:cNvSpPr/>
          <p:nvPr/>
        </p:nvSpPr>
        <p:spPr>
          <a:xfrm>
            <a:off x="4788023" y="5842165"/>
            <a:ext cx="4372209" cy="646331"/>
          </a:xfrm>
          <a:prstGeom prst="rect">
            <a:avLst/>
          </a:prstGeom>
        </p:spPr>
        <p:txBody>
          <a:bodyPr wrap="square">
            <a:spAutoFit/>
          </a:bodyPr>
          <a:lstStyle/>
          <a:p>
            <a:pPr algn="ctr"/>
            <a:r>
              <a:rPr lang="en-US" b="1" dirty="0">
                <a:solidFill>
                  <a:srgbClr val="002060"/>
                </a:solidFill>
              </a:rPr>
              <a:t>The OCT-</a:t>
            </a:r>
            <a:r>
              <a:rPr lang="en-US" b="1" dirty="0" err="1">
                <a:solidFill>
                  <a:srgbClr val="002060"/>
                </a:solidFill>
              </a:rPr>
              <a:t>meniscometry</a:t>
            </a:r>
            <a:r>
              <a:rPr lang="en-US" b="1" dirty="0">
                <a:solidFill>
                  <a:srgbClr val="002060"/>
                </a:solidFill>
              </a:rPr>
              <a:t> sensitivity is estimated to be 97.5%.</a:t>
            </a:r>
          </a:p>
        </p:txBody>
      </p:sp>
      <p:sp>
        <p:nvSpPr>
          <p:cNvPr id="9" name="TextBox 8"/>
          <p:cNvSpPr txBox="1"/>
          <p:nvPr/>
        </p:nvSpPr>
        <p:spPr>
          <a:xfrm>
            <a:off x="297601" y="2200015"/>
            <a:ext cx="7981672" cy="646331"/>
          </a:xfrm>
          <a:prstGeom prst="rect">
            <a:avLst/>
          </a:prstGeom>
          <a:noFill/>
        </p:spPr>
        <p:txBody>
          <a:bodyPr wrap="none" rtlCol="0">
            <a:spAutoFit/>
          </a:bodyPr>
          <a:lstStyle/>
          <a:p>
            <a:r>
              <a:rPr lang="en-US" dirty="0" smtClean="0">
                <a:solidFill>
                  <a:srgbClr val="002060"/>
                </a:solidFill>
              </a:rPr>
              <a:t>Method for determining morphometric parameters of the tear meniscus formed</a:t>
            </a:r>
          </a:p>
          <a:p>
            <a:r>
              <a:rPr lang="en-US" dirty="0" smtClean="0">
                <a:solidFill>
                  <a:srgbClr val="002060"/>
                </a:solidFill>
              </a:rPr>
              <a:t> between the edge of the lower eyelid and the cornea. </a:t>
            </a:r>
          </a:p>
        </p:txBody>
      </p:sp>
    </p:spTree>
    <p:extLst>
      <p:ext uri="{BB962C8B-B14F-4D97-AF65-F5344CB8AC3E}">
        <p14:creationId xmlns:p14="http://schemas.microsoft.com/office/powerpoint/2010/main" val="2525108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772816"/>
            <a:ext cx="8280919" cy="4968552"/>
          </a:xfrm>
        </p:spPr>
        <p:txBody>
          <a:bodyPr>
            <a:normAutofit fontScale="77500" lnSpcReduction="20000"/>
          </a:bodyPr>
          <a:lstStyle/>
          <a:p>
            <a:r>
              <a:rPr lang="en-US" dirty="0" smtClean="0"/>
              <a:t>In </a:t>
            </a:r>
            <a:r>
              <a:rPr lang="en-US" dirty="0"/>
              <a:t>the group of SCL users, there was a tendency to an increase in the tear meniscus height. </a:t>
            </a:r>
            <a:endParaRPr lang="en-US" dirty="0" smtClean="0"/>
          </a:p>
          <a:p>
            <a:r>
              <a:rPr lang="en-US" dirty="0" smtClean="0"/>
              <a:t>Its </a:t>
            </a:r>
            <a:r>
              <a:rPr lang="en-US" dirty="0"/>
              <a:t>values ranged from 148 to 841 µm. The mean tear meniscus height was 344,46 ± 22,47 µm, which is typical of conditions accompanied by increased tear production). The differences between the two groups were statistically significant (p &lt; 0,001). </a:t>
            </a:r>
            <a:endParaRPr lang="en-US" dirty="0" smtClean="0"/>
          </a:p>
          <a:p>
            <a:r>
              <a:rPr lang="en-US" dirty="0" smtClean="0"/>
              <a:t>The </a:t>
            </a:r>
            <a:r>
              <a:rPr lang="en-US" dirty="0"/>
              <a:t>curvature size of the tear meniscus, characterizing physical properties of lacrimal fluid and corneal surface, averaged 25,94±1,72 µm in the control group, with its normal limits ranging from 7.0 to 50.0 µm. </a:t>
            </a:r>
            <a:endParaRPr lang="en-US" dirty="0" smtClean="0"/>
          </a:p>
          <a:p>
            <a:r>
              <a:rPr lang="en-US" dirty="0" smtClean="0"/>
              <a:t>The </a:t>
            </a:r>
            <a:r>
              <a:rPr lang="en-US" dirty="0"/>
              <a:t>tear meniscus radius averaged 33,22±1,74 µm in users of soft contact lenses. These max and min values were 11 and 75 µm, respectively. </a:t>
            </a:r>
            <a:endParaRPr lang="en-US" dirty="0" smtClean="0"/>
          </a:p>
          <a:p>
            <a:r>
              <a:rPr lang="en-US" dirty="0" smtClean="0"/>
              <a:t>The </a:t>
            </a:r>
            <a:r>
              <a:rPr lang="en-US" dirty="0"/>
              <a:t>differences between these parameters in both groups were also statistically significant (p &lt; 0,05). </a:t>
            </a:r>
            <a:endParaRPr lang="en-US" dirty="0" smtClean="0"/>
          </a:p>
          <a:p>
            <a:r>
              <a:rPr lang="en-US" dirty="0" smtClean="0"/>
              <a:t>Coefficient </a:t>
            </a:r>
            <a:r>
              <a:rPr lang="en-US" dirty="0"/>
              <a:t>α characterizing the strength of interaction between the tear fluid and the ocular surface in non-users of SLCs amounted to 0,72×10</a:t>
            </a:r>
            <a:r>
              <a:rPr lang="en-US" baseline="30000" dirty="0"/>
              <a:t>-3</a:t>
            </a:r>
            <a:r>
              <a:rPr lang="en-US" dirty="0"/>
              <a:t> ± 1,23×10</a:t>
            </a:r>
            <a:r>
              <a:rPr lang="en-US" baseline="30000" dirty="0"/>
              <a:t>-3</a:t>
            </a:r>
            <a:r>
              <a:rPr lang="en-US" dirty="0"/>
              <a:t> N/m. </a:t>
            </a:r>
            <a:endParaRPr lang="en-US" dirty="0" smtClean="0"/>
          </a:p>
          <a:p>
            <a:r>
              <a:rPr lang="en-US" dirty="0" smtClean="0"/>
              <a:t>Coefficient </a:t>
            </a:r>
            <a:r>
              <a:rPr lang="en-US" dirty="0"/>
              <a:t>α increased significantly and amounted to 4,38×10</a:t>
            </a:r>
            <a:r>
              <a:rPr lang="en-US" baseline="30000" dirty="0"/>
              <a:t>-3</a:t>
            </a:r>
            <a:r>
              <a:rPr lang="en-US" dirty="0"/>
              <a:t>±1,08 10</a:t>
            </a:r>
            <a:r>
              <a:rPr lang="en-US" baseline="30000" dirty="0"/>
              <a:t>-3</a:t>
            </a:r>
            <a:r>
              <a:rPr lang="en-US" dirty="0"/>
              <a:t> in SCL users.  </a:t>
            </a:r>
            <a:br>
              <a:rPr lang="en-US" dirty="0"/>
            </a:br>
            <a:endParaRPr lang="en-US" dirty="0"/>
          </a:p>
        </p:txBody>
      </p:sp>
      <p:sp>
        <p:nvSpPr>
          <p:cNvPr id="3" name="Title 2"/>
          <p:cNvSpPr>
            <a:spLocks noGrp="1"/>
          </p:cNvSpPr>
          <p:nvPr>
            <p:ph type="title"/>
          </p:nvPr>
        </p:nvSpPr>
        <p:spPr/>
        <p:txBody>
          <a:bodyPr/>
          <a:lstStyle/>
          <a:p>
            <a:r>
              <a:rPr lang="en-US" b="1" dirty="0" smtClean="0">
                <a:solidFill>
                  <a:schemeClr val="tx2">
                    <a:lumMod val="75000"/>
                  </a:schemeClr>
                </a:solidFill>
              </a:rPr>
              <a:t>The Results </a:t>
            </a:r>
            <a:endParaRPr lang="en-US" b="1" dirty="0">
              <a:solidFill>
                <a:schemeClr val="tx2">
                  <a:lumMod val="75000"/>
                </a:schemeClr>
              </a:solidFill>
            </a:endParaRPr>
          </a:p>
        </p:txBody>
      </p:sp>
    </p:spTree>
    <p:extLst>
      <p:ext uri="{BB962C8B-B14F-4D97-AF65-F5344CB8AC3E}">
        <p14:creationId xmlns:p14="http://schemas.microsoft.com/office/powerpoint/2010/main" val="4165503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9592" y="2492896"/>
            <a:ext cx="7408333" cy="3450696"/>
          </a:xfrm>
        </p:spPr>
        <p:txBody>
          <a:bodyPr/>
          <a:lstStyle/>
          <a:p>
            <a:r>
              <a:rPr lang="en-US" dirty="0"/>
              <a:t>Thus, the use of contact lenses by adolescents for 2 to 3 years did not result in the development of secondary dry eye syndrome. </a:t>
            </a:r>
            <a:endParaRPr lang="en-US" dirty="0" smtClean="0"/>
          </a:p>
          <a:p>
            <a:r>
              <a:rPr lang="en-US" dirty="0" smtClean="0"/>
              <a:t>The </a:t>
            </a:r>
            <a:r>
              <a:rPr lang="en-US" dirty="0"/>
              <a:t>OCT-</a:t>
            </a:r>
            <a:r>
              <a:rPr lang="en-US" dirty="0" err="1"/>
              <a:t>meniscometry</a:t>
            </a:r>
            <a:r>
              <a:rPr lang="en-US" dirty="0"/>
              <a:t> performed and the studies of the surface tension of tear fluid confirmed the absence of significant changes in the quality characteristics of the tear film in the presence of quantitative changes. </a:t>
            </a:r>
            <a:endParaRPr lang="en-US" dirty="0">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normAutofit/>
          </a:bodyPr>
          <a:lstStyle/>
          <a:p>
            <a:r>
              <a:rPr lang="en-US" b="1" dirty="0" smtClean="0">
                <a:solidFill>
                  <a:schemeClr val="tx2">
                    <a:lumMod val="75000"/>
                  </a:schemeClr>
                </a:solidFill>
                <a:latin typeface="Arial" panose="020B0604020202020204" pitchFamily="34" charset="0"/>
                <a:cs typeface="Arial" panose="020B0604020202020204" pitchFamily="34" charset="0"/>
              </a:rPr>
              <a:t>Conclusion </a:t>
            </a:r>
            <a:endParaRPr lang="en-US" b="1" dirty="0">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94222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62</TotalTime>
  <Words>532</Words>
  <Application>Microsoft Office PowerPoint</Application>
  <PresentationFormat>On-screen Show (4:3)</PresentationFormat>
  <Paragraphs>40</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Waveform</vt:lpstr>
      <vt:lpstr>CLINICAL STUDY OF THE SURFACE TENSION OF TEAR FILM IN CHILDREN AND ADOLESCTNTS WEARING SOFT CONTAC LENSES </vt:lpstr>
      <vt:lpstr>Materials and Methods </vt:lpstr>
      <vt:lpstr> OCT-Meniscometry </vt:lpstr>
      <vt:lpstr>The Results </vt:lpstr>
      <vt:lpstr>Conclusion </vt:lpstr>
    </vt:vector>
  </TitlesOfParts>
  <Company>Johnson &amp; Johnson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STUDY OF THE SURFACE TENSION OF TEAR FILM IN CHILDREN AND ADOLESCTNTS WEARING SOFT CONTAC LENSES </dc:title>
  <dc:creator>Leshchenko, Irina [JNJRU]</dc:creator>
  <cp:lastModifiedBy>Leshchenko, Irina [JNJRU]</cp:lastModifiedBy>
  <cp:revision>8</cp:revision>
  <dcterms:created xsi:type="dcterms:W3CDTF">2015-09-09T11:51:12Z</dcterms:created>
  <dcterms:modified xsi:type="dcterms:W3CDTF">2015-09-09T15:07:06Z</dcterms:modified>
</cp:coreProperties>
</file>