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7"/>
  </p:notesMasterIdLst>
  <p:sldIdLst>
    <p:sldId id="257" r:id="rId2"/>
    <p:sldId id="273" r:id="rId3"/>
    <p:sldId id="272" r:id="rId4"/>
    <p:sldId id="269" r:id="rId5"/>
    <p:sldId id="27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9C5A-5642-4F4E-BDC9-13C66796EBCC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E38E-3806-4935-80FB-55396FEE0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B68D6-2A0D-4760-8C86-47DA44527952}" type="slidenum">
              <a:rPr lang="en-US"/>
              <a:pPr/>
              <a:t>1</a:t>
            </a:fld>
            <a:endParaRPr lang="en-US"/>
          </a:p>
        </p:txBody>
      </p:sp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8A1F65-5E4C-4478-95BC-5FA0A91E70BD}" type="slidenum">
              <a:rPr lang="en-US" sz="1200">
                <a:latin typeface="+mn-lt"/>
              </a:rPr>
              <a:pPr algn="r">
                <a:defRPr/>
              </a:pPr>
              <a:t>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68000">
              <a:schemeClr val="accent6">
                <a:lumMod val="40000"/>
                <a:lumOff val="6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5984" y="5805264"/>
            <a:ext cx="50339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Author E-mail: drfcabib@mps.com.br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642910" y="950863"/>
            <a:ext cx="7929586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FINALITIES OF THE CORNEAL ENDOTHELIAL EXAMINATIONS IN CONTACT LENSES WEARERS - A CRITICAL STUDY -</a:t>
            </a:r>
            <a:endParaRPr lang="en-US" sz="3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143108" y="3119446"/>
            <a:ext cx="7391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Maiandra GD" pitchFamily="34" charset="0"/>
              </a:rPr>
              <a:t>Fernando Cesar Abib, MD, </a:t>
            </a:r>
            <a:r>
              <a:rPr lang="en-US" sz="2000" b="1" dirty="0" smtClean="0">
                <a:latin typeface="Maiandra GD" pitchFamily="34" charset="0"/>
              </a:rPr>
              <a:t>PhD *</a:t>
            </a: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</a:t>
            </a:r>
            <a:r>
              <a:rPr lang="en-US" sz="1600" dirty="0" smtClean="0">
                <a:latin typeface="Maiandra GD" pitchFamily="34" charset="0"/>
              </a:rPr>
              <a:t>Paraná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Maiandra GD" pitchFamily="34" charset="0"/>
              </a:rPr>
              <a:t>Hospital </a:t>
            </a:r>
            <a:r>
              <a:rPr lang="en-US" sz="1600" dirty="0" err="1">
                <a:latin typeface="Maiandra GD" pitchFamily="34" charset="0"/>
              </a:rPr>
              <a:t>Erasto</a:t>
            </a:r>
            <a:r>
              <a:rPr lang="en-US" sz="1600" dirty="0">
                <a:latin typeface="Maiandra GD" pitchFamily="34" charset="0"/>
              </a:rPr>
              <a:t> </a:t>
            </a:r>
            <a:r>
              <a:rPr lang="en-US" sz="1600" dirty="0" err="1">
                <a:latin typeface="Maiandra GD" pitchFamily="34" charset="0"/>
              </a:rPr>
              <a:t>Gaertner</a:t>
            </a:r>
            <a:r>
              <a:rPr lang="en-US" sz="1600" dirty="0">
                <a:latin typeface="Maiandra GD" pitchFamily="34" charset="0"/>
              </a:rPr>
              <a:t>, </a:t>
            </a:r>
            <a:r>
              <a:rPr lang="en-US" sz="1600" dirty="0" smtClean="0">
                <a:latin typeface="Maiandra GD" pitchFamily="34" charset="0"/>
              </a:rPr>
              <a:t>Brazil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 smtClean="0">
                <a:latin typeface="Maiandra GD" pitchFamily="34" charset="0"/>
              </a:rPr>
              <a:t>Dulcemar </a:t>
            </a:r>
            <a:r>
              <a:rPr lang="en-US" sz="2000" b="1" dirty="0" err="1">
                <a:latin typeface="Maiandra GD" pitchFamily="34" charset="0"/>
              </a:rPr>
              <a:t>Szeremeta</a:t>
            </a:r>
            <a:r>
              <a:rPr lang="en-US" sz="2000" b="1" dirty="0">
                <a:latin typeface="Maiandra GD" pitchFamily="34" charset="0"/>
              </a:rPr>
              <a:t> Abib, MD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</a:t>
            </a:r>
            <a:r>
              <a:rPr lang="en-US" sz="1600" dirty="0" smtClean="0">
                <a:latin typeface="Maiandra GD" pitchFamily="34" charset="0"/>
              </a:rPr>
              <a:t>Paraná, </a:t>
            </a:r>
            <a:r>
              <a:rPr lang="en-US" sz="1600" dirty="0">
                <a:latin typeface="Maiandra GD" pitchFamily="34" charset="0"/>
              </a:rPr>
              <a:t>Brazil</a:t>
            </a:r>
          </a:p>
        </p:txBody>
      </p:sp>
      <p:pic>
        <p:nvPicPr>
          <p:cNvPr id="66569" name="Picture 9" descr="imagem-do-bandeira-do-bras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571744"/>
            <a:ext cx="3485610" cy="2500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625287" y="-27384"/>
            <a:ext cx="208781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Eposter</a:t>
            </a:r>
            <a:r>
              <a:rPr lang="en-US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78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>
          <a:xfrm>
            <a:off x="5692" y="1435100"/>
            <a:ext cx="3008313" cy="46910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 smtClean="0"/>
              <a:t>To know the viability to perform the Specular Microscopy (SM) in Contact Lenses wearers during the clinical follow-up with 3 different finalities: Triage, endothelial diagnosis and research.</a:t>
            </a:r>
            <a:endParaRPr lang="pt-BR" sz="28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2945620" y="1296896"/>
          <a:ext cx="6048672" cy="4536505"/>
        </p:xfrm>
        <a:graphic>
          <a:graphicData uri="http://schemas.openxmlformats.org/presentationml/2006/ole">
            <p:oleObj spid="_x0000_s1026" name="Imagem de bitmap" r:id="rId3" imgW="6095238" imgH="4571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16024"/>
            <a:ext cx="8186766" cy="6525344"/>
          </a:xfr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  <a:p>
            <a:r>
              <a:rPr lang="en-US" sz="2000" dirty="0" smtClean="0"/>
              <a:t>103 SM of the right eyes of the contact lenses wearers; 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Bio-Optics specular microscope and Bambi 2000 Plus software were used; </a:t>
            </a:r>
          </a:p>
          <a:p>
            <a:r>
              <a:rPr lang="en-US" sz="2000" dirty="0" smtClean="0"/>
              <a:t>The Specular </a:t>
            </a:r>
            <a:r>
              <a:rPr lang="en-US" sz="2000" dirty="0" err="1" smtClean="0"/>
              <a:t>Microscopies</a:t>
            </a:r>
            <a:r>
              <a:rPr lang="en-US" sz="2000" dirty="0" smtClean="0"/>
              <a:t> were analyzed by the Reliability Indexes (RI) calculated by the CELLS ANALYZER </a:t>
            </a:r>
            <a:r>
              <a:rPr lang="en-US" sz="2000" i="1" dirty="0" smtClean="0"/>
              <a:t>- Corneal Endothelial Statistical Lab Patented</a:t>
            </a:r>
            <a:r>
              <a:rPr lang="en-US" sz="2000" dirty="0" smtClean="0"/>
              <a:t> with the results of the Specular Microscopy examinations. The relative error is called sample error (SE); </a:t>
            </a:r>
          </a:p>
          <a:p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There are 3 different finalities to perform the Specular Microscopy: 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Triage Finality ;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Endothelial Diagnosis Finality ;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Research Finality ; </a:t>
            </a:r>
          </a:p>
          <a:p>
            <a:r>
              <a:rPr lang="en-US" sz="2000" dirty="0" smtClean="0"/>
              <a:t>There are 3 different statistical power to calculate the endothelial sample size - Counted cell number per examination:</a:t>
            </a:r>
          </a:p>
          <a:p>
            <a:pPr lvl="1"/>
            <a:r>
              <a:rPr lang="en-US" sz="1600" dirty="0" smtClean="0"/>
              <a:t>90 % Reliability Degree (RD) and 10% Relative Error (RE)(SE). </a:t>
            </a:r>
          </a:p>
          <a:p>
            <a:pPr lvl="1"/>
            <a:r>
              <a:rPr lang="en-US" sz="1600" dirty="0" smtClean="0"/>
              <a:t>95%  Reliability Degree (RD) and 5% Relative Error (RE) (SE). </a:t>
            </a:r>
          </a:p>
          <a:p>
            <a:pPr lvl="1"/>
            <a:r>
              <a:rPr lang="en-US" sz="1600" dirty="0" smtClean="0"/>
              <a:t>99%  Reliability Degree (RD) and 1% Relative Error (RE) (SE). </a:t>
            </a:r>
          </a:p>
          <a:p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All Specular Microscopy were analyzed as follow: 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Counted cell number (CCN) X Calculated sample size (CSS): </a:t>
            </a:r>
          </a:p>
          <a:p>
            <a:pPr lvl="2"/>
            <a:r>
              <a:rPr lang="en-US" sz="13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 ≥ CSS, the SM is considered statistically representative of the endothelial cell population; </a:t>
            </a:r>
          </a:p>
          <a:p>
            <a:pPr lvl="2"/>
            <a:r>
              <a:rPr lang="en-US" sz="1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 ≤ CSS, the SM is not considered statistically representative of the endothelial cell population.</a:t>
            </a:r>
            <a:endParaRPr lang="pt-BR" sz="13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40" y="620688"/>
            <a:ext cx="9254188" cy="64087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90% RD and 10% SE: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not accepted by the medical science</a:t>
            </a:r>
          </a:p>
          <a:p>
            <a:r>
              <a:rPr lang="en-US" dirty="0" smtClean="0"/>
              <a:t>Sample size range: 12 - 71 cells and the average 27±11 cells; </a:t>
            </a:r>
          </a:p>
          <a:p>
            <a:r>
              <a:rPr lang="en-US" dirty="0" smtClean="0"/>
              <a:t>SE range: 2.1% - 4.9% and average 3.38±0.58; </a:t>
            </a:r>
          </a:p>
          <a:p>
            <a:r>
              <a:rPr lang="en-US" dirty="0" smtClean="0"/>
              <a:t>All the SM had planned sample error (10%) larger than the calculated sample error which determines, statically, the correct sample size for triage.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95% RD and 5% SE: 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accepted by the medical science</a:t>
            </a:r>
          </a:p>
          <a:p>
            <a:r>
              <a:rPr lang="en-US" dirty="0" smtClean="0"/>
              <a:t>Sample size range: 65 - 389 cells and the average 148±60 cells; </a:t>
            </a:r>
          </a:p>
          <a:p>
            <a:r>
              <a:rPr lang="en-US" dirty="0" smtClean="0"/>
              <a:t>SE range: 1.79% -  4.18% and average 2.18±0.48; </a:t>
            </a:r>
          </a:p>
          <a:p>
            <a:r>
              <a:rPr lang="en-US" dirty="0" smtClean="0"/>
              <a:t>All the SM had planned sample error (5%) larger than the calculated sample error which determines, statically correct sample size endothelial diagnosis finality. To perform theses examinations were necessary from 2 to 10 different images.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99% RD and 1% RE: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accepted by the medical science but </a:t>
            </a:r>
            <a:r>
              <a:rPr lang="en-US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impossilble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performed </a:t>
            </a:r>
          </a:p>
          <a:p>
            <a:r>
              <a:rPr lang="en-US" dirty="0" smtClean="0"/>
              <a:t>Sample </a:t>
            </a:r>
            <a:r>
              <a:rPr lang="en-US" dirty="0" smtClean="0"/>
              <a:t>size range: 2775 - 15897 cells and the average6240±2427 cells; </a:t>
            </a:r>
          </a:p>
          <a:p>
            <a:r>
              <a:rPr lang="en-US" dirty="0" smtClean="0"/>
              <a:t>SE range: 2.77% - 6.46% and average 4.43±0.77; </a:t>
            </a:r>
          </a:p>
          <a:p>
            <a:r>
              <a:rPr lang="en-US" dirty="0" smtClean="0"/>
              <a:t>All the SM had planned sample error (1%) smaller than the calculated sample error; determines, statically, incorrect sample size. It is impossible to acquire a very large different image number using the actual technology of Specular Microscopes.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Explosão 1 3"/>
          <p:cNvSpPr/>
          <p:nvPr/>
        </p:nvSpPr>
        <p:spPr>
          <a:xfrm rot="17767340">
            <a:off x="-15942" y="990374"/>
            <a:ext cx="504056" cy="360040"/>
          </a:xfrm>
          <a:prstGeom prst="irregularSeal1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xplosão 1 4"/>
          <p:cNvSpPr/>
          <p:nvPr/>
        </p:nvSpPr>
        <p:spPr>
          <a:xfrm rot="17767340">
            <a:off x="20570" y="2690430"/>
            <a:ext cx="504056" cy="360040"/>
          </a:xfrm>
          <a:prstGeom prst="irregularSeal1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xplosão 1 5"/>
          <p:cNvSpPr/>
          <p:nvPr/>
        </p:nvSpPr>
        <p:spPr>
          <a:xfrm rot="17767340">
            <a:off x="12194" y="4418622"/>
            <a:ext cx="504056" cy="360040"/>
          </a:xfrm>
          <a:prstGeom prst="irregularSeal1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Specular microscopes can be used for triage finality;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Adopting 95% Reliability Degree and 5% Sample Error for Specular Microscopy it is possible to perform the examination with endothelial diagnosis finality if all the cells included in a specific number of different endothelial images are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considered; </a:t>
            </a:r>
            <a:endParaRPr lang="en-US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Adopting 99% Reliability Degree and 1% Sample Error for Specular Microscopy it is impossible to perform the examination with research Finality because it is impossible to acquire a very large number of different endothelial images with actual technology of Specular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Microscopes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strongly suggest, for Research Finality, that the Specular Microscopy adopts 95% Reliability Degree and 5% Sample Error.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A2E3FE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Words>417</Words>
  <Application>Microsoft Office PowerPoint</Application>
  <PresentationFormat>Apresentação na tela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Tema do Office</vt:lpstr>
      <vt:lpstr>Imagem de bitmap</vt:lpstr>
      <vt:lpstr>Slide 1</vt:lpstr>
      <vt:lpstr>Purpose</vt:lpstr>
      <vt:lpstr>Slide 3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FCA</dc:creator>
  <cp:lastModifiedBy>FCA</cp:lastModifiedBy>
  <cp:revision>27</cp:revision>
  <dcterms:created xsi:type="dcterms:W3CDTF">2013-02-19T21:58:34Z</dcterms:created>
  <dcterms:modified xsi:type="dcterms:W3CDTF">2015-09-11T22:49:05Z</dcterms:modified>
</cp:coreProperties>
</file>