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0C531161-A0BE-4CE8-9C00-6A52000BDCF2}" type="datetimeFigureOut">
              <a:rPr lang="tr-TR" smtClean="0"/>
              <a:t>8.9.2015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343695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C531161-A0BE-4CE8-9C00-6A52000BDCF2}" type="datetimeFigureOut">
              <a:rPr lang="tr-TR" smtClean="0"/>
              <a:t>8.9.2015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223357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C531161-A0BE-4CE8-9C00-6A52000BDCF2}" type="datetimeFigureOut">
              <a:rPr lang="tr-TR" smtClean="0"/>
              <a:t>8.9.2015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205898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C531161-A0BE-4CE8-9C00-6A52000BDCF2}" type="datetimeFigureOut">
              <a:rPr lang="tr-TR" smtClean="0"/>
              <a:t>8.9.2015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401534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31161-A0BE-4CE8-9C00-6A52000BDCF2}" type="datetimeFigureOut">
              <a:rPr lang="tr-TR" smtClean="0"/>
              <a:t>8.9.2015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103797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0C531161-A0BE-4CE8-9C00-6A52000BDCF2}" type="datetimeFigureOut">
              <a:rPr lang="tr-TR" smtClean="0"/>
              <a:t>8.9.2015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69448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0C531161-A0BE-4CE8-9C00-6A52000BDCF2}" type="datetimeFigureOut">
              <a:rPr lang="tr-TR" smtClean="0"/>
              <a:t>8.9.2015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367732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0C531161-A0BE-4CE8-9C00-6A52000BDCF2}" type="datetimeFigureOut">
              <a:rPr lang="tr-TR" smtClean="0"/>
              <a:t>8.9.2015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324425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31161-A0BE-4CE8-9C00-6A52000BDCF2}" type="datetimeFigureOut">
              <a:rPr lang="tr-TR" smtClean="0"/>
              <a:t>8.9.2015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90314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31161-A0BE-4CE8-9C00-6A52000BDCF2}" type="datetimeFigureOut">
              <a:rPr lang="tr-TR" smtClean="0"/>
              <a:t>8.9.2015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396232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31161-A0BE-4CE8-9C00-6A52000BDCF2}" type="datetimeFigureOut">
              <a:rPr lang="tr-TR" smtClean="0"/>
              <a:t>8.9.2015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62C7CBB-C6E1-4203-A261-41223E6ABCBB}" type="slidenum">
              <a:rPr lang="tr-TR" smtClean="0"/>
              <a:t>‹#›</a:t>
            </a:fld>
            <a:endParaRPr lang="tr-TR"/>
          </a:p>
        </p:txBody>
      </p:sp>
    </p:spTree>
    <p:extLst>
      <p:ext uri="{BB962C8B-B14F-4D97-AF65-F5344CB8AC3E}">
        <p14:creationId xmlns:p14="http://schemas.microsoft.com/office/powerpoint/2010/main" val="27042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31161-A0BE-4CE8-9C00-6A52000BDCF2}" type="datetimeFigureOut">
              <a:rPr lang="tr-TR" smtClean="0"/>
              <a:t>8.9.2015</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C7CBB-C6E1-4203-A261-41223E6ABCBB}" type="slidenum">
              <a:rPr lang="tr-TR" smtClean="0"/>
              <a:t>‹#›</a:t>
            </a:fld>
            <a:endParaRPr lang="tr-TR"/>
          </a:p>
        </p:txBody>
      </p:sp>
    </p:spTree>
    <p:extLst>
      <p:ext uri="{BB962C8B-B14F-4D97-AF65-F5344CB8AC3E}">
        <p14:creationId xmlns:p14="http://schemas.microsoft.com/office/powerpoint/2010/main" val="743860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420969" y="193183"/>
            <a:ext cx="9144000" cy="734096"/>
          </a:xfrm>
        </p:spPr>
        <p:txBody>
          <a:bodyPr>
            <a:normAutofit/>
          </a:bodyPr>
          <a:lstStyle/>
          <a:p>
            <a:r>
              <a:rPr lang="tr-TR" sz="2200" b="1" dirty="0"/>
              <a:t>Necrotizing Scleritis Induced After Pterygium Excision with Fibrin Glue Fixated Conjunctival Autograft in Behcet’s Disease: a case </a:t>
            </a:r>
            <a:r>
              <a:rPr lang="tr-TR" sz="2200" b="1" dirty="0" smtClean="0"/>
              <a:t>report</a:t>
            </a:r>
            <a:endParaRPr lang="tr-TR" dirty="0"/>
          </a:p>
        </p:txBody>
      </p:sp>
      <p:sp>
        <p:nvSpPr>
          <p:cNvPr id="6" name="Rectangle 5"/>
          <p:cNvSpPr/>
          <p:nvPr/>
        </p:nvSpPr>
        <p:spPr>
          <a:xfrm>
            <a:off x="1420969" y="927279"/>
            <a:ext cx="9324304" cy="646331"/>
          </a:xfrm>
          <a:prstGeom prst="rect">
            <a:avLst/>
          </a:prstGeom>
        </p:spPr>
        <p:txBody>
          <a:bodyPr wrap="square">
            <a:spAutoFit/>
          </a:bodyPr>
          <a:lstStyle/>
          <a:p>
            <a:pPr algn="ctr"/>
            <a:r>
              <a:rPr lang="tr-TR" dirty="0" smtClean="0"/>
              <a:t>Ebru Toker </a:t>
            </a:r>
            <a:r>
              <a:rPr lang="tr-TR" dirty="0" smtClean="0"/>
              <a:t>M.D., </a:t>
            </a:r>
            <a:r>
              <a:rPr lang="tr-TR" dirty="0" smtClean="0"/>
              <a:t>Muhsin Eraslan </a:t>
            </a:r>
            <a:r>
              <a:rPr lang="tr-TR" dirty="0" smtClean="0"/>
              <a:t>M.D., </a:t>
            </a:r>
          </a:p>
          <a:p>
            <a:pPr algn="ctr"/>
            <a:r>
              <a:rPr lang="tr-TR" dirty="0" smtClean="0"/>
              <a:t> Marmara University School of Medicine, Department of Ophthalmology, Istanbul, Turkey</a:t>
            </a:r>
            <a:endParaRPr lang="tr-TR" dirty="0"/>
          </a:p>
        </p:txBody>
      </p:sp>
      <p:sp>
        <p:nvSpPr>
          <p:cNvPr id="7" name="Rectangle 6"/>
          <p:cNvSpPr/>
          <p:nvPr/>
        </p:nvSpPr>
        <p:spPr>
          <a:xfrm>
            <a:off x="1030310" y="1779687"/>
            <a:ext cx="10496282" cy="4801314"/>
          </a:xfrm>
          <a:prstGeom prst="rect">
            <a:avLst/>
          </a:prstGeom>
        </p:spPr>
        <p:txBody>
          <a:bodyPr wrap="square">
            <a:spAutoFit/>
          </a:bodyPr>
          <a:lstStyle/>
          <a:p>
            <a:r>
              <a:rPr lang="en-US" b="1" dirty="0" smtClean="0"/>
              <a:t>Introduction</a:t>
            </a:r>
          </a:p>
          <a:p>
            <a:r>
              <a:rPr lang="en-US" dirty="0" smtClean="0"/>
              <a:t>Surgically induced necrotizing </a:t>
            </a:r>
            <a:r>
              <a:rPr lang="en-US" dirty="0" err="1" smtClean="0"/>
              <a:t>scleritis</a:t>
            </a:r>
            <a:r>
              <a:rPr lang="en-US" dirty="0" smtClean="0"/>
              <a:t> (SINS) is an uncommon autoimmune reaction occurring at surgical wounds; only four cases following </a:t>
            </a:r>
            <a:r>
              <a:rPr lang="en-US" dirty="0" err="1" smtClean="0"/>
              <a:t>pterygium</a:t>
            </a:r>
            <a:r>
              <a:rPr lang="en-US" dirty="0" smtClean="0"/>
              <a:t> surgery have been reported.</a:t>
            </a:r>
            <a:r>
              <a:rPr lang="tr-TR" dirty="0" smtClean="0"/>
              <a:t>(</a:t>
            </a:r>
            <a:r>
              <a:rPr lang="en-US" dirty="0" smtClean="0"/>
              <a:t>1–4</a:t>
            </a:r>
            <a:r>
              <a:rPr lang="tr-TR" dirty="0" smtClean="0"/>
              <a:t>)</a:t>
            </a:r>
            <a:r>
              <a:rPr lang="en-US" dirty="0" smtClean="0"/>
              <a:t> </a:t>
            </a:r>
            <a:r>
              <a:rPr lang="en-US" dirty="0" err="1" smtClean="0"/>
              <a:t>Pterygium</a:t>
            </a:r>
            <a:r>
              <a:rPr lang="en-US" dirty="0" smtClean="0"/>
              <a:t> excision with conjunctival </a:t>
            </a:r>
            <a:r>
              <a:rPr lang="en-US" dirty="0" err="1" smtClean="0"/>
              <a:t>autografting</a:t>
            </a:r>
            <a:r>
              <a:rPr lang="en-US" dirty="0" smtClean="0"/>
              <a:t> has become the surgical technique of choice in the treatment of primary and recurrent </a:t>
            </a:r>
            <a:r>
              <a:rPr lang="en-US" dirty="0" err="1" smtClean="0"/>
              <a:t>pterygia</a:t>
            </a:r>
            <a:r>
              <a:rPr lang="en-US" dirty="0" smtClean="0"/>
              <a:t> because of the decreased recurrence rates. </a:t>
            </a:r>
            <a:r>
              <a:rPr lang="tr-TR" dirty="0" smtClean="0"/>
              <a:t>(</a:t>
            </a:r>
            <a:r>
              <a:rPr lang="en-US" dirty="0" smtClean="0"/>
              <a:t>5–8</a:t>
            </a:r>
            <a:r>
              <a:rPr lang="tr-TR" dirty="0" smtClean="0"/>
              <a:t>)</a:t>
            </a:r>
            <a:r>
              <a:rPr lang="en-US" dirty="0" smtClean="0"/>
              <a:t> </a:t>
            </a:r>
          </a:p>
          <a:p>
            <a:r>
              <a:rPr lang="en-US" dirty="0" err="1" smtClean="0"/>
              <a:t>Scleritis</a:t>
            </a:r>
            <a:r>
              <a:rPr lang="en-US" dirty="0" smtClean="0"/>
              <a:t> occurring in patients with </a:t>
            </a:r>
            <a:r>
              <a:rPr lang="en-US" dirty="0" err="1" smtClean="0"/>
              <a:t>Behcet’s</a:t>
            </a:r>
            <a:r>
              <a:rPr lang="en-US" dirty="0" smtClean="0"/>
              <a:t> disease has rarely been reported in the literature.</a:t>
            </a:r>
            <a:r>
              <a:rPr lang="tr-TR" dirty="0" smtClean="0"/>
              <a:t>(</a:t>
            </a:r>
            <a:r>
              <a:rPr lang="en-US" dirty="0" smtClean="0"/>
              <a:t>10</a:t>
            </a:r>
            <a:r>
              <a:rPr lang="tr-TR" dirty="0" smtClean="0"/>
              <a:t>)</a:t>
            </a:r>
            <a:r>
              <a:rPr lang="en-US" dirty="0" smtClean="0"/>
              <a:t> We present the first case of surgically induced necrotizing </a:t>
            </a:r>
            <a:r>
              <a:rPr lang="en-US" dirty="0" err="1" smtClean="0"/>
              <a:t>scleritis</a:t>
            </a:r>
            <a:r>
              <a:rPr lang="en-US" dirty="0" smtClean="0"/>
              <a:t> after primary </a:t>
            </a:r>
            <a:r>
              <a:rPr lang="en-US" dirty="0" err="1" smtClean="0"/>
              <a:t>pterygium</a:t>
            </a:r>
            <a:r>
              <a:rPr lang="en-US" dirty="0" smtClean="0"/>
              <a:t> excision with fibrin glue fixed conjunctival </a:t>
            </a:r>
            <a:r>
              <a:rPr lang="en-US" dirty="0" err="1" smtClean="0"/>
              <a:t>autograft</a:t>
            </a:r>
            <a:r>
              <a:rPr lang="en-US" dirty="0" smtClean="0"/>
              <a:t> in a patient with </a:t>
            </a:r>
            <a:r>
              <a:rPr lang="en-US" dirty="0" err="1" smtClean="0"/>
              <a:t>Behcet’s</a:t>
            </a:r>
            <a:r>
              <a:rPr lang="en-US" dirty="0" smtClean="0"/>
              <a:t> disease. </a:t>
            </a:r>
            <a:endParaRPr lang="tr-TR" dirty="0" smtClean="0"/>
          </a:p>
          <a:p>
            <a:endParaRPr lang="tr-TR" b="1" dirty="0" smtClean="0"/>
          </a:p>
          <a:p>
            <a:r>
              <a:rPr lang="en-US" b="1" dirty="0" smtClean="0"/>
              <a:t>Case presentation</a:t>
            </a:r>
          </a:p>
          <a:p>
            <a:r>
              <a:rPr lang="en-US" dirty="0" smtClean="0"/>
              <a:t>A 48-year-old Caucasian woman was referred to the Ophthalmology Clinic of the Marmara University School of Medicine for treatment of nasal primary </a:t>
            </a:r>
            <a:r>
              <a:rPr lang="en-US" dirty="0" err="1" smtClean="0"/>
              <a:t>pterygium</a:t>
            </a:r>
            <a:r>
              <a:rPr lang="en-US" dirty="0" smtClean="0"/>
              <a:t>. She had had no previous ocular surgery in either eye. Best-corrected visual acuity was 20/20 in both eyes. Slit-lamp examination revealed nasal </a:t>
            </a:r>
            <a:r>
              <a:rPr lang="en-US" dirty="0" err="1" smtClean="0"/>
              <a:t>pterygium</a:t>
            </a:r>
            <a:r>
              <a:rPr lang="en-US" dirty="0" smtClean="0"/>
              <a:t> in her left eye. </a:t>
            </a:r>
            <a:r>
              <a:rPr lang="en-US" dirty="0" err="1" smtClean="0"/>
              <a:t>Pterygium</a:t>
            </a:r>
            <a:r>
              <a:rPr lang="en-US" dirty="0" smtClean="0"/>
              <a:t> excision and conjunctival </a:t>
            </a:r>
            <a:r>
              <a:rPr lang="en-US" dirty="0" err="1" smtClean="0"/>
              <a:t>autograft</a:t>
            </a:r>
            <a:r>
              <a:rPr lang="en-US" dirty="0" smtClean="0"/>
              <a:t> transplantation fixed with fibrin glue (</a:t>
            </a:r>
            <a:r>
              <a:rPr lang="en-US" dirty="0" err="1" smtClean="0"/>
              <a:t>Tisseel</a:t>
            </a:r>
            <a:r>
              <a:rPr lang="en-US" dirty="0" smtClean="0"/>
              <a:t>, Baxter, Vienna, Austria) were performed uneventfully. No adjunctive agents were used, and gentle wet field cautery was performed. </a:t>
            </a:r>
            <a:endParaRPr lang="tr-TR" dirty="0" smtClean="0"/>
          </a:p>
          <a:p>
            <a:endParaRPr lang="en-US" dirty="0"/>
          </a:p>
        </p:txBody>
      </p:sp>
    </p:spTree>
    <p:extLst>
      <p:ext uri="{BB962C8B-B14F-4D97-AF65-F5344CB8AC3E}">
        <p14:creationId xmlns:p14="http://schemas.microsoft.com/office/powerpoint/2010/main" val="273770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145948"/>
            <a:ext cx="11706895" cy="1077545"/>
          </a:xfrm>
        </p:spPr>
        <p:txBody>
          <a:bodyPr>
            <a:noAutofit/>
          </a:bodyPr>
          <a:lstStyle/>
          <a:p>
            <a:pPr marL="0" indent="0">
              <a:buNone/>
            </a:pPr>
            <a:r>
              <a:rPr lang="en-US" sz="1600" dirty="0" smtClean="0"/>
              <a:t>On postoperative day 1, the slit-lamp examination revealed an avascular, </a:t>
            </a:r>
            <a:r>
              <a:rPr lang="en-US" sz="1600" dirty="0" err="1" smtClean="0"/>
              <a:t>deepithelialized</a:t>
            </a:r>
            <a:r>
              <a:rPr lang="en-US" sz="1600" dirty="0" smtClean="0"/>
              <a:t> white pale graft and dehiscence of the graft edges with corneal epithelial defect at the site of the </a:t>
            </a:r>
            <a:r>
              <a:rPr lang="en-US" sz="1600" dirty="0" err="1" smtClean="0"/>
              <a:t>pterygium</a:t>
            </a:r>
            <a:r>
              <a:rPr lang="en-US" sz="1600" dirty="0" smtClean="0"/>
              <a:t> excision. There was no visible inflammation at the surgery region or on the graft. A wipe sample from the graft surface revealed no organisms in the smears, and the culture revealed no growth. Topical treatment with dexamethasone 0.1% and ciprofloxacin 0.3% eye drops 4 times daily was initiated. The conjunctival graft was stitched from the 4 edges with 10.0 nylon (Alcon Laboratories, Fort Worth, TX, USA) sutures following verification of the correct side placement on postoperative day 2. </a:t>
            </a:r>
            <a:r>
              <a:rPr lang="en-US" sz="1600" b="1" dirty="0" smtClean="0"/>
              <a:t>(Figure 1) </a:t>
            </a:r>
            <a:endParaRPr lang="tr-TR" sz="1600" b="1" dirty="0" smtClean="0"/>
          </a:p>
        </p:txBody>
      </p:sp>
      <p:sp>
        <p:nvSpPr>
          <p:cNvPr id="4" name="Rectangle 3"/>
          <p:cNvSpPr/>
          <p:nvPr/>
        </p:nvSpPr>
        <p:spPr>
          <a:xfrm>
            <a:off x="257576" y="3542490"/>
            <a:ext cx="11706895" cy="1569660"/>
          </a:xfrm>
          <a:prstGeom prst="rect">
            <a:avLst/>
          </a:prstGeom>
        </p:spPr>
        <p:txBody>
          <a:bodyPr wrap="square">
            <a:spAutoFit/>
          </a:bodyPr>
          <a:lstStyle/>
          <a:p>
            <a:r>
              <a:rPr lang="en-US" sz="1600" dirty="0" smtClean="0"/>
              <a:t>Despite the adopted treatments, the graft and the sclera started thinning without any accompanying ocular symptoms. The treatment changed to topical </a:t>
            </a:r>
            <a:r>
              <a:rPr lang="en-US" sz="1600" dirty="0" err="1" smtClean="0"/>
              <a:t>moxifloxacin</a:t>
            </a:r>
            <a:r>
              <a:rPr lang="en-US" sz="1600" dirty="0" smtClean="0"/>
              <a:t> 0.5%, dexamethasone 0.1%, and artificial tears (Dextran 70, </a:t>
            </a:r>
            <a:r>
              <a:rPr lang="en-US" sz="1600" dirty="0" err="1" smtClean="0"/>
              <a:t>hydroxypropyl</a:t>
            </a:r>
            <a:r>
              <a:rPr lang="en-US" sz="1600" dirty="0" smtClean="0"/>
              <a:t> methylcellulose) five times a day on postoperative day 8. Due to the gradual thinning at the ischemic sclera, the conjunctival graft was removed, sent for a detailed pathology and microbiology work-up, and a new </a:t>
            </a:r>
            <a:r>
              <a:rPr lang="en-US" sz="1600" dirty="0" err="1" smtClean="0"/>
              <a:t>autograft</a:t>
            </a:r>
            <a:r>
              <a:rPr lang="en-US" sz="1600" dirty="0" smtClean="0"/>
              <a:t> was implanted using fibrin glue and 10.0 nylon (Alcon Laboratories, Fort Worth, TX, USA) sutures for fixation on postoperative day 14 that resulted in similar </a:t>
            </a:r>
            <a:r>
              <a:rPr lang="en-US" sz="1600" dirty="0" err="1" smtClean="0"/>
              <a:t>avascularization</a:t>
            </a:r>
            <a:r>
              <a:rPr lang="en-US" sz="1600" dirty="0" smtClean="0"/>
              <a:t> within a week. </a:t>
            </a:r>
            <a:endParaRPr lang="tr-TR" sz="1600" dirty="0" smtClean="0"/>
          </a:p>
          <a:p>
            <a:r>
              <a:rPr lang="en-US" sz="1600" b="1" dirty="0" smtClean="0"/>
              <a:t>(Figure 2) </a:t>
            </a:r>
            <a:endParaRPr lang="tr-TR" sz="1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438185"/>
            <a:ext cx="7740201" cy="2043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166" y="4865929"/>
            <a:ext cx="7225048" cy="1882717"/>
          </a:xfrm>
          <a:prstGeom prst="rect">
            <a:avLst/>
          </a:prstGeom>
        </p:spPr>
      </p:pic>
    </p:spTree>
    <p:extLst>
      <p:ext uri="{BB962C8B-B14F-4D97-AF65-F5344CB8AC3E}">
        <p14:creationId xmlns:p14="http://schemas.microsoft.com/office/powerpoint/2010/main" val="124908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112736"/>
            <a:ext cx="11590985" cy="6610036"/>
          </a:xfrm>
        </p:spPr>
        <p:txBody>
          <a:bodyPr>
            <a:normAutofit fontScale="55000" lnSpcReduction="20000"/>
          </a:bodyPr>
          <a:lstStyle/>
          <a:p>
            <a:r>
              <a:rPr lang="en-US" dirty="0" smtClean="0"/>
              <a:t>Smears and culture of the removed graft did not show any microorganisms. Pathological evaluation revealed ischemic changes in the graft. A detailed investigation of the patient’s medical history revealed a previous suspicion and investigation for </a:t>
            </a:r>
            <a:r>
              <a:rPr lang="en-US" dirty="0" err="1" smtClean="0"/>
              <a:t>Behcet’s</a:t>
            </a:r>
            <a:r>
              <a:rPr lang="en-US" dirty="0" smtClean="0"/>
              <a:t> disease. A diagnosis of SINS was suspected, and systemic steroid (oral prednisolone 32 mg per day, with a weekly taper) and topical autologous serum therapy was initiated on postoperative day 22. Despite the systemic and topical treatments, the new graft showed gradual thinning. Blood studies and venereal disease research tests showed normal results, and an erythrocyte sedimentation rate of 14 mm was obtained at the end of 1 hour. Tests for fluorescent </a:t>
            </a:r>
            <a:r>
              <a:rPr lang="en-US" dirty="0" err="1" smtClean="0"/>
              <a:t>treponemal</a:t>
            </a:r>
            <a:r>
              <a:rPr lang="en-US" dirty="0" smtClean="0"/>
              <a:t> antibody absorption, anti-neutrophil cytoplasmic antibody, rheumatoid factor, antinuclear antibody, and anti-double-stranded DNA were also negative. Systemic examination was performed by a rheumatologist, and the presence of oral aphthae and erythema </a:t>
            </a:r>
            <a:r>
              <a:rPr lang="en-US" dirty="0" err="1" smtClean="0"/>
              <a:t>nodosum</a:t>
            </a:r>
            <a:r>
              <a:rPr lang="en-US" dirty="0" smtClean="0"/>
              <a:t> helped to confirm the diagnosis of </a:t>
            </a:r>
            <a:r>
              <a:rPr lang="en-US" dirty="0" err="1" smtClean="0"/>
              <a:t>Behcet’s</a:t>
            </a:r>
            <a:r>
              <a:rPr lang="en-US" dirty="0" smtClean="0"/>
              <a:t> disease.</a:t>
            </a:r>
          </a:p>
          <a:p>
            <a:r>
              <a:rPr lang="en-US" dirty="0" smtClean="0"/>
              <a:t>The nasal </a:t>
            </a:r>
            <a:r>
              <a:rPr lang="en-US" dirty="0" err="1" smtClean="0"/>
              <a:t>teno</a:t>
            </a:r>
            <a:r>
              <a:rPr lang="en-US" dirty="0" smtClean="0"/>
              <a:t>-conjunctiva was advanced through the limbus, and a cryopreserved amniotic membrane, obtained from the Istanbul University Lions Eye Bank, was first cut (oversized, approximately 4–6 mm larger than the size of the scleral bed) and then transplanted over the flap on postoperative day 32</a:t>
            </a:r>
            <a:r>
              <a:rPr lang="en-US" b="1" dirty="0" smtClean="0"/>
              <a:t>.</a:t>
            </a:r>
            <a:endParaRPr lang="tr-TR" b="1" dirty="0" smtClean="0"/>
          </a:p>
          <a:p>
            <a:r>
              <a:rPr lang="en-US" b="1" dirty="0" smtClean="0"/>
              <a:t> (Figure 3)</a:t>
            </a:r>
            <a:endParaRPr lang="tr-TR" dirty="0" smtClean="0"/>
          </a:p>
          <a:p>
            <a:endParaRPr lang="tr-TR" dirty="0"/>
          </a:p>
          <a:p>
            <a:endParaRPr lang="tr-TR" dirty="0" smtClean="0"/>
          </a:p>
          <a:p>
            <a:endParaRPr lang="tr-TR" dirty="0"/>
          </a:p>
          <a:p>
            <a:endParaRPr lang="tr-TR" dirty="0" smtClean="0"/>
          </a:p>
          <a:p>
            <a:r>
              <a:rPr lang="en-US" dirty="0" smtClean="0"/>
              <a:t>Because of the nasal retraction, the nasal conjunctiva and </a:t>
            </a:r>
            <a:r>
              <a:rPr lang="en-US" dirty="0" err="1" smtClean="0"/>
              <a:t>Tenon’s</a:t>
            </a:r>
            <a:r>
              <a:rPr lang="en-US" dirty="0" smtClean="0"/>
              <a:t> capsule were advanced to the limbus again and was re-fixed to the </a:t>
            </a:r>
            <a:r>
              <a:rPr lang="en-US" dirty="0" err="1" smtClean="0"/>
              <a:t>corneolimbal</a:t>
            </a:r>
            <a:r>
              <a:rPr lang="en-US" dirty="0" smtClean="0"/>
              <a:t> junction with 10.0 </a:t>
            </a:r>
            <a:r>
              <a:rPr lang="en-US" dirty="0" err="1" smtClean="0"/>
              <a:t>Vicryl</a:t>
            </a:r>
            <a:r>
              <a:rPr lang="en-US" dirty="0" smtClean="0"/>
              <a:t> sutures on postoperative day 42. Ten days after the last procedure, the amniotic membrane had degraded, and the conjunctiva had healed without any scar. </a:t>
            </a:r>
            <a:endParaRPr lang="tr-TR" dirty="0" smtClean="0"/>
          </a:p>
          <a:p>
            <a:r>
              <a:rPr lang="en-US" b="1" dirty="0" smtClean="0"/>
              <a:t>(Figure 4)</a:t>
            </a:r>
            <a:endParaRPr lang="tr-TR" dirty="0"/>
          </a:p>
          <a:p>
            <a:endParaRPr lang="tr-TR" dirty="0" smtClean="0"/>
          </a:p>
          <a:p>
            <a:endParaRPr lang="tr-TR" dirty="0"/>
          </a:p>
          <a:p>
            <a:endParaRPr lang="tr-TR" dirty="0" smtClean="0"/>
          </a:p>
          <a:p>
            <a:endParaRPr lang="en-US" dirty="0" smtClean="0"/>
          </a:p>
          <a:p>
            <a:endParaRPr lang="tr-TR" dirty="0" smtClean="0"/>
          </a:p>
          <a:p>
            <a:r>
              <a:rPr lang="en-US" dirty="0" smtClean="0"/>
              <a:t>Over the next 10 days, the conjunctival inflammation decreased. On follow-up, at postoperative day 80, the patient presented with anterior uveitis that was managed with topical prednisolone acetate and </a:t>
            </a:r>
            <a:r>
              <a:rPr lang="en-US" dirty="0" err="1" smtClean="0"/>
              <a:t>cyclopentolate</a:t>
            </a:r>
            <a:r>
              <a:rPr lang="en-US" dirty="0" smtClean="0"/>
              <a:t> drops. Three months later, the patient was comfortable, with best-corrected visual acuity of 20/20 in the operated eye. She was continued on artificial tear substitutes.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18" y="1938584"/>
            <a:ext cx="6619741" cy="15781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718" y="4146999"/>
            <a:ext cx="6853285" cy="1694466"/>
          </a:xfrm>
          <a:prstGeom prst="rect">
            <a:avLst/>
          </a:prstGeom>
        </p:spPr>
      </p:pic>
    </p:spTree>
    <p:extLst>
      <p:ext uri="{BB962C8B-B14F-4D97-AF65-F5344CB8AC3E}">
        <p14:creationId xmlns:p14="http://schemas.microsoft.com/office/powerpoint/2010/main" val="307821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103030"/>
            <a:ext cx="11769144" cy="6754970"/>
          </a:xfrm>
        </p:spPr>
        <p:txBody>
          <a:bodyPr>
            <a:noAutofit/>
          </a:bodyPr>
          <a:lstStyle/>
          <a:p>
            <a:pPr marL="0" indent="0">
              <a:buNone/>
            </a:pPr>
            <a:r>
              <a:rPr lang="en-US" sz="1800" b="1" dirty="0" smtClean="0"/>
              <a:t>Discussion</a:t>
            </a:r>
          </a:p>
          <a:p>
            <a:r>
              <a:rPr lang="en-US" sz="1600" dirty="0" smtClean="0"/>
              <a:t>NS is a rare complication of ocular surgery and has been described after different types of surgeries, including cataract extraction, </a:t>
            </a:r>
            <a:r>
              <a:rPr lang="en-US" sz="1600" dirty="0" err="1" smtClean="0"/>
              <a:t>trabeculectomy</a:t>
            </a:r>
            <a:r>
              <a:rPr lang="en-US" sz="1600" dirty="0" smtClean="0"/>
              <a:t>, strabismus, retinal detachment surgery, penetrating </a:t>
            </a:r>
            <a:r>
              <a:rPr lang="en-US" sz="1600" dirty="0" err="1" smtClean="0"/>
              <a:t>keratoplasty</a:t>
            </a:r>
            <a:r>
              <a:rPr lang="en-US" sz="1600" dirty="0" smtClean="0"/>
              <a:t>, and even after </a:t>
            </a:r>
            <a:r>
              <a:rPr lang="en-US" sz="1600" dirty="0" err="1" smtClean="0"/>
              <a:t>pterygium</a:t>
            </a:r>
            <a:r>
              <a:rPr lang="en-US" sz="1600" dirty="0" smtClean="0"/>
              <a:t> excision, the most common surgery that ophthalmologists perform.</a:t>
            </a:r>
            <a:r>
              <a:rPr lang="tr-TR" sz="1600" dirty="0" smtClean="0"/>
              <a:t>(</a:t>
            </a:r>
            <a:r>
              <a:rPr lang="en-US" sz="1600" dirty="0" smtClean="0"/>
              <a:t>1–3, 5–8, 12–16</a:t>
            </a:r>
            <a:r>
              <a:rPr lang="tr-TR" sz="1600" dirty="0" smtClean="0"/>
              <a:t>)</a:t>
            </a:r>
            <a:r>
              <a:rPr lang="en-US" sz="1600" dirty="0" smtClean="0"/>
              <a:t> Recently </a:t>
            </a:r>
            <a:r>
              <a:rPr lang="en-US" sz="1600" dirty="0" err="1" smtClean="0"/>
              <a:t>pterygium</a:t>
            </a:r>
            <a:r>
              <a:rPr lang="en-US" sz="1600" dirty="0" smtClean="0"/>
              <a:t> excision with conjunctival </a:t>
            </a:r>
            <a:r>
              <a:rPr lang="en-US" sz="1600" dirty="0" err="1" smtClean="0"/>
              <a:t>autograft</a:t>
            </a:r>
            <a:r>
              <a:rPr lang="en-US" sz="1600" dirty="0" smtClean="0"/>
              <a:t> has become the procedure of choice for the treatment of primary and recurrent </a:t>
            </a:r>
            <a:r>
              <a:rPr lang="en-US" sz="1600" dirty="0" err="1" smtClean="0"/>
              <a:t>pterygia</a:t>
            </a:r>
            <a:r>
              <a:rPr lang="en-US" sz="1600" dirty="0" smtClean="0"/>
              <a:t> because of the lower recurrence rates.</a:t>
            </a:r>
            <a:r>
              <a:rPr lang="tr-TR" sz="1600" dirty="0" smtClean="0"/>
              <a:t>(</a:t>
            </a:r>
            <a:r>
              <a:rPr lang="en-US" sz="1600" dirty="0" smtClean="0"/>
              <a:t>5, 17</a:t>
            </a:r>
            <a:r>
              <a:rPr lang="tr-TR" sz="1600" dirty="0" smtClean="0"/>
              <a:t>)</a:t>
            </a:r>
            <a:r>
              <a:rPr lang="en-US" sz="1600" dirty="0" smtClean="0"/>
              <a:t> It has been reported that fixation of the conjunctival </a:t>
            </a:r>
            <a:r>
              <a:rPr lang="en-US" sz="1600" dirty="0" err="1" smtClean="0"/>
              <a:t>autograft</a:t>
            </a:r>
            <a:r>
              <a:rPr lang="en-US" sz="1600" dirty="0" smtClean="0"/>
              <a:t> with fibrin glue improves postoperative comfort, reduces surgery time, avoids suture-related complications, and results in lower recurrence rates compared to suturing.</a:t>
            </a:r>
            <a:r>
              <a:rPr lang="tr-TR" sz="1600" dirty="0" smtClean="0"/>
              <a:t>(</a:t>
            </a:r>
            <a:r>
              <a:rPr lang="en-US" sz="1600" dirty="0" smtClean="0"/>
              <a:t>5, 18, 19</a:t>
            </a:r>
            <a:r>
              <a:rPr lang="tr-TR" sz="1600" dirty="0" smtClean="0"/>
              <a:t>)</a:t>
            </a:r>
            <a:r>
              <a:rPr lang="en-US" sz="1600" dirty="0" smtClean="0"/>
              <a:t> </a:t>
            </a:r>
          </a:p>
          <a:p>
            <a:r>
              <a:rPr lang="tr-TR" sz="1600" dirty="0" smtClean="0"/>
              <a:t>T</a:t>
            </a:r>
            <a:r>
              <a:rPr lang="en-US" sz="1600" dirty="0" smtClean="0"/>
              <a:t>he avascular scleral bed, caused by disruption of the </a:t>
            </a:r>
            <a:r>
              <a:rPr lang="en-US" sz="1600" dirty="0" err="1" smtClean="0"/>
              <a:t>episcleral</a:t>
            </a:r>
            <a:r>
              <a:rPr lang="en-US" sz="1600" dirty="0" smtClean="0"/>
              <a:t> vasculature during ocular surgery and excessive use of cautery, and incorrect placement of the conjunctival graft are the two main reasons for graft necrosis reported in the literature.</a:t>
            </a:r>
            <a:r>
              <a:rPr lang="tr-TR" sz="1600" dirty="0" smtClean="0"/>
              <a:t>(</a:t>
            </a:r>
            <a:r>
              <a:rPr lang="en-US" sz="1600" dirty="0" smtClean="0"/>
              <a:t>20, 21</a:t>
            </a:r>
            <a:r>
              <a:rPr lang="tr-TR" sz="1600" dirty="0" smtClean="0"/>
              <a:t>)</a:t>
            </a:r>
            <a:r>
              <a:rPr lang="en-US" sz="1600" dirty="0" smtClean="0"/>
              <a:t> These etiologies need to be ruled out before making a diagnosis of SINS.</a:t>
            </a:r>
            <a:r>
              <a:rPr lang="tr-TR" sz="1600" dirty="0" smtClean="0"/>
              <a:t> </a:t>
            </a:r>
            <a:r>
              <a:rPr lang="en-US" sz="1600" dirty="0" smtClean="0"/>
              <a:t>An abnormal pallor and avascular appearance are the first postoperative findings to suspect inversion of the graft. The graft will shrink and become necrotic within 24 to 48 hour if it is inverted so that the epithelium is opposed to the sclera, instead of </a:t>
            </a:r>
            <a:r>
              <a:rPr lang="en-US" sz="1600" dirty="0" err="1" smtClean="0"/>
              <a:t>Tenon’s</a:t>
            </a:r>
            <a:r>
              <a:rPr lang="en-US" sz="1600" dirty="0" smtClean="0"/>
              <a:t> capsule. During the first postoperative hours, </a:t>
            </a:r>
            <a:r>
              <a:rPr lang="tr-TR" sz="1600" dirty="0" smtClean="0"/>
              <a:t>our</a:t>
            </a:r>
            <a:r>
              <a:rPr lang="en-US" sz="1600" dirty="0" smtClean="0"/>
              <a:t> case seemed to be a graft inversion because of the early shrinkage and necrosis after surgery.</a:t>
            </a:r>
            <a:r>
              <a:rPr lang="tr-TR" sz="1600" dirty="0" smtClean="0"/>
              <a:t>(</a:t>
            </a:r>
            <a:r>
              <a:rPr lang="en-US" sz="1600" dirty="0" smtClean="0"/>
              <a:t>22</a:t>
            </a:r>
            <a:r>
              <a:rPr lang="tr-TR" sz="1600" dirty="0" smtClean="0"/>
              <a:t>)</a:t>
            </a:r>
            <a:r>
              <a:rPr lang="en-US" sz="1600" dirty="0" smtClean="0"/>
              <a:t> We eliminated graft inversion by testing the </a:t>
            </a:r>
            <a:r>
              <a:rPr lang="en-US" sz="1600" dirty="0" err="1" smtClean="0"/>
              <a:t>nonepithelial</a:t>
            </a:r>
            <a:r>
              <a:rPr lang="en-US" sz="1600" dirty="0" smtClean="0"/>
              <a:t> fluorescein staining of the graft sides, which would be expected to show diffuse staining if the </a:t>
            </a:r>
            <a:r>
              <a:rPr lang="en-US" sz="1600" dirty="0" err="1" smtClean="0"/>
              <a:t>nonepithelial</a:t>
            </a:r>
            <a:r>
              <a:rPr lang="en-US" sz="1600" dirty="0" smtClean="0"/>
              <a:t> side of the graft was above. The position of the graft was also checked with the operating microscope</a:t>
            </a:r>
            <a:r>
              <a:rPr lang="tr-TR" sz="1600" dirty="0" smtClean="0"/>
              <a:t>. </a:t>
            </a:r>
          </a:p>
          <a:p>
            <a:r>
              <a:rPr lang="en-US" sz="1600" dirty="0" smtClean="0"/>
              <a:t>Delayed-type hypersensitivity reaction directed against ischemia or an antigen revealed and altered after the tissue injury have been implicated as the causative factor of SINS.</a:t>
            </a:r>
            <a:r>
              <a:rPr lang="tr-TR" sz="1600" dirty="0" smtClean="0"/>
              <a:t>(</a:t>
            </a:r>
            <a:r>
              <a:rPr lang="en-US" sz="1600" dirty="0" smtClean="0"/>
              <a:t>4, 20</a:t>
            </a:r>
            <a:r>
              <a:rPr lang="tr-TR" sz="1600" dirty="0" smtClean="0"/>
              <a:t>)</a:t>
            </a:r>
            <a:r>
              <a:rPr lang="en-US" sz="1600" dirty="0" smtClean="0"/>
              <a:t> The rapid response to immunosuppressive agents and the more frequent occurrence in patients who had multiple surgeries support the view that an immunologic reaction is involved in the pathogenesis.</a:t>
            </a:r>
            <a:r>
              <a:rPr lang="tr-TR" sz="1600" dirty="0" smtClean="0"/>
              <a:t>(</a:t>
            </a:r>
            <a:r>
              <a:rPr lang="en-US" sz="1600" dirty="0" smtClean="0"/>
              <a:t>2</a:t>
            </a:r>
            <a:r>
              <a:rPr lang="tr-TR" sz="1600" dirty="0" smtClean="0"/>
              <a:t>)</a:t>
            </a:r>
            <a:r>
              <a:rPr lang="en-US" sz="1600" dirty="0" smtClean="0"/>
              <a:t> Alternative theories cover generalized immune complex deposition in the </a:t>
            </a:r>
            <a:r>
              <a:rPr lang="en-US" sz="1600" dirty="0" err="1" smtClean="0"/>
              <a:t>episcleral</a:t>
            </a:r>
            <a:r>
              <a:rPr lang="en-US" sz="1600" dirty="0" smtClean="0"/>
              <a:t> vessel wall from vasculitis that is similar to the pathogenesis of </a:t>
            </a:r>
            <a:r>
              <a:rPr lang="en-US" sz="1600" dirty="0" err="1" smtClean="0"/>
              <a:t>Behcet’s</a:t>
            </a:r>
            <a:r>
              <a:rPr lang="en-US" sz="1600" dirty="0" smtClean="0"/>
              <a:t> disease.</a:t>
            </a:r>
            <a:r>
              <a:rPr lang="tr-TR" sz="1600" dirty="0" smtClean="0"/>
              <a:t>(</a:t>
            </a:r>
            <a:r>
              <a:rPr lang="en-US" sz="1600" dirty="0" smtClean="0"/>
              <a:t>1</a:t>
            </a:r>
            <a:r>
              <a:rPr lang="tr-TR" sz="1600" dirty="0" smtClean="0"/>
              <a:t>)</a:t>
            </a:r>
            <a:r>
              <a:rPr lang="en-US" sz="1600" dirty="0" smtClean="0"/>
              <a:t> This theory may help describe the predisposition to NS in our patient. </a:t>
            </a:r>
          </a:p>
          <a:p>
            <a:r>
              <a:rPr lang="en-US" sz="1600" dirty="0" smtClean="0"/>
              <a:t>Systemic nonsteroidal anti-inflammatory drugs, systemic corticosteroids, and immunosuppressive drugs have been reported to be effective in the management of SINS. However, local steroid treatment have been found to be ineffective.</a:t>
            </a:r>
            <a:r>
              <a:rPr lang="tr-TR" sz="1600" dirty="0" smtClean="0"/>
              <a:t>(</a:t>
            </a:r>
            <a:r>
              <a:rPr lang="en-US" sz="1600" dirty="0" smtClean="0"/>
              <a:t>25</a:t>
            </a:r>
            <a:r>
              <a:rPr lang="tr-TR" sz="1600" dirty="0" smtClean="0"/>
              <a:t>)</a:t>
            </a:r>
            <a:r>
              <a:rPr lang="en-US" sz="1600" dirty="0" smtClean="0"/>
              <a:t> Suspecting SINS, we initiated systemic steroid therapy in addition to topical steroid. </a:t>
            </a:r>
            <a:endParaRPr lang="tr-TR" sz="1600" dirty="0" smtClean="0"/>
          </a:p>
          <a:p>
            <a:r>
              <a:rPr lang="en-US" sz="1600" dirty="0" smtClean="0"/>
              <a:t>A pale, white avascular graft may occur on the first postoperative day with underlying avascular sclera and should lead one to suspect this complication, especially in a patient with </a:t>
            </a:r>
            <a:r>
              <a:rPr lang="en-US" sz="1600" dirty="0" err="1" smtClean="0"/>
              <a:t>Behcet’s</a:t>
            </a:r>
            <a:r>
              <a:rPr lang="en-US" sz="1600" dirty="0" smtClean="0"/>
              <a:t> disease. SINS in </a:t>
            </a:r>
            <a:r>
              <a:rPr lang="en-US" sz="1600" dirty="0" err="1" smtClean="0"/>
              <a:t>Behcet’s</a:t>
            </a:r>
            <a:r>
              <a:rPr lang="en-US" sz="1600" dirty="0" smtClean="0"/>
              <a:t> disease can be surgically managed successfully using the combined </a:t>
            </a:r>
            <a:r>
              <a:rPr lang="en-US" sz="1600" dirty="0" err="1" smtClean="0"/>
              <a:t>teno</a:t>
            </a:r>
            <a:r>
              <a:rPr lang="en-US" sz="1600" dirty="0" smtClean="0"/>
              <a:t>-conjunctival advancement with amniotic membrane transplantation technique.</a:t>
            </a:r>
            <a:endParaRPr lang="tr-TR" sz="1600" dirty="0"/>
          </a:p>
        </p:txBody>
      </p:sp>
    </p:spTree>
    <p:extLst>
      <p:ext uri="{BB962C8B-B14F-4D97-AF65-F5344CB8AC3E}">
        <p14:creationId xmlns:p14="http://schemas.microsoft.com/office/powerpoint/2010/main" val="149581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139700"/>
            <a:ext cx="12026900" cy="6616700"/>
          </a:xfrm>
        </p:spPr>
        <p:txBody>
          <a:bodyPr>
            <a:noAutofit/>
          </a:bodyPr>
          <a:lstStyle/>
          <a:p>
            <a:pPr marL="0" indent="0">
              <a:buNone/>
            </a:pPr>
            <a:r>
              <a:rPr lang="tr-TR" sz="1600" b="1" dirty="0" smtClean="0"/>
              <a:t>References</a:t>
            </a:r>
            <a:r>
              <a:rPr lang="tr-TR" sz="1600" b="1" dirty="0"/>
              <a:t> </a:t>
            </a:r>
          </a:p>
          <a:p>
            <a:r>
              <a:rPr lang="tr-TR" sz="1000" dirty="0"/>
              <a:t>1. Jain V, Shome D, Natarajan S, Narverkar R. Surgically induced necrotizing scleritis after pterygium surgery with conjunctival autograft. </a:t>
            </a:r>
            <a:r>
              <a:rPr lang="tr-TR" sz="1000" i="1" dirty="0"/>
              <a:t>Cornea.</a:t>
            </a:r>
            <a:r>
              <a:rPr lang="tr-TR" sz="1000" dirty="0"/>
              <a:t> 2008;27:720–721.</a:t>
            </a:r>
          </a:p>
          <a:p>
            <a:r>
              <a:rPr lang="tr-TR" sz="1000" dirty="0"/>
              <a:t>2. Sridhar MS, Bansal AK, Rao GN. Surgically induced necrotizing scleritis after pterygium excision and conjunctival autograft. </a:t>
            </a:r>
            <a:r>
              <a:rPr lang="tr-TR" sz="1000" i="1" dirty="0"/>
              <a:t>Cornea. </a:t>
            </a:r>
            <a:r>
              <a:rPr lang="tr-TR" sz="1000" dirty="0"/>
              <a:t>2002;21:305–307.</a:t>
            </a:r>
          </a:p>
          <a:p>
            <a:r>
              <a:rPr lang="tr-TR" sz="1000" dirty="0"/>
              <a:t>3. Katsuya Yamazoe, Seika Shimazaki-Den, Isao Otaka, et al. Surgically induced necrotizing scleritis after primary pterygium surgery with conjunctival autograft. </a:t>
            </a:r>
            <a:r>
              <a:rPr lang="tr-TR" sz="1000" i="1" dirty="0"/>
              <a:t>Clinical Ophthalmol.</a:t>
            </a:r>
            <a:r>
              <a:rPr lang="tr-TR" sz="1000" dirty="0"/>
              <a:t> 2011;5:1609–1611</a:t>
            </a:r>
          </a:p>
          <a:p>
            <a:r>
              <a:rPr lang="tr-TR" sz="1000" dirty="0"/>
              <a:t>4. Gokhale NS, Samant R. Surgically induced necrotizing scleritis after pterygium surgery. </a:t>
            </a:r>
            <a:r>
              <a:rPr lang="tr-TR" sz="1000" i="1" dirty="0"/>
              <a:t>Indian J Ophthalmol.</a:t>
            </a:r>
            <a:r>
              <a:rPr lang="tr-TR" sz="1000" dirty="0"/>
              <a:t> 2007;55:144-6.</a:t>
            </a:r>
          </a:p>
          <a:p>
            <a:r>
              <a:rPr lang="tr-TR" sz="1000" dirty="0"/>
              <a:t>5. Toker E, Eraslan M. Recurrence After Primary Pterygium Excision: Amniotic Membrane Transplantation with Fibrin Glue Versus Conjunctival Autograft with Fibrin Glue. </a:t>
            </a:r>
            <a:r>
              <a:rPr lang="tr-TR" sz="1000" i="1" dirty="0"/>
              <a:t>Curr Eye Res.</a:t>
            </a:r>
            <a:r>
              <a:rPr lang="tr-TR" sz="1000" dirty="0"/>
              <a:t> 2015;7:1-8.</a:t>
            </a:r>
          </a:p>
          <a:p>
            <a:r>
              <a:rPr lang="tr-TR" sz="1000" dirty="0"/>
              <a:t>6. Kenyon KR, Wagoner MD, Hettinger ME. Conjunctival autograft transplantation for advanced and recurrent pterygium. </a:t>
            </a:r>
            <a:r>
              <a:rPr lang="tr-TR" sz="1000" i="1" dirty="0"/>
              <a:t>Ophthalmology.</a:t>
            </a:r>
            <a:r>
              <a:rPr lang="tr-TR" sz="1000" dirty="0"/>
              <a:t> 1985;92:1461–70.</a:t>
            </a:r>
          </a:p>
          <a:p>
            <a:r>
              <a:rPr lang="tr-TR" sz="1000" dirty="0"/>
              <a:t>7. Lewallen S. A randomised trial of conjunctival autografting for pterygium in the tropics. </a:t>
            </a:r>
            <a:r>
              <a:rPr lang="tr-TR" sz="1000" i="1" dirty="0"/>
              <a:t>Ophthalmology.</a:t>
            </a:r>
            <a:r>
              <a:rPr lang="tr-TR" sz="1000" dirty="0"/>
              <a:t> 1989;96:1612–4.</a:t>
            </a:r>
          </a:p>
          <a:p>
            <a:r>
              <a:rPr lang="tr-TR" sz="1000" dirty="0"/>
              <a:t>8. Allan BDS, Short P, Crawford GJ, et al. Pterygium excision with conjunctival autografting: an effective and safe technique. </a:t>
            </a:r>
            <a:r>
              <a:rPr lang="tr-TR" sz="1000" i="1" dirty="0"/>
              <a:t>Br J Ophthalmol.</a:t>
            </a:r>
            <a:r>
              <a:rPr lang="tr-TR" sz="1000" dirty="0"/>
              <a:t> 1993;77:698–701.</a:t>
            </a:r>
          </a:p>
          <a:p>
            <a:r>
              <a:rPr lang="tr-TR" sz="1000" dirty="0"/>
              <a:t>9. Sainz de la Maza M, Foster CS, Jabbur NS. Scleritis associated with rheumatoid arthritis and with other sys - temic immune-mediated dis ease. </a:t>
            </a:r>
            <a:r>
              <a:rPr lang="tr-TR" sz="1000" i="1" dirty="0"/>
              <a:t>Ophthalmology.</a:t>
            </a:r>
            <a:r>
              <a:rPr lang="tr-TR" sz="1000" dirty="0"/>
              <a:t> 1994;101:1281- 1288. </a:t>
            </a:r>
          </a:p>
          <a:p>
            <a:r>
              <a:rPr lang="tr-TR" sz="1000" dirty="0"/>
              <a:t>10. Eichhorn A, Kirch W. Sicca symptoms and hearing loss in Behcet's syndrome. </a:t>
            </a:r>
            <a:r>
              <a:rPr lang="tr-TR" sz="1000" i="1" dirty="0"/>
              <a:t>Dtsch Med Wochenschr.</a:t>
            </a:r>
            <a:r>
              <a:rPr lang="tr-TR" sz="1000" dirty="0"/>
              <a:t> 1998;123:663- 666. </a:t>
            </a:r>
          </a:p>
          <a:p>
            <a:r>
              <a:rPr lang="tr-TR" sz="1000" dirty="0" smtClean="0"/>
              <a:t>12</a:t>
            </a:r>
            <a:r>
              <a:rPr lang="tr-TR" sz="1000" dirty="0"/>
              <a:t>. O’Donoghue S, Lightman S, Tuft S, et al. Surgically induced necrotizing sclerokeratitis (SINS)—precipitating factors and response to treatment.</a:t>
            </a:r>
            <a:r>
              <a:rPr lang="tr-TR" sz="1000" i="1" dirty="0"/>
              <a:t> Br J Ophthalmol. </a:t>
            </a:r>
            <a:r>
              <a:rPr lang="tr-TR" sz="1000" dirty="0"/>
              <a:t>1992;76:17-21.</a:t>
            </a:r>
          </a:p>
          <a:p>
            <a:r>
              <a:rPr lang="tr-TR" sz="1000" dirty="0"/>
              <a:t>13. Sainz de la Maza M. Scleritis. In: Foster CS, Azar DT, Dohlman CH, editors. Smolin and Thoft’s: The cornea, scientific foundations and clinical practice. 4th ed. Philadelphia: Lippincott Williams &amp; Wilkins; 2005. p. 559-69.</a:t>
            </a:r>
          </a:p>
          <a:p>
            <a:r>
              <a:rPr lang="tr-TR" sz="1000" dirty="0"/>
              <a:t>14. Beatty S, Chawdhary S. Necrotizing sclerokeratitis following uncomplicated cataract surgery. </a:t>
            </a:r>
            <a:r>
              <a:rPr lang="tr-TR" sz="1000" i="1" dirty="0"/>
              <a:t>Acta Ophthalmol Scand.</a:t>
            </a:r>
            <a:r>
              <a:rPr lang="tr-TR" sz="1000" dirty="0"/>
              <a:t> 1998;76:382-3.</a:t>
            </a:r>
          </a:p>
          <a:p>
            <a:r>
              <a:rPr lang="tr-TR" sz="1000" dirty="0"/>
              <a:t>15. Lambiase A, Sacchetti M, Sgrulletta R, et al. Amniotic membrane transplantation associated with conjunctival peritomy in the management of Mooren’s ulcer: A case report. </a:t>
            </a:r>
            <a:r>
              <a:rPr lang="tr-TR" sz="1000" i="1" dirty="0"/>
              <a:t>Eur J Ophthalmol.</a:t>
            </a:r>
            <a:r>
              <a:rPr lang="tr-TR" sz="1000" dirty="0"/>
              <a:t> 2005;15:274-6.</a:t>
            </a:r>
          </a:p>
          <a:p>
            <a:r>
              <a:rPr lang="tr-TR" sz="1000" dirty="0"/>
              <a:t>16. Young AL, Wong SM, Leung AT, et al. Successful treatment of surgically induced necrotizing scleritis with tacrolimus. </a:t>
            </a:r>
            <a:r>
              <a:rPr lang="tr-TR" sz="1000" i="1" dirty="0"/>
              <a:t>Clin Exp Ophthalmol.</a:t>
            </a:r>
            <a:r>
              <a:rPr lang="tr-TR" sz="1000" dirty="0"/>
              <a:t> 2005;33:98-9.</a:t>
            </a:r>
          </a:p>
          <a:p>
            <a:r>
              <a:rPr lang="tr-TR" sz="1000" dirty="0"/>
              <a:t>17. Allan BDS, Short P, Crawford GJ, et al. Pterygium excision with conjunctival autografting: an effective and safe technique. Br J Ophthalmol. 1993;77:698–701</a:t>
            </a:r>
          </a:p>
          <a:p>
            <a:r>
              <a:rPr lang="tr-TR" sz="1000" dirty="0"/>
              <a:t>18. Panda A, Kumar S, Kumar A, et al. Fibrin glue in ophthalmology. </a:t>
            </a:r>
            <a:r>
              <a:rPr lang="tr-TR" sz="1000" i="1" dirty="0"/>
              <a:t>Indian J Ophthalmol.</a:t>
            </a:r>
            <a:r>
              <a:rPr lang="tr-TR" sz="1000" dirty="0"/>
              <a:t> 2009;57:371-9. </a:t>
            </a:r>
          </a:p>
          <a:p>
            <a:r>
              <a:rPr lang="tr-TR" sz="1000" dirty="0"/>
              <a:t>19. Sarnicola V, Vannozi L, Motolese PA. Recurrence rate using fibrin glue-assisted ipsilateral conjunctival autograft in pterygium surgery: 2-year follow-up. </a:t>
            </a:r>
            <a:r>
              <a:rPr lang="tr-TR" sz="1000" i="1" dirty="0"/>
              <a:t>Cornea.</a:t>
            </a:r>
            <a:r>
              <a:rPr lang="tr-TR" sz="1000" dirty="0"/>
              <a:t> 2010;29(11):1211-4</a:t>
            </a:r>
          </a:p>
          <a:p>
            <a:r>
              <a:rPr lang="tr-TR" sz="1000" dirty="0"/>
              <a:t>20.  Alsagoff Z, Tan DT, Chee SP. Necrotising scleritis after bare sclera excision of pterygium. </a:t>
            </a:r>
            <a:r>
              <a:rPr lang="tr-TR" sz="1000" i="1" dirty="0"/>
              <a:t>Br J Ophthalmol.</a:t>
            </a:r>
            <a:r>
              <a:rPr lang="tr-TR" sz="1000" dirty="0"/>
              <a:t> 2000;84:1050-2. </a:t>
            </a:r>
          </a:p>
          <a:p>
            <a:r>
              <a:rPr lang="tr-TR" sz="1000" dirty="0"/>
              <a:t>21. Mahmood S, Suresh PS, Carley F, et al. Surgically induced necrotising scleritis: Report of a case presenting 51 years following strabismus surgery. </a:t>
            </a:r>
            <a:r>
              <a:rPr lang="tr-TR" sz="1000" i="1" dirty="0"/>
              <a:t>Eye (Lond).</a:t>
            </a:r>
            <a:r>
              <a:rPr lang="tr-TR" sz="1000" dirty="0"/>
              <a:t> 2002;16:503-4.</a:t>
            </a:r>
          </a:p>
          <a:p>
            <a:r>
              <a:rPr lang="tr-TR" sz="1000" dirty="0"/>
              <a:t>22. Starck T, Kenyon KR, Serrano F. Conjunctival autograft for primary and recurrent pterygia: surgical technique and problem management. Cornea. 1991:10:196–202.</a:t>
            </a:r>
          </a:p>
          <a:p>
            <a:r>
              <a:rPr lang="tr-TR" sz="1000" dirty="0"/>
              <a:t>23. Lyne AJ, Lloyd-Jones D. Necrotising scleritis after ocular surgery. </a:t>
            </a:r>
            <a:r>
              <a:rPr lang="tr-TR" sz="1000" i="1" dirty="0"/>
              <a:t>Trans Ophthalmol Soc U K. </a:t>
            </a:r>
            <a:r>
              <a:rPr lang="tr-TR" sz="1000" dirty="0"/>
              <a:t>1979;99:146–9.</a:t>
            </a:r>
          </a:p>
          <a:p>
            <a:r>
              <a:rPr lang="tr-TR" sz="1000" dirty="0"/>
              <a:t>24. Diaz-Valle D, Benitez del Castillo JM, et al. Immunologic and clinical evaluation of postsurgical necrotizing sclerocorneal ulceration. </a:t>
            </a:r>
            <a:r>
              <a:rPr lang="tr-TR" sz="1000" i="1" dirty="0"/>
              <a:t>Cornea.</a:t>
            </a:r>
            <a:r>
              <a:rPr lang="tr-TR" sz="1000" dirty="0"/>
              <a:t> 1998;17:371–375.</a:t>
            </a:r>
          </a:p>
          <a:p>
            <a:r>
              <a:rPr lang="tr-TR" sz="1000" dirty="0"/>
              <a:t>25. Scott JA, Clearkin LG. Surgically induced diffuse scleritis following cataract surgery. </a:t>
            </a:r>
            <a:r>
              <a:rPr lang="tr-TR" sz="1000" i="1" dirty="0"/>
              <a:t>Eye.</a:t>
            </a:r>
            <a:r>
              <a:rPr lang="tr-TR" sz="1000" dirty="0"/>
              <a:t> 1994;292–7</a:t>
            </a:r>
            <a:r>
              <a:rPr lang="tr-TR" sz="1000" dirty="0" smtClean="0"/>
              <a:t>.</a:t>
            </a:r>
            <a:endParaRPr lang="tr-TR" sz="1000" dirty="0"/>
          </a:p>
        </p:txBody>
      </p:sp>
    </p:spTree>
    <p:extLst>
      <p:ext uri="{BB962C8B-B14F-4D97-AF65-F5344CB8AC3E}">
        <p14:creationId xmlns:p14="http://schemas.microsoft.com/office/powerpoint/2010/main" val="1740477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1355</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Necrotizing Scleritis Induced After Pterygium Excision with Fibrin Glue Fixated Conjunctival Autograft in Behcet’s Disease: a case report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Necrotizing Scleritis Induced After Pterygium Excision with Fibrin Glue Fixated Conjunctival Autograft in Behcet’s Disease: a case report</dc:title>
  <dc:creator>ASUS</dc:creator>
  <cp:lastModifiedBy>ASUS</cp:lastModifiedBy>
  <cp:revision>8</cp:revision>
  <dcterms:created xsi:type="dcterms:W3CDTF">2015-09-08T16:01:37Z</dcterms:created>
  <dcterms:modified xsi:type="dcterms:W3CDTF">2015-09-08T16:33:47Z</dcterms:modified>
</cp:coreProperties>
</file>