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982979" y="509155"/>
            <a:ext cx="10061171" cy="2797648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>
                <a:solidFill>
                  <a:schemeClr val="tx1"/>
                </a:solidFill>
              </a:rPr>
              <a:t>COMPARISON OF ANTERIOR SEGMENT PARAMETERS WITH PENTACAM SCHEIMPFLUG IMAGING IN KERATOCONUS, AND HIGH ASTIGMATIC EYES</a:t>
            </a:r>
            <a:r>
              <a:rPr lang="tr-TR" sz="3600" dirty="0"/>
              <a:t/>
            </a:r>
            <a:br>
              <a:rPr lang="tr-TR" sz="3600" dirty="0"/>
            </a:br>
            <a:endParaRPr lang="tr-TR" sz="36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00051" y="3306803"/>
            <a:ext cx="9944099" cy="2291817"/>
          </a:xfrm>
        </p:spPr>
        <p:txBody>
          <a:bodyPr>
            <a:normAutofit/>
          </a:bodyPr>
          <a:lstStyle/>
          <a:p>
            <a:r>
              <a:rPr lang="tr-TR" sz="2000" b="1" dirty="0" smtClean="0">
                <a:solidFill>
                  <a:schemeClr val="tx1"/>
                </a:solidFill>
              </a:rPr>
              <a:t>Kantarcı FA, </a:t>
            </a:r>
            <a:r>
              <a:rPr lang="tr-TR" sz="2000" b="1" dirty="0">
                <a:solidFill>
                  <a:schemeClr val="tx1"/>
                </a:solidFill>
              </a:rPr>
              <a:t>Tatar </a:t>
            </a:r>
            <a:r>
              <a:rPr lang="tr-TR" sz="2000" b="1" dirty="0" smtClean="0">
                <a:solidFill>
                  <a:schemeClr val="tx1"/>
                </a:solidFill>
              </a:rPr>
              <a:t>MG,  </a:t>
            </a:r>
            <a:r>
              <a:rPr lang="tr-TR" sz="2000" b="1" dirty="0" err="1">
                <a:solidFill>
                  <a:schemeClr val="tx1"/>
                </a:solidFill>
              </a:rPr>
              <a:t>Colak</a:t>
            </a:r>
            <a:r>
              <a:rPr lang="tr-TR" sz="2000" b="1" dirty="0">
                <a:solidFill>
                  <a:schemeClr val="tx1"/>
                </a:solidFill>
              </a:rPr>
              <a:t> </a:t>
            </a:r>
            <a:r>
              <a:rPr lang="tr-TR" sz="2000" b="1" dirty="0" smtClean="0">
                <a:solidFill>
                  <a:schemeClr val="tx1"/>
                </a:solidFill>
              </a:rPr>
              <a:t>HN, Yıldırım A, </a:t>
            </a:r>
            <a:r>
              <a:rPr lang="tr-TR" sz="2000" b="1" dirty="0">
                <a:solidFill>
                  <a:schemeClr val="tx1"/>
                </a:solidFill>
              </a:rPr>
              <a:t>Karaca </a:t>
            </a:r>
            <a:r>
              <a:rPr lang="tr-TR" sz="2000" b="1" dirty="0" smtClean="0">
                <a:solidFill>
                  <a:schemeClr val="tx1"/>
                </a:solidFill>
              </a:rPr>
              <a:t>EE,</a:t>
            </a:r>
            <a:r>
              <a:rPr lang="tr-TR" sz="2000" b="1" baseline="30000" dirty="0" smtClean="0">
                <a:solidFill>
                  <a:schemeClr val="tx1"/>
                </a:solidFill>
              </a:rPr>
              <a:t>   </a:t>
            </a:r>
            <a:r>
              <a:rPr lang="tr-TR" sz="2000" b="1" dirty="0">
                <a:solidFill>
                  <a:schemeClr val="tx1"/>
                </a:solidFill>
              </a:rPr>
              <a:t>Uslu </a:t>
            </a:r>
            <a:r>
              <a:rPr lang="tr-TR" sz="2000" b="1" dirty="0" smtClean="0">
                <a:solidFill>
                  <a:schemeClr val="tx1"/>
                </a:solidFill>
              </a:rPr>
              <a:t>H, </a:t>
            </a:r>
            <a:r>
              <a:rPr lang="tr-TR" sz="2000" b="1" dirty="0" err="1">
                <a:solidFill>
                  <a:schemeClr val="tx1"/>
                </a:solidFill>
              </a:rPr>
              <a:t>Goker</a:t>
            </a:r>
            <a:r>
              <a:rPr lang="tr-TR" sz="2000" b="1" dirty="0">
                <a:solidFill>
                  <a:schemeClr val="tx1"/>
                </a:solidFill>
              </a:rPr>
              <a:t> </a:t>
            </a:r>
            <a:r>
              <a:rPr lang="tr-TR" sz="2000" b="1" dirty="0" smtClean="0">
                <a:solidFill>
                  <a:schemeClr val="tx1"/>
                </a:solidFill>
              </a:rPr>
              <a:t>H, </a:t>
            </a:r>
            <a:r>
              <a:rPr lang="tr-TR" sz="2000" b="1" dirty="0" err="1">
                <a:solidFill>
                  <a:schemeClr val="tx1"/>
                </a:solidFill>
              </a:rPr>
              <a:t>Gurler</a:t>
            </a:r>
            <a:r>
              <a:rPr lang="tr-TR" sz="2000" b="1" dirty="0">
                <a:solidFill>
                  <a:schemeClr val="tx1"/>
                </a:solidFill>
              </a:rPr>
              <a:t> </a:t>
            </a:r>
            <a:r>
              <a:rPr lang="tr-TR" sz="2000" b="1" dirty="0" smtClean="0">
                <a:solidFill>
                  <a:schemeClr val="tx1"/>
                </a:solidFill>
              </a:rPr>
              <a:t>B</a:t>
            </a:r>
          </a:p>
          <a:p>
            <a:endParaRPr lang="tr-TR" b="1" dirty="0"/>
          </a:p>
          <a:p>
            <a:pPr algn="r"/>
            <a:r>
              <a:rPr lang="tr-TR" sz="2000" b="1" dirty="0" err="1" smtClean="0"/>
              <a:t>FatIh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UnIversIty</a:t>
            </a:r>
            <a:r>
              <a:rPr lang="tr-TR" sz="2000" b="1" dirty="0" smtClean="0"/>
              <a:t> SCHOOL OF </a:t>
            </a:r>
            <a:r>
              <a:rPr lang="tr-TR" sz="2000" b="1" dirty="0" err="1" smtClean="0"/>
              <a:t>MedIcIne</a:t>
            </a:r>
            <a:r>
              <a:rPr lang="tr-TR" sz="2000" b="1" dirty="0" smtClean="0"/>
              <a:t>, </a:t>
            </a:r>
            <a:r>
              <a:rPr lang="tr-TR" sz="2000" b="1" dirty="0" err="1"/>
              <a:t>Department</a:t>
            </a:r>
            <a:r>
              <a:rPr lang="tr-TR" sz="2000" b="1" dirty="0"/>
              <a:t> of Ophthalmology</a:t>
            </a:r>
            <a:r>
              <a:rPr lang="tr-TR" b="1" dirty="0"/>
              <a:t>,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7192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69916" y="0"/>
            <a:ext cx="10785763" cy="843742"/>
          </a:xfrm>
        </p:spPr>
        <p:txBody>
          <a:bodyPr>
            <a:normAutofit/>
          </a:bodyPr>
          <a:lstStyle/>
          <a:p>
            <a:pPr algn="ctr"/>
            <a:r>
              <a:rPr lang="tr-TR" sz="1600" b="1" dirty="0">
                <a:solidFill>
                  <a:srgbClr val="C00000"/>
                </a:solidFill>
              </a:rPr>
              <a:t>COMPARISON OF ANTERIOR SEGMENT PARAMETERS WITH PENTACAM SCHEIMPFLUG IMAGING IN KERATOCONUS, AND HIGH ASTIGMATIC EYES</a:t>
            </a:r>
            <a:endParaRPr lang="tr-TR" sz="1600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799" y="843743"/>
            <a:ext cx="10469881" cy="5025352"/>
          </a:xfrm>
        </p:spPr>
        <p:txBody>
          <a:bodyPr>
            <a:normAutofit lnSpcReduction="10000"/>
          </a:bodyPr>
          <a:lstStyle/>
          <a:p>
            <a:r>
              <a:rPr lang="tr-TR" b="1" dirty="0" err="1" smtClean="0"/>
              <a:t>Keratoconus</a:t>
            </a:r>
            <a:r>
              <a:rPr lang="tr-TR" b="1" dirty="0" smtClean="0"/>
              <a:t>:</a:t>
            </a:r>
          </a:p>
          <a:p>
            <a:pPr lvl="1"/>
            <a:r>
              <a:rPr lang="tr-TR" dirty="0" smtClean="0"/>
              <a:t>a </a:t>
            </a:r>
            <a:r>
              <a:rPr lang="tr-TR" dirty="0" err="1"/>
              <a:t>bilateral</a:t>
            </a:r>
            <a:r>
              <a:rPr lang="tr-TR" dirty="0"/>
              <a:t> </a:t>
            </a:r>
            <a:r>
              <a:rPr lang="tr-TR" dirty="0" err="1"/>
              <a:t>progressive</a:t>
            </a:r>
            <a:r>
              <a:rPr lang="tr-TR" dirty="0"/>
              <a:t> </a:t>
            </a:r>
            <a:r>
              <a:rPr lang="tr-TR" dirty="0" err="1"/>
              <a:t>ectatic</a:t>
            </a:r>
            <a:r>
              <a:rPr lang="tr-TR" dirty="0"/>
              <a:t>, </a:t>
            </a:r>
            <a:r>
              <a:rPr lang="tr-TR" dirty="0" err="1"/>
              <a:t>noninflammatory</a:t>
            </a:r>
            <a:r>
              <a:rPr lang="tr-TR" dirty="0"/>
              <a:t> </a:t>
            </a:r>
            <a:r>
              <a:rPr lang="tr-TR" dirty="0" err="1"/>
              <a:t>disorder</a:t>
            </a:r>
            <a:r>
              <a:rPr lang="tr-TR" dirty="0"/>
              <a:t> </a:t>
            </a:r>
            <a:endParaRPr lang="tr-TR" dirty="0" smtClean="0"/>
          </a:p>
          <a:p>
            <a:pPr lvl="1"/>
            <a:r>
              <a:rPr lang="tr-TR" dirty="0" err="1" smtClean="0"/>
              <a:t>corneal</a:t>
            </a:r>
            <a:r>
              <a:rPr lang="tr-TR" dirty="0" smtClean="0"/>
              <a:t> </a:t>
            </a:r>
            <a:r>
              <a:rPr lang="tr-TR" dirty="0" err="1"/>
              <a:t>thinning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protrusion</a:t>
            </a:r>
            <a:r>
              <a:rPr lang="tr-TR" dirty="0"/>
              <a:t> </a:t>
            </a:r>
            <a:r>
              <a:rPr lang="tr-TR" dirty="0" err="1"/>
              <a:t>cause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cornea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assume</a:t>
            </a:r>
            <a:r>
              <a:rPr lang="tr-TR" dirty="0"/>
              <a:t> a </a:t>
            </a:r>
            <a:r>
              <a:rPr lang="tr-TR" dirty="0" err="1"/>
              <a:t>conical</a:t>
            </a:r>
            <a:r>
              <a:rPr lang="tr-TR" dirty="0"/>
              <a:t> </a:t>
            </a:r>
            <a:r>
              <a:rPr lang="tr-TR" dirty="0" err="1" smtClean="0"/>
              <a:t>shape</a:t>
            </a:r>
            <a:endParaRPr lang="tr-TR" dirty="0" smtClean="0"/>
          </a:p>
          <a:p>
            <a:pPr lvl="1"/>
            <a:r>
              <a:rPr lang="tr-TR" dirty="0" err="1" smtClean="0"/>
              <a:t>Progressive</a:t>
            </a:r>
            <a:r>
              <a:rPr lang="tr-TR" dirty="0" smtClean="0"/>
              <a:t> </a:t>
            </a:r>
            <a:r>
              <a:rPr lang="tr-TR" dirty="0" err="1"/>
              <a:t>corneal</a:t>
            </a:r>
            <a:r>
              <a:rPr lang="tr-TR" dirty="0"/>
              <a:t> </a:t>
            </a:r>
            <a:r>
              <a:rPr lang="tr-TR" dirty="0" err="1"/>
              <a:t>thinning</a:t>
            </a:r>
            <a:r>
              <a:rPr lang="tr-TR" dirty="0"/>
              <a:t> </a:t>
            </a:r>
            <a:r>
              <a:rPr lang="tr-TR" dirty="0" err="1"/>
              <a:t>induces</a:t>
            </a:r>
            <a:r>
              <a:rPr lang="tr-TR" dirty="0"/>
              <a:t> </a:t>
            </a:r>
            <a:r>
              <a:rPr lang="tr-TR" dirty="0" err="1"/>
              <a:t>irregular</a:t>
            </a:r>
            <a:r>
              <a:rPr lang="tr-TR" dirty="0"/>
              <a:t> </a:t>
            </a:r>
            <a:r>
              <a:rPr lang="tr-TR" dirty="0" err="1"/>
              <a:t>astigmatism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 smtClean="0"/>
              <a:t>myopia</a:t>
            </a:r>
            <a:endParaRPr lang="tr-TR" dirty="0" smtClean="0"/>
          </a:p>
          <a:p>
            <a:r>
              <a:rPr lang="tr-TR" b="1" dirty="0" err="1"/>
              <a:t>Corneal</a:t>
            </a:r>
            <a:r>
              <a:rPr lang="tr-TR" b="1" dirty="0"/>
              <a:t> </a:t>
            </a:r>
            <a:r>
              <a:rPr lang="tr-TR" b="1" dirty="0" err="1" smtClean="0"/>
              <a:t>astigmatism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a </a:t>
            </a:r>
            <a:r>
              <a:rPr lang="tr-TR" dirty="0" err="1"/>
              <a:t>common</a:t>
            </a:r>
            <a:r>
              <a:rPr lang="tr-TR" dirty="0"/>
              <a:t> </a:t>
            </a:r>
            <a:r>
              <a:rPr lang="tr-TR" dirty="0" err="1"/>
              <a:t>refractive</a:t>
            </a:r>
            <a:r>
              <a:rPr lang="tr-TR" dirty="0"/>
              <a:t> </a:t>
            </a:r>
            <a:r>
              <a:rPr lang="tr-TR" dirty="0" err="1"/>
              <a:t>abnormality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arises</a:t>
            </a:r>
            <a:r>
              <a:rPr lang="tr-TR" dirty="0"/>
              <a:t> </a:t>
            </a:r>
            <a:r>
              <a:rPr lang="tr-TR" dirty="0" err="1"/>
              <a:t>primarily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rotational</a:t>
            </a:r>
            <a:r>
              <a:rPr lang="tr-TR" dirty="0"/>
              <a:t> </a:t>
            </a:r>
            <a:r>
              <a:rPr lang="tr-TR" dirty="0" err="1"/>
              <a:t>asymmetry</a:t>
            </a:r>
            <a:r>
              <a:rPr lang="tr-TR" dirty="0"/>
              <a:t> of </a:t>
            </a:r>
            <a:r>
              <a:rPr lang="tr-TR" dirty="0" err="1"/>
              <a:t>corneal</a:t>
            </a:r>
            <a:r>
              <a:rPr lang="tr-TR" dirty="0"/>
              <a:t> </a:t>
            </a:r>
            <a:r>
              <a:rPr lang="tr-TR" dirty="0" err="1" smtClean="0"/>
              <a:t>curvature</a:t>
            </a:r>
            <a:endParaRPr lang="tr-TR" dirty="0" smtClean="0"/>
          </a:p>
          <a:p>
            <a:pPr lvl="1"/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correct</a:t>
            </a:r>
            <a:r>
              <a:rPr lang="tr-TR" dirty="0"/>
              <a:t> </a:t>
            </a:r>
            <a:r>
              <a:rPr lang="tr-TR" dirty="0" err="1"/>
              <a:t>astigmatism</a:t>
            </a:r>
            <a:r>
              <a:rPr lang="tr-TR" dirty="0"/>
              <a:t> is </a:t>
            </a:r>
            <a:r>
              <a:rPr lang="tr-TR" dirty="0" err="1"/>
              <a:t>applied</a:t>
            </a:r>
            <a:r>
              <a:rPr lang="tr-TR" dirty="0"/>
              <a:t> </a:t>
            </a:r>
            <a:r>
              <a:rPr lang="tr-TR" dirty="0" err="1"/>
              <a:t>surgical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include</a:t>
            </a:r>
            <a:r>
              <a:rPr lang="tr-TR" dirty="0"/>
              <a:t> </a:t>
            </a:r>
            <a:r>
              <a:rPr lang="tr-TR" dirty="0" err="1"/>
              <a:t>photoablative</a:t>
            </a:r>
            <a:r>
              <a:rPr lang="tr-TR" dirty="0"/>
              <a:t> </a:t>
            </a:r>
            <a:r>
              <a:rPr lang="tr-TR" dirty="0" err="1"/>
              <a:t>refractive</a:t>
            </a:r>
            <a:r>
              <a:rPr lang="tr-TR" dirty="0"/>
              <a:t> </a:t>
            </a:r>
            <a:r>
              <a:rPr lang="tr-TR" dirty="0" err="1" smtClean="0"/>
              <a:t>procedures</a:t>
            </a:r>
            <a:r>
              <a:rPr lang="tr-TR" dirty="0" smtClean="0"/>
              <a:t>; </a:t>
            </a:r>
            <a:r>
              <a:rPr lang="tr-TR" dirty="0" err="1"/>
              <a:t>femtosecond-shaped</a:t>
            </a:r>
            <a:r>
              <a:rPr lang="tr-TR" dirty="0"/>
              <a:t> </a:t>
            </a:r>
            <a:r>
              <a:rPr lang="tr-TR" dirty="0" err="1"/>
              <a:t>lenticule</a:t>
            </a:r>
            <a:r>
              <a:rPr lang="tr-TR" dirty="0"/>
              <a:t> </a:t>
            </a:r>
            <a:r>
              <a:rPr lang="tr-TR" dirty="0" err="1"/>
              <a:t>extraction</a:t>
            </a:r>
            <a:r>
              <a:rPr lang="tr-TR" dirty="0"/>
              <a:t> </a:t>
            </a:r>
            <a:r>
              <a:rPr lang="tr-TR" dirty="0" err="1"/>
              <a:t>techniques</a:t>
            </a:r>
            <a:r>
              <a:rPr lang="tr-TR" dirty="0"/>
              <a:t>;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incisional</a:t>
            </a:r>
            <a:r>
              <a:rPr lang="tr-TR" dirty="0"/>
              <a:t> </a:t>
            </a:r>
            <a:r>
              <a:rPr lang="tr-TR" dirty="0" err="1" smtClean="0"/>
              <a:t>procedures</a:t>
            </a:r>
            <a:r>
              <a:rPr lang="tr-TR" dirty="0" smtClean="0"/>
              <a:t>.</a:t>
            </a:r>
          </a:p>
          <a:p>
            <a:r>
              <a:rPr lang="tr-TR" b="1" dirty="0" err="1"/>
              <a:t>Corneal</a:t>
            </a:r>
            <a:r>
              <a:rPr lang="tr-TR" b="1" dirty="0"/>
              <a:t> </a:t>
            </a:r>
            <a:r>
              <a:rPr lang="tr-TR" b="1" dirty="0" err="1"/>
              <a:t>topography</a:t>
            </a:r>
            <a:r>
              <a:rPr lang="tr-TR" b="1" dirty="0"/>
              <a:t> </a:t>
            </a:r>
            <a:r>
              <a:rPr lang="tr-TR" dirty="0" err="1"/>
              <a:t>devices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widely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evaluating</a:t>
            </a:r>
            <a:r>
              <a:rPr lang="tr-TR" dirty="0"/>
              <a:t> </a:t>
            </a:r>
            <a:r>
              <a:rPr lang="tr-TR" dirty="0" err="1"/>
              <a:t>diseases</a:t>
            </a:r>
            <a:r>
              <a:rPr lang="tr-TR" dirty="0"/>
              <a:t> 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corneal</a:t>
            </a:r>
            <a:r>
              <a:rPr lang="tr-TR" dirty="0"/>
              <a:t> </a:t>
            </a:r>
            <a:r>
              <a:rPr lang="tr-TR" dirty="0" err="1"/>
              <a:t>shape</a:t>
            </a:r>
            <a:r>
              <a:rPr lang="tr-TR" dirty="0"/>
              <a:t> </a:t>
            </a:r>
            <a:r>
              <a:rPr lang="tr-TR" dirty="0" err="1"/>
              <a:t>changes</a:t>
            </a:r>
            <a:r>
              <a:rPr lang="tr-TR" dirty="0"/>
              <a:t>, </a:t>
            </a:r>
            <a:r>
              <a:rPr lang="tr-TR" dirty="0" err="1"/>
              <a:t>especially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diagnosis</a:t>
            </a:r>
            <a:r>
              <a:rPr lang="tr-TR" dirty="0"/>
              <a:t> of </a:t>
            </a:r>
            <a:r>
              <a:rPr lang="tr-TR" dirty="0" err="1" smtClean="0"/>
              <a:t>keratoconus</a:t>
            </a:r>
            <a:r>
              <a:rPr lang="tr-TR" dirty="0" smtClean="0"/>
              <a:t>.</a:t>
            </a:r>
          </a:p>
          <a:p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analyze</a:t>
            </a:r>
            <a:r>
              <a:rPr lang="tr-TR" b="1" dirty="0"/>
              <a:t> </a:t>
            </a:r>
            <a:r>
              <a:rPr lang="tr-TR" b="1" dirty="0" err="1"/>
              <a:t>anterior</a:t>
            </a:r>
            <a:r>
              <a:rPr lang="tr-TR" b="1" dirty="0"/>
              <a:t> </a:t>
            </a:r>
            <a:r>
              <a:rPr lang="tr-TR" b="1" dirty="0" err="1"/>
              <a:t>segment</a:t>
            </a:r>
            <a:r>
              <a:rPr lang="tr-TR" b="1" dirty="0"/>
              <a:t> </a:t>
            </a:r>
            <a:r>
              <a:rPr lang="tr-TR" b="1" dirty="0" err="1"/>
              <a:t>parameters</a:t>
            </a:r>
            <a:r>
              <a:rPr lang="tr-TR" b="1" dirty="0"/>
              <a:t> </a:t>
            </a:r>
            <a:r>
              <a:rPr lang="tr-TR" dirty="0"/>
              <a:t>in normal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keratoconic</a:t>
            </a:r>
            <a:r>
              <a:rPr lang="tr-TR" dirty="0"/>
              <a:t> </a:t>
            </a:r>
            <a:r>
              <a:rPr lang="tr-TR" dirty="0" err="1"/>
              <a:t>corneas</a:t>
            </a:r>
            <a:r>
              <a:rPr lang="tr-TR" dirty="0"/>
              <a:t> is </a:t>
            </a:r>
            <a:r>
              <a:rPr lang="tr-TR" dirty="0" err="1"/>
              <a:t>extremely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preoperative</a:t>
            </a:r>
            <a:r>
              <a:rPr lang="tr-TR" dirty="0"/>
              <a:t> </a:t>
            </a:r>
            <a:r>
              <a:rPr lang="tr-TR" dirty="0" err="1"/>
              <a:t>evaluation</a:t>
            </a:r>
            <a:r>
              <a:rPr lang="tr-TR" dirty="0"/>
              <a:t> of </a:t>
            </a:r>
            <a:r>
              <a:rPr lang="tr-TR" dirty="0" err="1"/>
              <a:t>refractive</a:t>
            </a:r>
            <a:r>
              <a:rPr lang="tr-TR" dirty="0"/>
              <a:t> </a:t>
            </a:r>
            <a:r>
              <a:rPr lang="tr-TR" dirty="0" err="1"/>
              <a:t>surgery</a:t>
            </a:r>
            <a:r>
              <a:rPr lang="tr-TR" dirty="0"/>
              <a:t> </a:t>
            </a:r>
            <a:r>
              <a:rPr lang="tr-TR" dirty="0" err="1"/>
              <a:t>candidates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avoid</a:t>
            </a:r>
            <a:r>
              <a:rPr lang="tr-TR" dirty="0"/>
              <a:t> </a:t>
            </a:r>
            <a:r>
              <a:rPr lang="tr-TR" dirty="0" err="1"/>
              <a:t>complications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as post-LASIK </a:t>
            </a:r>
            <a:r>
              <a:rPr lang="tr-TR" dirty="0" err="1" smtClean="0"/>
              <a:t>ectasia</a:t>
            </a:r>
            <a:endParaRPr lang="tr-TR" dirty="0" smtClean="0"/>
          </a:p>
          <a:p>
            <a:r>
              <a:rPr lang="tr-TR" b="1" dirty="0" err="1" smtClean="0"/>
              <a:t>Purpose</a:t>
            </a:r>
            <a:r>
              <a:rPr lang="tr-TR" b="1" dirty="0" smtClean="0"/>
              <a:t>: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compare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anterior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chamber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parameters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among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patients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with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mild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moderate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keratoconus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high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astigmatism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≥2D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using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Pentacam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rotating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Scheimpflug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</a:rPr>
              <a:t>camera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22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2673" y="831273"/>
            <a:ext cx="10553008" cy="5037821"/>
          </a:xfrm>
        </p:spPr>
        <p:txBody>
          <a:bodyPr>
            <a:normAutofit/>
          </a:bodyPr>
          <a:lstStyle/>
          <a:p>
            <a:r>
              <a:rPr lang="tr-TR" b="1" dirty="0" smtClean="0"/>
              <a:t>METHODS</a:t>
            </a:r>
          </a:p>
          <a:p>
            <a:pPr lvl="1"/>
            <a:r>
              <a:rPr lang="tr-TR" dirty="0" smtClean="0"/>
              <a:t>51 </a:t>
            </a:r>
            <a:r>
              <a:rPr lang="tr-TR" dirty="0" err="1" smtClean="0"/>
              <a:t>eyes</a:t>
            </a:r>
            <a:r>
              <a:rPr lang="tr-TR" dirty="0" smtClean="0"/>
              <a:t> </a:t>
            </a:r>
            <a:r>
              <a:rPr lang="tr-TR" dirty="0"/>
              <a:t>of 51 </a:t>
            </a:r>
            <a:r>
              <a:rPr lang="tr-TR" dirty="0" err="1"/>
              <a:t>patients</a:t>
            </a:r>
            <a:r>
              <a:rPr lang="tr-TR" dirty="0"/>
              <a:t> </a:t>
            </a:r>
            <a:r>
              <a:rPr lang="tr-TR" dirty="0" err="1"/>
              <a:t>diagnosed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Amsler-Krumeich</a:t>
            </a:r>
            <a:r>
              <a:rPr lang="tr-TR" dirty="0"/>
              <a:t> </a:t>
            </a:r>
            <a:r>
              <a:rPr lang="tr-TR" b="1" dirty="0" err="1"/>
              <a:t>stage</a:t>
            </a:r>
            <a:r>
              <a:rPr lang="tr-TR" b="1" dirty="0"/>
              <a:t> 1 </a:t>
            </a:r>
            <a:r>
              <a:rPr lang="tr-TR" b="1" dirty="0" err="1"/>
              <a:t>and</a:t>
            </a:r>
            <a:r>
              <a:rPr lang="tr-TR" b="1" dirty="0"/>
              <a:t> 2 </a:t>
            </a:r>
            <a:r>
              <a:rPr lang="tr-TR" b="1" dirty="0" err="1" smtClean="0"/>
              <a:t>keratoconus</a:t>
            </a:r>
            <a:endParaRPr lang="tr-TR" b="1" dirty="0" smtClean="0"/>
          </a:p>
          <a:p>
            <a:pPr lvl="2"/>
            <a:r>
              <a:rPr lang="tr-TR" dirty="0" err="1"/>
              <a:t>Stage</a:t>
            </a:r>
            <a:r>
              <a:rPr lang="tr-TR" dirty="0"/>
              <a:t> I: </a:t>
            </a:r>
            <a:r>
              <a:rPr lang="tr-TR" dirty="0" err="1"/>
              <a:t>Eccentric</a:t>
            </a:r>
            <a:r>
              <a:rPr lang="tr-TR" dirty="0"/>
              <a:t> </a:t>
            </a:r>
            <a:r>
              <a:rPr lang="tr-TR" dirty="0" err="1"/>
              <a:t>steepening</a:t>
            </a:r>
            <a:r>
              <a:rPr lang="tr-TR" dirty="0"/>
              <a:t>; </a:t>
            </a:r>
            <a:r>
              <a:rPr lang="tr-TR" dirty="0" err="1"/>
              <a:t>myopia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/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induced</a:t>
            </a:r>
            <a:r>
              <a:rPr lang="tr-TR" dirty="0"/>
              <a:t> </a:t>
            </a:r>
            <a:r>
              <a:rPr lang="tr-TR" dirty="0" err="1"/>
              <a:t>astigmatism</a:t>
            </a:r>
            <a:r>
              <a:rPr lang="tr-TR" dirty="0"/>
              <a:t> &lt;5.00 D; </a:t>
            </a:r>
            <a:r>
              <a:rPr lang="tr-TR" dirty="0" err="1"/>
              <a:t>mean</a:t>
            </a:r>
            <a:r>
              <a:rPr lang="tr-TR" dirty="0"/>
              <a:t> </a:t>
            </a:r>
            <a:r>
              <a:rPr lang="tr-TR" dirty="0" err="1"/>
              <a:t>central</a:t>
            </a:r>
            <a:r>
              <a:rPr lang="tr-TR" dirty="0"/>
              <a:t> K </a:t>
            </a:r>
            <a:r>
              <a:rPr lang="tr-TR" dirty="0" err="1"/>
              <a:t>reading</a:t>
            </a:r>
            <a:r>
              <a:rPr lang="tr-TR" dirty="0"/>
              <a:t> &lt;48.00 D.</a:t>
            </a:r>
            <a:endParaRPr lang="tr-TR" sz="1200" dirty="0"/>
          </a:p>
          <a:p>
            <a:pPr lvl="2"/>
            <a:r>
              <a:rPr lang="tr-TR" dirty="0" err="1"/>
              <a:t>Stage</a:t>
            </a:r>
            <a:r>
              <a:rPr lang="tr-TR" dirty="0"/>
              <a:t> II: </a:t>
            </a:r>
            <a:r>
              <a:rPr lang="tr-TR" dirty="0" err="1"/>
              <a:t>Myopia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/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induced</a:t>
            </a:r>
            <a:r>
              <a:rPr lang="tr-TR" dirty="0"/>
              <a:t> </a:t>
            </a:r>
            <a:r>
              <a:rPr lang="tr-TR" dirty="0" err="1"/>
              <a:t>astigmatism</a:t>
            </a:r>
            <a:r>
              <a:rPr lang="tr-TR" dirty="0"/>
              <a:t> 5.00 </a:t>
            </a:r>
            <a:r>
              <a:rPr lang="tr-TR" dirty="0" err="1"/>
              <a:t>to</a:t>
            </a:r>
            <a:r>
              <a:rPr lang="tr-TR" dirty="0"/>
              <a:t> 8.00 D; </a:t>
            </a:r>
            <a:r>
              <a:rPr lang="tr-TR" dirty="0" err="1"/>
              <a:t>mean</a:t>
            </a:r>
            <a:r>
              <a:rPr lang="tr-TR" dirty="0"/>
              <a:t> </a:t>
            </a:r>
            <a:r>
              <a:rPr lang="tr-TR" dirty="0" err="1"/>
              <a:t>central</a:t>
            </a:r>
            <a:r>
              <a:rPr lang="tr-TR" dirty="0"/>
              <a:t> K </a:t>
            </a:r>
            <a:r>
              <a:rPr lang="tr-TR" dirty="0" err="1"/>
              <a:t>readings</a:t>
            </a:r>
            <a:r>
              <a:rPr lang="tr-TR" dirty="0"/>
              <a:t> &lt;53.00 D; </a:t>
            </a:r>
            <a:r>
              <a:rPr lang="tr-TR" dirty="0" err="1"/>
              <a:t>absence</a:t>
            </a:r>
            <a:r>
              <a:rPr lang="tr-TR" dirty="0"/>
              <a:t> of </a:t>
            </a:r>
            <a:r>
              <a:rPr lang="tr-TR" dirty="0" err="1"/>
              <a:t>scarring</a:t>
            </a:r>
            <a:r>
              <a:rPr lang="tr-TR" dirty="0"/>
              <a:t>; minimum </a:t>
            </a:r>
            <a:r>
              <a:rPr lang="tr-TR" dirty="0" err="1"/>
              <a:t>corneal</a:t>
            </a:r>
            <a:r>
              <a:rPr lang="tr-TR" dirty="0"/>
              <a:t> </a:t>
            </a:r>
            <a:r>
              <a:rPr lang="tr-TR" dirty="0" err="1"/>
              <a:t>thickness</a:t>
            </a:r>
            <a:r>
              <a:rPr lang="tr-TR" dirty="0"/>
              <a:t> &gt;400  µm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 51 </a:t>
            </a:r>
            <a:r>
              <a:rPr lang="tr-TR" dirty="0" err="1"/>
              <a:t>eyes</a:t>
            </a:r>
            <a:r>
              <a:rPr lang="tr-TR" dirty="0"/>
              <a:t> of 51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astigmatism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evaluated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 </a:t>
            </a:r>
            <a:r>
              <a:rPr lang="tr-TR" dirty="0" err="1"/>
              <a:t>Pentacam</a:t>
            </a:r>
            <a:r>
              <a:rPr lang="tr-TR" dirty="0"/>
              <a:t> </a:t>
            </a:r>
            <a:r>
              <a:rPr lang="tr-TR" dirty="0" err="1"/>
              <a:t>Scheimpflug</a:t>
            </a:r>
            <a:r>
              <a:rPr lang="tr-TR" dirty="0"/>
              <a:t> </a:t>
            </a:r>
            <a:r>
              <a:rPr lang="tr-TR" dirty="0" err="1"/>
              <a:t>camera</a:t>
            </a:r>
            <a:r>
              <a:rPr lang="tr-TR" dirty="0"/>
              <a:t> (</a:t>
            </a:r>
            <a:r>
              <a:rPr lang="tr-TR" dirty="0" err="1"/>
              <a:t>Oculus</a:t>
            </a:r>
            <a:r>
              <a:rPr lang="tr-TR" dirty="0"/>
              <a:t> </a:t>
            </a:r>
            <a:r>
              <a:rPr lang="tr-TR" dirty="0" err="1"/>
              <a:t>Inc</a:t>
            </a:r>
            <a:r>
              <a:rPr lang="tr-TR" dirty="0"/>
              <a:t>). </a:t>
            </a:r>
            <a:endParaRPr lang="tr-TR" dirty="0" smtClean="0"/>
          </a:p>
          <a:p>
            <a:pPr lvl="1"/>
            <a:r>
              <a:rPr lang="tr-TR" dirty="0" err="1"/>
              <a:t>Exclusion</a:t>
            </a:r>
            <a:r>
              <a:rPr lang="tr-TR" dirty="0"/>
              <a:t> </a:t>
            </a:r>
            <a:r>
              <a:rPr lang="tr-TR" dirty="0" err="1" smtClean="0"/>
              <a:t>Criteria</a:t>
            </a:r>
            <a:r>
              <a:rPr lang="tr-TR" dirty="0" smtClean="0"/>
              <a:t>: </a:t>
            </a:r>
          </a:p>
          <a:p>
            <a:pPr lvl="2"/>
            <a:r>
              <a:rPr lang="tr-TR" dirty="0" err="1" smtClean="0"/>
              <a:t>History</a:t>
            </a:r>
            <a:r>
              <a:rPr lang="tr-TR" dirty="0" smtClean="0"/>
              <a:t> </a:t>
            </a:r>
            <a:r>
              <a:rPr lang="tr-TR" dirty="0"/>
              <a:t>of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corneal</a:t>
            </a:r>
            <a:r>
              <a:rPr lang="tr-TR" dirty="0"/>
              <a:t> </a:t>
            </a:r>
            <a:r>
              <a:rPr lang="tr-TR" dirty="0" err="1"/>
              <a:t>pathology</a:t>
            </a:r>
            <a:r>
              <a:rPr lang="tr-TR" dirty="0"/>
              <a:t>, </a:t>
            </a:r>
            <a:r>
              <a:rPr lang="tr-TR" dirty="0" err="1"/>
              <a:t>previous</a:t>
            </a:r>
            <a:r>
              <a:rPr lang="tr-TR" dirty="0"/>
              <a:t> </a:t>
            </a:r>
            <a:r>
              <a:rPr lang="tr-TR" dirty="0" err="1"/>
              <a:t>ocular</a:t>
            </a:r>
            <a:r>
              <a:rPr lang="tr-TR" dirty="0"/>
              <a:t> </a:t>
            </a:r>
            <a:r>
              <a:rPr lang="tr-TR" dirty="0" err="1"/>
              <a:t>surgery</a:t>
            </a:r>
            <a:r>
              <a:rPr lang="tr-TR" dirty="0"/>
              <a:t>, </a:t>
            </a:r>
            <a:r>
              <a:rPr lang="tr-TR" dirty="0" err="1"/>
              <a:t>ocular</a:t>
            </a:r>
            <a:r>
              <a:rPr lang="tr-TR" dirty="0"/>
              <a:t> </a:t>
            </a:r>
            <a:r>
              <a:rPr lang="tr-TR" dirty="0" err="1"/>
              <a:t>trauma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dry</a:t>
            </a:r>
            <a:r>
              <a:rPr lang="tr-TR" dirty="0"/>
              <a:t> </a:t>
            </a:r>
            <a:r>
              <a:rPr lang="tr-TR" dirty="0" err="1"/>
              <a:t>eye</a:t>
            </a:r>
            <a:r>
              <a:rPr lang="tr-TR" dirty="0"/>
              <a:t> </a:t>
            </a:r>
            <a:endParaRPr lang="tr-TR" dirty="0"/>
          </a:p>
          <a:p>
            <a:pPr lvl="1"/>
            <a:r>
              <a:rPr lang="tr-TR" dirty="0" err="1" smtClean="0"/>
              <a:t>Inclusion</a:t>
            </a:r>
            <a:r>
              <a:rPr lang="tr-TR" dirty="0" smtClean="0"/>
              <a:t> </a:t>
            </a:r>
            <a:r>
              <a:rPr lang="tr-TR" dirty="0" err="1" smtClean="0"/>
              <a:t>criteria</a:t>
            </a:r>
            <a:r>
              <a:rPr lang="tr-TR" dirty="0" smtClean="0"/>
              <a:t>: </a:t>
            </a:r>
          </a:p>
          <a:p>
            <a:pPr lvl="2"/>
            <a:r>
              <a:rPr lang="tr-TR" dirty="0" err="1" smtClean="0"/>
              <a:t>good</a:t>
            </a:r>
            <a:r>
              <a:rPr lang="tr-TR" dirty="0" smtClean="0"/>
              <a:t> </a:t>
            </a:r>
            <a:r>
              <a:rPr lang="tr-TR" dirty="0"/>
              <a:t>general </a:t>
            </a:r>
            <a:r>
              <a:rPr lang="tr-TR" dirty="0" err="1"/>
              <a:t>health</a:t>
            </a:r>
            <a:r>
              <a:rPr lang="tr-TR" dirty="0"/>
              <a:t>, </a:t>
            </a:r>
            <a:endParaRPr lang="tr-TR" dirty="0" smtClean="0"/>
          </a:p>
          <a:p>
            <a:pPr lvl="2"/>
            <a:r>
              <a:rPr lang="tr-TR" dirty="0" err="1" smtClean="0"/>
              <a:t>age</a:t>
            </a:r>
            <a:r>
              <a:rPr lang="tr-TR" dirty="0" smtClean="0"/>
              <a:t> </a:t>
            </a:r>
            <a:r>
              <a:rPr lang="tr-TR" dirty="0"/>
              <a:t>of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18 </a:t>
            </a:r>
            <a:r>
              <a:rPr lang="tr-TR" dirty="0" err="1" smtClean="0"/>
              <a:t>years</a:t>
            </a:r>
            <a:endParaRPr lang="tr-TR" dirty="0"/>
          </a:p>
          <a:p>
            <a:pPr lvl="1"/>
            <a:r>
              <a:rPr lang="tr-TR" b="1" dirty="0" smtClean="0"/>
              <a:t>The </a:t>
            </a:r>
            <a:r>
              <a:rPr lang="tr-TR" b="1" dirty="0" err="1"/>
              <a:t>following</a:t>
            </a:r>
            <a:r>
              <a:rPr lang="tr-TR" b="1" dirty="0"/>
              <a:t> </a:t>
            </a:r>
            <a:r>
              <a:rPr lang="tr-TR" b="1" dirty="0" err="1"/>
              <a:t>parameters</a:t>
            </a:r>
            <a:r>
              <a:rPr lang="tr-TR" b="1" dirty="0"/>
              <a:t> </a:t>
            </a:r>
            <a:r>
              <a:rPr lang="tr-TR" b="1" dirty="0" err="1"/>
              <a:t>were</a:t>
            </a:r>
            <a:r>
              <a:rPr lang="tr-TR" b="1" dirty="0"/>
              <a:t> </a:t>
            </a:r>
            <a:r>
              <a:rPr lang="tr-TR" b="1" dirty="0" err="1" smtClean="0"/>
              <a:t>recorded</a:t>
            </a:r>
            <a:endParaRPr lang="tr-TR" b="1" dirty="0"/>
          </a:p>
          <a:p>
            <a:pPr lvl="2"/>
            <a:r>
              <a:rPr lang="tr-TR" dirty="0" err="1" smtClean="0"/>
              <a:t>corneal</a:t>
            </a:r>
            <a:r>
              <a:rPr lang="tr-TR" dirty="0" smtClean="0"/>
              <a:t> </a:t>
            </a:r>
            <a:r>
              <a:rPr lang="tr-TR" dirty="0" err="1"/>
              <a:t>astigmatism</a:t>
            </a:r>
            <a:r>
              <a:rPr lang="tr-TR" dirty="0"/>
              <a:t> (CA), </a:t>
            </a:r>
            <a:r>
              <a:rPr lang="tr-TR" dirty="0" err="1"/>
              <a:t>mean</a:t>
            </a:r>
            <a:r>
              <a:rPr lang="tr-TR" dirty="0"/>
              <a:t> </a:t>
            </a:r>
            <a:r>
              <a:rPr lang="tr-TR" dirty="0" err="1"/>
              <a:t>keratometry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(Km), </a:t>
            </a:r>
            <a:r>
              <a:rPr lang="tr-TR" dirty="0" err="1"/>
              <a:t>thinnest</a:t>
            </a:r>
            <a:r>
              <a:rPr lang="tr-TR" dirty="0"/>
              <a:t> </a:t>
            </a:r>
            <a:r>
              <a:rPr lang="tr-TR" dirty="0" err="1"/>
              <a:t>corneal</a:t>
            </a:r>
            <a:r>
              <a:rPr lang="tr-TR" dirty="0"/>
              <a:t> </a:t>
            </a:r>
            <a:r>
              <a:rPr lang="tr-TR" dirty="0" err="1"/>
              <a:t>thickness</a:t>
            </a:r>
            <a:r>
              <a:rPr lang="tr-TR" dirty="0"/>
              <a:t> (TCT), </a:t>
            </a:r>
            <a:r>
              <a:rPr lang="tr-TR" dirty="0" err="1"/>
              <a:t>central</a:t>
            </a:r>
            <a:r>
              <a:rPr lang="tr-TR" dirty="0"/>
              <a:t> </a:t>
            </a:r>
            <a:r>
              <a:rPr lang="tr-TR" dirty="0" err="1"/>
              <a:t>corneal</a:t>
            </a:r>
            <a:r>
              <a:rPr lang="tr-TR" dirty="0"/>
              <a:t> </a:t>
            </a:r>
            <a:r>
              <a:rPr lang="tr-TR" dirty="0" err="1"/>
              <a:t>thickness</a:t>
            </a:r>
            <a:r>
              <a:rPr lang="tr-TR" dirty="0"/>
              <a:t> (CCT), </a:t>
            </a:r>
            <a:r>
              <a:rPr lang="tr-TR" dirty="0" err="1"/>
              <a:t>anterior</a:t>
            </a:r>
            <a:r>
              <a:rPr lang="tr-TR" dirty="0"/>
              <a:t> </a:t>
            </a:r>
            <a:r>
              <a:rPr lang="tr-TR" dirty="0" err="1"/>
              <a:t>chamber</a:t>
            </a:r>
            <a:r>
              <a:rPr lang="tr-TR" dirty="0"/>
              <a:t> </a:t>
            </a:r>
            <a:r>
              <a:rPr lang="tr-TR" dirty="0" err="1"/>
              <a:t>depth</a:t>
            </a:r>
            <a:r>
              <a:rPr lang="tr-TR" dirty="0"/>
              <a:t> (ACD), </a:t>
            </a:r>
            <a:r>
              <a:rPr lang="tr-TR" dirty="0" err="1"/>
              <a:t>corneal</a:t>
            </a:r>
            <a:r>
              <a:rPr lang="tr-TR" dirty="0"/>
              <a:t> </a:t>
            </a:r>
            <a:r>
              <a:rPr lang="tr-TR" dirty="0" err="1"/>
              <a:t>volume</a:t>
            </a:r>
            <a:r>
              <a:rPr lang="tr-TR" dirty="0"/>
              <a:t> (CV), </a:t>
            </a:r>
            <a:r>
              <a:rPr lang="tr-TR" dirty="0" err="1"/>
              <a:t>anterior</a:t>
            </a:r>
            <a:r>
              <a:rPr lang="tr-TR" dirty="0"/>
              <a:t> </a:t>
            </a:r>
            <a:r>
              <a:rPr lang="tr-TR" dirty="0" err="1"/>
              <a:t>chamber</a:t>
            </a:r>
            <a:r>
              <a:rPr lang="tr-TR" dirty="0"/>
              <a:t> </a:t>
            </a:r>
            <a:r>
              <a:rPr lang="tr-TR" dirty="0" err="1"/>
              <a:t>angle</a:t>
            </a:r>
            <a:r>
              <a:rPr lang="tr-TR" dirty="0"/>
              <a:t> (ACA),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anterior</a:t>
            </a:r>
            <a:r>
              <a:rPr lang="tr-TR" dirty="0"/>
              <a:t> </a:t>
            </a:r>
            <a:r>
              <a:rPr lang="tr-TR" dirty="0" err="1"/>
              <a:t>chamber</a:t>
            </a:r>
            <a:r>
              <a:rPr lang="tr-TR" dirty="0"/>
              <a:t> </a:t>
            </a:r>
            <a:r>
              <a:rPr lang="tr-TR" dirty="0" err="1"/>
              <a:t>volume</a:t>
            </a:r>
            <a:r>
              <a:rPr lang="tr-TR" dirty="0"/>
              <a:t> (ACV), </a:t>
            </a:r>
            <a:r>
              <a:rPr lang="tr-TR" dirty="0" err="1"/>
              <a:t>maximum</a:t>
            </a:r>
            <a:r>
              <a:rPr lang="tr-TR" dirty="0"/>
              <a:t> </a:t>
            </a:r>
            <a:r>
              <a:rPr lang="tr-TR" dirty="0" err="1"/>
              <a:t>central</a:t>
            </a:r>
            <a:r>
              <a:rPr lang="tr-TR" dirty="0"/>
              <a:t> </a:t>
            </a:r>
            <a:r>
              <a:rPr lang="tr-TR" dirty="0" err="1"/>
              <a:t>keratometry</a:t>
            </a:r>
            <a:r>
              <a:rPr lang="tr-TR" dirty="0"/>
              <a:t> (</a:t>
            </a:r>
            <a:r>
              <a:rPr lang="tr-TR" dirty="0" err="1"/>
              <a:t>Kmax</a:t>
            </a:r>
            <a:r>
              <a:rPr lang="tr-TR" dirty="0"/>
              <a:t>),  </a:t>
            </a:r>
            <a:endParaRPr lang="tr-TR" dirty="0" smtClean="0"/>
          </a:p>
          <a:p>
            <a:pPr lvl="2"/>
            <a:r>
              <a:rPr lang="tr-TR" dirty="0" err="1" smtClean="0"/>
              <a:t>corneal</a:t>
            </a:r>
            <a:r>
              <a:rPr lang="tr-TR" dirty="0" smtClean="0"/>
              <a:t> </a:t>
            </a:r>
            <a:r>
              <a:rPr lang="tr-TR" dirty="0" err="1"/>
              <a:t>variance</a:t>
            </a:r>
            <a:r>
              <a:rPr lang="tr-TR" dirty="0"/>
              <a:t> </a:t>
            </a:r>
            <a:r>
              <a:rPr lang="tr-TR" dirty="0" err="1"/>
              <a:t>indices</a:t>
            </a:r>
            <a:r>
              <a:rPr lang="tr-TR" dirty="0"/>
              <a:t> (</a:t>
            </a:r>
            <a:r>
              <a:rPr lang="tr-TR" dirty="0" err="1"/>
              <a:t>index</a:t>
            </a:r>
            <a:r>
              <a:rPr lang="tr-TR" dirty="0"/>
              <a:t> of </a:t>
            </a:r>
            <a:r>
              <a:rPr lang="tr-TR" dirty="0" err="1"/>
              <a:t>surface</a:t>
            </a:r>
            <a:r>
              <a:rPr lang="tr-TR" dirty="0"/>
              <a:t> </a:t>
            </a:r>
            <a:r>
              <a:rPr lang="tr-TR" dirty="0" err="1"/>
              <a:t>variance</a:t>
            </a:r>
            <a:r>
              <a:rPr lang="tr-TR" dirty="0"/>
              <a:t> (ISV), </a:t>
            </a:r>
            <a:r>
              <a:rPr lang="tr-TR" dirty="0" err="1"/>
              <a:t>index</a:t>
            </a:r>
            <a:r>
              <a:rPr lang="tr-TR" dirty="0"/>
              <a:t> of </a:t>
            </a:r>
            <a:r>
              <a:rPr lang="tr-TR" dirty="0" err="1"/>
              <a:t>vertical</a:t>
            </a:r>
            <a:r>
              <a:rPr lang="tr-TR" dirty="0"/>
              <a:t> </a:t>
            </a:r>
            <a:r>
              <a:rPr lang="tr-TR" dirty="0" err="1"/>
              <a:t>asymmetry</a:t>
            </a:r>
            <a:r>
              <a:rPr lang="tr-TR" dirty="0"/>
              <a:t> (IVA), </a:t>
            </a:r>
            <a:r>
              <a:rPr lang="tr-TR" dirty="0" err="1"/>
              <a:t>keratoconus</a:t>
            </a:r>
            <a:r>
              <a:rPr lang="tr-TR" dirty="0"/>
              <a:t> </a:t>
            </a:r>
            <a:r>
              <a:rPr lang="tr-TR" dirty="0" err="1"/>
              <a:t>index</a:t>
            </a:r>
            <a:r>
              <a:rPr lang="tr-TR" dirty="0"/>
              <a:t> (KI),  </a:t>
            </a:r>
            <a:r>
              <a:rPr lang="en-US" dirty="0"/>
              <a:t>center keratoconus index (CKI), index of height asymmetric (IHA), </a:t>
            </a:r>
            <a:r>
              <a:rPr lang="tr-TR" dirty="0" err="1"/>
              <a:t>and</a:t>
            </a:r>
            <a:r>
              <a:rPr lang="tr-TR" dirty="0"/>
              <a:t> r</a:t>
            </a:r>
            <a:r>
              <a:rPr lang="en-US" dirty="0" err="1"/>
              <a:t>adii</a:t>
            </a:r>
            <a:r>
              <a:rPr lang="en-US" dirty="0"/>
              <a:t> minimum  (</a:t>
            </a:r>
            <a:r>
              <a:rPr lang="en-US" dirty="0" err="1"/>
              <a:t>Rmin</a:t>
            </a:r>
            <a:r>
              <a:rPr lang="en-US" dirty="0"/>
              <a:t>))</a:t>
            </a:r>
            <a:r>
              <a:rPr lang="tr-TR" dirty="0"/>
              <a:t> </a:t>
            </a:r>
            <a:r>
              <a:rPr lang="tr-TR" dirty="0" err="1"/>
              <a:t>pachymetric</a:t>
            </a:r>
            <a:r>
              <a:rPr lang="tr-TR" dirty="0"/>
              <a:t> </a:t>
            </a:r>
            <a:r>
              <a:rPr lang="tr-TR" dirty="0" err="1"/>
              <a:t>progression</a:t>
            </a:r>
            <a:r>
              <a:rPr lang="tr-TR" dirty="0"/>
              <a:t> </a:t>
            </a:r>
            <a:r>
              <a:rPr lang="tr-TR" dirty="0" err="1"/>
              <a:t>index</a:t>
            </a:r>
            <a:r>
              <a:rPr lang="tr-TR" dirty="0"/>
              <a:t> (PPI),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irregularity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topographic</a:t>
            </a:r>
            <a:r>
              <a:rPr lang="tr-TR" dirty="0"/>
              <a:t> </a:t>
            </a:r>
            <a:r>
              <a:rPr lang="tr-TR" dirty="0" err="1"/>
              <a:t>keratoconus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 (TKC).</a:t>
            </a:r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369917" y="-103909"/>
            <a:ext cx="10785763" cy="8437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600" b="1" dirty="0" smtClean="0">
                <a:solidFill>
                  <a:srgbClr val="C00000"/>
                </a:solidFill>
              </a:rPr>
              <a:t>COMPARISON OF ANTERIOR SEGMENT PARAMETERS WITH PENTACAM SCHEIMPFLUG IMAGING IN KERATOCONUS, AND HIGH ASTIGMATIC EYES</a:t>
            </a:r>
            <a:endParaRPr lang="tr-TR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5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98763" y="739833"/>
            <a:ext cx="11014364" cy="5515493"/>
          </a:xfrm>
        </p:spPr>
        <p:txBody>
          <a:bodyPr>
            <a:normAutofit lnSpcReduction="10000"/>
          </a:bodyPr>
          <a:lstStyle/>
          <a:p>
            <a:r>
              <a:rPr lang="tr-TR" b="1" dirty="0" smtClean="0"/>
              <a:t>RESULTS</a:t>
            </a:r>
          </a:p>
          <a:p>
            <a:r>
              <a:rPr lang="tr-TR" u="sng" dirty="0" err="1" smtClean="0"/>
              <a:t>Keratoconus</a:t>
            </a:r>
            <a:r>
              <a:rPr lang="tr-TR" u="sng" dirty="0" smtClean="0"/>
              <a:t> </a:t>
            </a:r>
            <a:r>
              <a:rPr lang="tr-TR" u="sng" dirty="0" err="1" smtClean="0"/>
              <a:t>groups</a:t>
            </a:r>
            <a:r>
              <a:rPr lang="tr-TR" u="sng" dirty="0" smtClean="0"/>
              <a:t>:</a:t>
            </a:r>
          </a:p>
          <a:p>
            <a:pPr lvl="1"/>
            <a:r>
              <a:rPr lang="tr-TR" dirty="0" smtClean="0"/>
              <a:t>14 </a:t>
            </a:r>
            <a:r>
              <a:rPr lang="tr-TR" dirty="0" err="1"/>
              <a:t>cases</a:t>
            </a:r>
            <a:r>
              <a:rPr lang="tr-TR" dirty="0"/>
              <a:t> (27.5%)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keratoconus</a:t>
            </a:r>
            <a:r>
              <a:rPr lang="tr-TR" dirty="0"/>
              <a:t> </a:t>
            </a:r>
            <a:r>
              <a:rPr lang="tr-TR" dirty="0" err="1"/>
              <a:t>Stage</a:t>
            </a:r>
            <a:r>
              <a:rPr lang="tr-TR" dirty="0"/>
              <a:t> 1; </a:t>
            </a:r>
            <a:endParaRPr lang="tr-TR" dirty="0" smtClean="0"/>
          </a:p>
          <a:p>
            <a:pPr lvl="1"/>
            <a:r>
              <a:rPr lang="tr-TR" dirty="0" smtClean="0"/>
              <a:t>13 </a:t>
            </a:r>
            <a:r>
              <a:rPr lang="tr-TR" dirty="0" err="1"/>
              <a:t>cases</a:t>
            </a:r>
            <a:r>
              <a:rPr lang="tr-TR" dirty="0"/>
              <a:t> (25.5%)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stage</a:t>
            </a:r>
            <a:r>
              <a:rPr lang="tr-TR" dirty="0"/>
              <a:t> 1- 2; </a:t>
            </a:r>
            <a:endParaRPr lang="tr-TR" dirty="0" smtClean="0"/>
          </a:p>
          <a:p>
            <a:pPr lvl="1"/>
            <a:r>
              <a:rPr lang="tr-TR" dirty="0" smtClean="0"/>
              <a:t>24 </a:t>
            </a:r>
            <a:r>
              <a:rPr lang="tr-TR" dirty="0" err="1"/>
              <a:t>cases</a:t>
            </a:r>
            <a:r>
              <a:rPr lang="tr-TR" dirty="0"/>
              <a:t> (47.1%)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stage</a:t>
            </a:r>
            <a:r>
              <a:rPr lang="tr-TR" dirty="0"/>
              <a:t> 2 </a:t>
            </a:r>
            <a:r>
              <a:rPr lang="tr-TR" dirty="0" err="1"/>
              <a:t>respectively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u="sng" dirty="0" smtClean="0"/>
              <a:t>High </a:t>
            </a:r>
            <a:r>
              <a:rPr lang="tr-TR" u="sng" dirty="0" err="1" smtClean="0"/>
              <a:t>astigmatic</a:t>
            </a:r>
            <a:r>
              <a:rPr lang="tr-TR" u="sng" dirty="0" smtClean="0"/>
              <a:t> </a:t>
            </a:r>
            <a:r>
              <a:rPr lang="tr-TR" u="sng" dirty="0" err="1" smtClean="0"/>
              <a:t>eyes</a:t>
            </a:r>
            <a:r>
              <a:rPr lang="tr-TR" u="sng" dirty="0" smtClean="0"/>
              <a:t> </a:t>
            </a:r>
            <a:r>
              <a:rPr lang="tr-TR" u="sng" dirty="0" err="1" smtClean="0"/>
              <a:t>and</a:t>
            </a:r>
            <a:r>
              <a:rPr lang="tr-TR" u="sng" dirty="0" smtClean="0"/>
              <a:t> </a:t>
            </a:r>
            <a:r>
              <a:rPr lang="tr-TR" u="sng" dirty="0" err="1" smtClean="0"/>
              <a:t>keratoconus</a:t>
            </a:r>
            <a:r>
              <a:rPr lang="tr-TR" u="sng" dirty="0" smtClean="0"/>
              <a:t> </a:t>
            </a:r>
            <a:r>
              <a:rPr lang="tr-TR" u="sng" dirty="0" err="1" smtClean="0"/>
              <a:t>eyes</a:t>
            </a:r>
            <a:r>
              <a:rPr lang="tr-TR" u="sng" dirty="0" smtClean="0"/>
              <a:t>:</a:t>
            </a:r>
          </a:p>
          <a:p>
            <a:pPr lvl="1"/>
            <a:r>
              <a:rPr lang="tr-TR" b="1" dirty="0" smtClean="0"/>
              <a:t>Visual </a:t>
            </a:r>
            <a:r>
              <a:rPr lang="tr-TR" b="1" dirty="0" err="1"/>
              <a:t>acuity</a:t>
            </a:r>
            <a:r>
              <a:rPr lang="tr-TR" b="1" dirty="0"/>
              <a:t>, CA, </a:t>
            </a:r>
            <a:r>
              <a:rPr lang="tr-TR" b="1" dirty="0" err="1"/>
              <a:t>Rmin</a:t>
            </a:r>
            <a:r>
              <a:rPr lang="tr-TR" b="1" dirty="0"/>
              <a:t>, CCT, TCT, CV </a:t>
            </a:r>
            <a:r>
              <a:rPr lang="tr-TR" dirty="0" err="1"/>
              <a:t>values</a:t>
            </a:r>
            <a:r>
              <a:rPr lang="tr-TR" dirty="0"/>
              <a:t> of </a:t>
            </a:r>
            <a:r>
              <a:rPr lang="tr-TR" dirty="0" err="1"/>
              <a:t>cases</a:t>
            </a:r>
            <a:r>
              <a:rPr lang="tr-TR" dirty="0"/>
              <a:t> in </a:t>
            </a:r>
            <a:r>
              <a:rPr lang="tr-TR" i="1" u="sng" dirty="0" err="1">
                <a:solidFill>
                  <a:srgbClr val="C00000"/>
                </a:solidFill>
              </a:rPr>
              <a:t>high</a:t>
            </a:r>
            <a:r>
              <a:rPr lang="tr-TR" i="1" u="sng" dirty="0">
                <a:solidFill>
                  <a:srgbClr val="C00000"/>
                </a:solidFill>
              </a:rPr>
              <a:t> </a:t>
            </a:r>
            <a:r>
              <a:rPr lang="tr-TR" i="1" u="sng" dirty="0" err="1">
                <a:solidFill>
                  <a:srgbClr val="C00000"/>
                </a:solidFill>
              </a:rPr>
              <a:t>astigmatic</a:t>
            </a:r>
            <a:r>
              <a:rPr lang="tr-TR" i="1" u="sng" dirty="0">
                <a:solidFill>
                  <a:srgbClr val="C00000"/>
                </a:solidFill>
              </a:rPr>
              <a:t> </a:t>
            </a:r>
            <a:r>
              <a:rPr lang="tr-TR" i="1" u="sng" dirty="0" err="1">
                <a:solidFill>
                  <a:srgbClr val="C00000"/>
                </a:solidFill>
              </a:rPr>
              <a:t>group</a:t>
            </a:r>
            <a:r>
              <a:rPr lang="tr-TR" i="1" u="sng" dirty="0">
                <a:solidFill>
                  <a:srgbClr val="C00000"/>
                </a:solidFill>
              </a:rPr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b="1" dirty="0" err="1"/>
              <a:t>significantly</a:t>
            </a:r>
            <a:r>
              <a:rPr lang="tr-TR" b="1" dirty="0"/>
              <a:t> </a:t>
            </a:r>
            <a:r>
              <a:rPr lang="tr-TR" b="1" dirty="0" err="1"/>
              <a:t>higher</a:t>
            </a:r>
            <a:r>
              <a:rPr lang="tr-TR" b="1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those</a:t>
            </a:r>
            <a:r>
              <a:rPr lang="tr-TR" dirty="0"/>
              <a:t> of </a:t>
            </a:r>
            <a:r>
              <a:rPr lang="tr-TR" dirty="0" err="1"/>
              <a:t>cases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keratoconus</a:t>
            </a:r>
            <a:r>
              <a:rPr lang="tr-TR" dirty="0"/>
              <a:t> </a:t>
            </a:r>
            <a:r>
              <a:rPr lang="tr-TR" dirty="0" err="1"/>
              <a:t>group</a:t>
            </a:r>
            <a:r>
              <a:rPr lang="tr-TR" dirty="0"/>
              <a:t>. </a:t>
            </a:r>
            <a:endParaRPr lang="tr-TR" dirty="0" smtClean="0"/>
          </a:p>
          <a:p>
            <a:pPr lvl="1"/>
            <a:r>
              <a:rPr lang="tr-TR" b="1" dirty="0" err="1" smtClean="0"/>
              <a:t>Kmax</a:t>
            </a:r>
            <a:r>
              <a:rPr lang="tr-TR" b="1" dirty="0"/>
              <a:t>, ACD, KPD, ISV, IVA, KI, CKI </a:t>
            </a:r>
            <a:r>
              <a:rPr lang="tr-TR" b="1" dirty="0" err="1"/>
              <a:t>and</a:t>
            </a:r>
            <a:r>
              <a:rPr lang="tr-TR" b="1" dirty="0"/>
              <a:t> IHA, </a:t>
            </a:r>
            <a:r>
              <a:rPr lang="tr-TR" b="1" dirty="0" err="1"/>
              <a:t>Irregularity</a:t>
            </a:r>
            <a:r>
              <a:rPr lang="tr-TR" b="1" dirty="0"/>
              <a:t>, PPI </a:t>
            </a:r>
            <a:r>
              <a:rPr lang="tr-TR" dirty="0" err="1"/>
              <a:t>values</a:t>
            </a:r>
            <a:r>
              <a:rPr lang="tr-TR" dirty="0"/>
              <a:t> of </a:t>
            </a:r>
            <a:r>
              <a:rPr lang="tr-TR" dirty="0" err="1"/>
              <a:t>cases</a:t>
            </a:r>
            <a:r>
              <a:rPr lang="tr-TR" dirty="0"/>
              <a:t> in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astigmatic</a:t>
            </a:r>
            <a:r>
              <a:rPr lang="tr-TR" dirty="0"/>
              <a:t> </a:t>
            </a:r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b="1" dirty="0" err="1"/>
              <a:t>significantly</a:t>
            </a:r>
            <a:r>
              <a:rPr lang="tr-TR" b="1" dirty="0"/>
              <a:t> </a:t>
            </a:r>
            <a:r>
              <a:rPr lang="tr-TR" b="1" dirty="0" err="1"/>
              <a:t>lower</a:t>
            </a:r>
            <a:r>
              <a:rPr lang="tr-TR" b="1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those</a:t>
            </a:r>
            <a:r>
              <a:rPr lang="tr-TR" dirty="0"/>
              <a:t> of </a:t>
            </a:r>
            <a:r>
              <a:rPr lang="tr-TR" dirty="0" err="1"/>
              <a:t>cases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keratoconus</a:t>
            </a:r>
            <a:r>
              <a:rPr lang="tr-TR" dirty="0"/>
              <a:t> </a:t>
            </a:r>
            <a:r>
              <a:rPr lang="tr-TR" dirty="0" err="1"/>
              <a:t>group</a:t>
            </a:r>
            <a:r>
              <a:rPr lang="tr-TR" dirty="0"/>
              <a:t>. </a:t>
            </a:r>
            <a:endParaRPr lang="tr-TR" dirty="0" smtClean="0"/>
          </a:p>
          <a:p>
            <a:pPr lvl="1"/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b="1" dirty="0" err="1"/>
              <a:t>no</a:t>
            </a:r>
            <a:r>
              <a:rPr lang="tr-TR" b="1" dirty="0"/>
              <a:t> </a:t>
            </a:r>
            <a:r>
              <a:rPr lang="tr-TR" b="1" dirty="0" err="1"/>
              <a:t>significant</a:t>
            </a:r>
            <a:r>
              <a:rPr lang="tr-TR" b="1" dirty="0"/>
              <a:t> </a:t>
            </a:r>
            <a:r>
              <a:rPr lang="tr-TR" b="1" dirty="0" err="1"/>
              <a:t>difference</a:t>
            </a:r>
            <a:r>
              <a:rPr lang="tr-TR" b="1" dirty="0"/>
              <a:t> </a:t>
            </a:r>
            <a:r>
              <a:rPr lang="tr-TR" dirty="0"/>
              <a:t>in </a:t>
            </a:r>
            <a:r>
              <a:rPr lang="tr-TR" b="1" dirty="0"/>
              <a:t>ACA </a:t>
            </a:r>
            <a:r>
              <a:rPr lang="tr-TR" b="1" dirty="0" err="1"/>
              <a:t>and</a:t>
            </a:r>
            <a:r>
              <a:rPr lang="tr-TR" b="1" dirty="0"/>
              <a:t> ACV </a:t>
            </a:r>
            <a:r>
              <a:rPr lang="tr-TR" b="1" dirty="0" err="1"/>
              <a:t>values</a:t>
            </a:r>
            <a:r>
              <a:rPr lang="tr-TR" b="1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groups</a:t>
            </a:r>
            <a:r>
              <a:rPr lang="tr-TR" dirty="0"/>
              <a:t>. </a:t>
            </a:r>
            <a:endParaRPr lang="tr-TR" dirty="0" smtClean="0"/>
          </a:p>
          <a:p>
            <a:pPr marL="201168" lvl="1" indent="0">
              <a:buNone/>
            </a:pPr>
            <a:r>
              <a:rPr lang="tr-TR" u="sng" dirty="0" err="1" smtClean="0"/>
              <a:t>Keratoconus</a:t>
            </a:r>
            <a:r>
              <a:rPr lang="tr-TR" u="sng" dirty="0" smtClean="0"/>
              <a:t> </a:t>
            </a:r>
            <a:r>
              <a:rPr lang="tr-TR" u="sng" dirty="0" err="1" smtClean="0"/>
              <a:t>stages</a:t>
            </a:r>
            <a:endParaRPr lang="tr-TR" u="sng" dirty="0" smtClean="0"/>
          </a:p>
          <a:p>
            <a:pPr lvl="1"/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/>
              <a:t>was</a:t>
            </a:r>
            <a:r>
              <a:rPr lang="tr-TR" dirty="0"/>
              <a:t> a </a:t>
            </a:r>
            <a:r>
              <a:rPr lang="tr-TR" b="1" dirty="0" err="1"/>
              <a:t>significant</a:t>
            </a:r>
            <a:r>
              <a:rPr lang="tr-TR" b="1" dirty="0"/>
              <a:t> </a:t>
            </a:r>
            <a:r>
              <a:rPr lang="tr-TR" b="1" dirty="0" err="1"/>
              <a:t>difference</a:t>
            </a:r>
            <a:r>
              <a:rPr lang="tr-TR" b="1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b="1" dirty="0" err="1"/>
              <a:t>visual</a:t>
            </a:r>
            <a:r>
              <a:rPr lang="tr-TR" b="1" dirty="0"/>
              <a:t> </a:t>
            </a:r>
            <a:r>
              <a:rPr lang="tr-TR" b="1" dirty="0" err="1"/>
              <a:t>acuity</a:t>
            </a:r>
            <a:r>
              <a:rPr lang="tr-TR" b="1" dirty="0"/>
              <a:t>, </a:t>
            </a:r>
            <a:r>
              <a:rPr lang="tr-TR" b="1" dirty="0" err="1"/>
              <a:t>Kmax</a:t>
            </a:r>
            <a:r>
              <a:rPr lang="tr-TR" b="1" dirty="0"/>
              <a:t>, CCT, TCT, </a:t>
            </a:r>
            <a:r>
              <a:rPr lang="tr-TR" b="1" dirty="0" err="1"/>
              <a:t>Rmin</a:t>
            </a:r>
            <a:r>
              <a:rPr lang="tr-TR" b="1" dirty="0"/>
              <a:t>, CV, ISV, IVA </a:t>
            </a:r>
            <a:r>
              <a:rPr lang="tr-TR" dirty="0" err="1"/>
              <a:t>values</a:t>
            </a:r>
            <a:r>
              <a:rPr lang="tr-TR" dirty="0"/>
              <a:t> </a:t>
            </a:r>
            <a:endParaRPr lang="tr-TR" dirty="0" smtClean="0"/>
          </a:p>
          <a:p>
            <a:pPr lvl="2"/>
            <a:r>
              <a:rPr lang="tr-TR" b="1" dirty="0" err="1" smtClean="0"/>
              <a:t>Kmax</a:t>
            </a:r>
            <a:r>
              <a:rPr lang="tr-TR" b="1" dirty="0" smtClean="0"/>
              <a:t>,</a:t>
            </a:r>
            <a:r>
              <a:rPr lang="en-US" b="1" dirty="0" smtClean="0"/>
              <a:t> ISV, </a:t>
            </a:r>
            <a:r>
              <a:rPr lang="en-US" b="1" dirty="0"/>
              <a:t>IVA, and </a:t>
            </a:r>
            <a:r>
              <a:rPr lang="en-US" b="1" dirty="0" smtClean="0"/>
              <a:t>K</a:t>
            </a:r>
            <a:r>
              <a:rPr lang="tr-TR" b="1" dirty="0" smtClean="0"/>
              <a:t>I</a:t>
            </a:r>
            <a:r>
              <a:rPr lang="en-US" b="1" dirty="0" smtClean="0"/>
              <a:t> </a:t>
            </a:r>
            <a:r>
              <a:rPr lang="tr-TR" dirty="0" err="1" smtClean="0"/>
              <a:t>value</a:t>
            </a:r>
            <a:r>
              <a:rPr lang="en-US" dirty="0" smtClean="0"/>
              <a:t>s</a:t>
            </a:r>
            <a:r>
              <a:rPr lang="tr-TR" dirty="0"/>
              <a:t> </a:t>
            </a:r>
            <a:r>
              <a:rPr lang="tr-TR" dirty="0" smtClean="0"/>
              <a:t>in</a:t>
            </a:r>
            <a:r>
              <a:rPr lang="en-US" dirty="0" smtClean="0"/>
              <a:t> </a:t>
            </a:r>
            <a:r>
              <a:rPr lang="tr-TR" dirty="0" smtClean="0"/>
              <a:t>s</a:t>
            </a:r>
            <a:r>
              <a:rPr lang="en-US" dirty="0" err="1" smtClean="0"/>
              <a:t>tage</a:t>
            </a:r>
            <a:r>
              <a:rPr lang="en-US" dirty="0" smtClean="0"/>
              <a:t> </a:t>
            </a:r>
            <a:r>
              <a:rPr lang="en-US" dirty="0"/>
              <a:t>2 keratoconus </a:t>
            </a:r>
            <a:r>
              <a:rPr lang="tr-TR" dirty="0" err="1" smtClean="0"/>
              <a:t>group</a:t>
            </a:r>
            <a:r>
              <a:rPr lang="en-US" dirty="0" smtClean="0"/>
              <a:t> </a:t>
            </a:r>
            <a:r>
              <a:rPr lang="en-US" dirty="0"/>
              <a:t>were </a:t>
            </a:r>
            <a:r>
              <a:rPr lang="en-US" b="1" dirty="0"/>
              <a:t>significantly higher </a:t>
            </a:r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en-US" dirty="0" smtClean="0"/>
              <a:t>stage </a:t>
            </a:r>
            <a:r>
              <a:rPr lang="en-US" dirty="0"/>
              <a:t>1 and stage </a:t>
            </a:r>
            <a:r>
              <a:rPr lang="en-US" dirty="0" smtClean="0"/>
              <a:t>1-2 </a:t>
            </a:r>
            <a:r>
              <a:rPr lang="tr-TR" dirty="0" err="1" smtClean="0"/>
              <a:t>group</a:t>
            </a:r>
            <a:r>
              <a:rPr lang="tr-TR" dirty="0" smtClean="0"/>
              <a:t> </a:t>
            </a:r>
            <a:r>
              <a:rPr lang="en-US" dirty="0" smtClean="0"/>
              <a:t>(p </a:t>
            </a:r>
            <a:r>
              <a:rPr lang="en-US" dirty="0"/>
              <a:t>&lt;0.01</a:t>
            </a:r>
            <a:r>
              <a:rPr lang="en-US" dirty="0" smtClean="0"/>
              <a:t>).</a:t>
            </a:r>
            <a:endParaRPr lang="tr-TR" dirty="0"/>
          </a:p>
          <a:p>
            <a:pPr lvl="2"/>
            <a:r>
              <a:rPr lang="tr-TR" b="1" dirty="0" smtClean="0"/>
              <a:t>Visual </a:t>
            </a:r>
            <a:r>
              <a:rPr lang="tr-TR" b="1" dirty="0" err="1" smtClean="0"/>
              <a:t>acuity</a:t>
            </a:r>
            <a:r>
              <a:rPr lang="tr-TR" b="1" dirty="0" smtClean="0"/>
              <a:t>, CV, </a:t>
            </a:r>
            <a:r>
              <a:rPr lang="en-US" b="1" dirty="0" smtClean="0"/>
              <a:t>CCT </a:t>
            </a:r>
            <a:r>
              <a:rPr lang="en-US" b="1" dirty="0"/>
              <a:t>TCT and Rm </a:t>
            </a:r>
            <a:r>
              <a:rPr lang="en-US" dirty="0" smtClean="0"/>
              <a:t>value</a:t>
            </a:r>
            <a:r>
              <a:rPr lang="tr-TR" dirty="0" smtClean="0"/>
              <a:t>s</a:t>
            </a:r>
            <a:r>
              <a:rPr lang="tr-TR" dirty="0"/>
              <a:t> </a:t>
            </a:r>
            <a:r>
              <a:rPr lang="tr-TR" dirty="0" smtClean="0"/>
              <a:t>in </a:t>
            </a:r>
            <a:r>
              <a:rPr lang="tr-TR" dirty="0" err="1" smtClean="0"/>
              <a:t>the</a:t>
            </a:r>
            <a:r>
              <a:rPr lang="tr-TR" dirty="0" smtClean="0"/>
              <a:t> s</a:t>
            </a:r>
            <a:r>
              <a:rPr lang="en-US" dirty="0" err="1" smtClean="0"/>
              <a:t>tage</a:t>
            </a:r>
            <a:r>
              <a:rPr lang="en-US" dirty="0" smtClean="0"/>
              <a:t> </a:t>
            </a:r>
            <a:r>
              <a:rPr lang="en-US" dirty="0"/>
              <a:t>2 keratoconus </a:t>
            </a:r>
            <a:r>
              <a:rPr lang="tr-TR" dirty="0" err="1" smtClean="0"/>
              <a:t>group</a:t>
            </a:r>
            <a:r>
              <a:rPr lang="en-US" dirty="0" smtClean="0"/>
              <a:t> were </a:t>
            </a:r>
            <a:r>
              <a:rPr lang="en-US" b="1" dirty="0"/>
              <a:t>significantly lower </a:t>
            </a:r>
            <a:r>
              <a:rPr lang="en-US" dirty="0"/>
              <a:t>than </a:t>
            </a:r>
            <a:r>
              <a:rPr lang="en-US" dirty="0"/>
              <a:t>stage 1 </a:t>
            </a:r>
            <a:r>
              <a:rPr lang="tr-TR" dirty="0" err="1" smtClean="0"/>
              <a:t>group</a:t>
            </a:r>
            <a:r>
              <a:rPr lang="tr-TR" dirty="0" smtClean="0"/>
              <a:t> </a:t>
            </a:r>
            <a:r>
              <a:rPr lang="en-US" dirty="0" smtClean="0"/>
              <a:t>(p </a:t>
            </a:r>
            <a:r>
              <a:rPr lang="en-US" dirty="0"/>
              <a:t>&lt;0.01 and p &lt;0.01, p &lt;0.05).</a:t>
            </a:r>
            <a:endParaRPr lang="en-US" dirty="0"/>
          </a:p>
          <a:p>
            <a:pPr lvl="1"/>
            <a:r>
              <a:rPr lang="tr-TR" b="1" dirty="0" smtClean="0"/>
              <a:t>No </a:t>
            </a:r>
            <a:r>
              <a:rPr lang="tr-TR" b="1" dirty="0" err="1"/>
              <a:t>significant</a:t>
            </a:r>
            <a:r>
              <a:rPr lang="tr-TR" b="1" dirty="0"/>
              <a:t> </a:t>
            </a:r>
            <a:r>
              <a:rPr lang="tr-TR" b="1" dirty="0" err="1"/>
              <a:t>difference</a:t>
            </a:r>
            <a:r>
              <a:rPr lang="tr-TR" b="1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determined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b="1" dirty="0"/>
              <a:t>Km, PPI, ACA, CA, ACV, CKI, IHA, </a:t>
            </a:r>
            <a:r>
              <a:rPr lang="tr-TR" b="1" dirty="0" err="1"/>
              <a:t>irregularity</a:t>
            </a:r>
            <a:r>
              <a:rPr lang="tr-TR" b="1" dirty="0"/>
              <a:t>,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groups</a:t>
            </a:r>
            <a:r>
              <a:rPr lang="tr-TR" dirty="0"/>
              <a:t>.  </a:t>
            </a:r>
          </a:p>
          <a:p>
            <a:endParaRPr lang="tr-TR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369917" y="-103909"/>
            <a:ext cx="10785763" cy="8437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600" b="1" dirty="0" smtClean="0">
                <a:solidFill>
                  <a:srgbClr val="C00000"/>
                </a:solidFill>
              </a:rPr>
              <a:t>COMPARISON OF ANTERIOR SEGMENT PARAMETERS WITH PENTACAM SCHEIMPFLUG IMAGING IN KERATOCONUS, AND HIGH ASTIGMATIC EYES</a:t>
            </a:r>
            <a:endParaRPr lang="tr-TR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9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33845" y="739832"/>
            <a:ext cx="10521835" cy="6024649"/>
          </a:xfrm>
        </p:spPr>
        <p:txBody>
          <a:bodyPr>
            <a:normAutofit fontScale="92500" lnSpcReduction="20000"/>
          </a:bodyPr>
          <a:lstStyle/>
          <a:p>
            <a:r>
              <a:rPr lang="tr-TR" b="1" dirty="0" smtClean="0"/>
              <a:t>DISCUSSION</a:t>
            </a:r>
          </a:p>
          <a:p>
            <a:r>
              <a:rPr lang="tr-TR" dirty="0"/>
              <a:t>The </a:t>
            </a:r>
            <a:r>
              <a:rPr lang="tr-TR" dirty="0" err="1"/>
              <a:t>skills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u="sng" dirty="0" err="1"/>
              <a:t>identify</a:t>
            </a:r>
            <a:r>
              <a:rPr lang="tr-TR" u="sng" dirty="0"/>
              <a:t> </a:t>
            </a:r>
            <a:r>
              <a:rPr lang="tr-TR" u="sng" dirty="0" err="1"/>
              <a:t>forms</a:t>
            </a:r>
            <a:r>
              <a:rPr lang="tr-TR" u="sng" dirty="0"/>
              <a:t> of </a:t>
            </a:r>
            <a:r>
              <a:rPr lang="tr-TR" u="sng" dirty="0" err="1"/>
              <a:t>keratoconus</a:t>
            </a:r>
            <a:r>
              <a:rPr lang="tr-TR" u="sng" dirty="0"/>
              <a:t> </a:t>
            </a:r>
            <a:r>
              <a:rPr lang="tr-TR" dirty="0"/>
              <a:t>has </a:t>
            </a:r>
            <a:r>
              <a:rPr lang="tr-TR" dirty="0" err="1"/>
              <a:t>increased</a:t>
            </a:r>
            <a:r>
              <a:rPr lang="tr-TR" dirty="0"/>
              <a:t> </a:t>
            </a:r>
            <a:r>
              <a:rPr lang="tr-TR" dirty="0" err="1"/>
              <a:t>greatly</a:t>
            </a:r>
            <a:r>
              <a:rPr lang="tr-TR" dirty="0"/>
              <a:t> in </a:t>
            </a:r>
            <a:r>
              <a:rPr lang="tr-TR" dirty="0" err="1"/>
              <a:t>recent</a:t>
            </a:r>
            <a:r>
              <a:rPr lang="tr-TR" dirty="0"/>
              <a:t> </a:t>
            </a:r>
            <a:r>
              <a:rPr lang="tr-TR" dirty="0" err="1"/>
              <a:t>years</a:t>
            </a:r>
            <a:r>
              <a:rPr lang="tr-TR" dirty="0"/>
              <a:t>. </a:t>
            </a:r>
            <a:endParaRPr lang="tr-TR" dirty="0" smtClean="0"/>
          </a:p>
          <a:p>
            <a:pPr lvl="1"/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help</a:t>
            </a:r>
            <a:r>
              <a:rPr lang="tr-TR" dirty="0"/>
              <a:t> of </a:t>
            </a:r>
            <a:r>
              <a:rPr lang="tr-TR" u="sng" dirty="0" err="1"/>
              <a:t>non-invasive</a:t>
            </a:r>
            <a:r>
              <a:rPr lang="tr-TR" u="sng" dirty="0"/>
              <a:t> </a:t>
            </a:r>
            <a:r>
              <a:rPr lang="tr-TR" u="sng" dirty="0" err="1"/>
              <a:t>tomographic</a:t>
            </a:r>
            <a:r>
              <a:rPr lang="tr-TR" u="sng" dirty="0"/>
              <a:t> </a:t>
            </a:r>
            <a:r>
              <a:rPr lang="tr-TR" dirty="0" err="1"/>
              <a:t>indices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as </a:t>
            </a:r>
            <a:r>
              <a:rPr lang="tr-TR" b="1" dirty="0" err="1"/>
              <a:t>corneal</a:t>
            </a:r>
            <a:r>
              <a:rPr lang="tr-TR" b="1" dirty="0"/>
              <a:t> </a:t>
            </a:r>
            <a:r>
              <a:rPr lang="tr-TR" b="1" dirty="0" err="1"/>
              <a:t>pachymetric</a:t>
            </a:r>
            <a:r>
              <a:rPr lang="tr-TR" b="1" dirty="0"/>
              <a:t> </a:t>
            </a:r>
            <a:r>
              <a:rPr lang="tr-TR" b="1" dirty="0" err="1"/>
              <a:t>progression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elevation</a:t>
            </a:r>
            <a:r>
              <a:rPr lang="tr-TR" b="1" dirty="0"/>
              <a:t> </a:t>
            </a:r>
            <a:r>
              <a:rPr lang="tr-TR" b="1" dirty="0" err="1"/>
              <a:t>analysis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detect</a:t>
            </a:r>
            <a:r>
              <a:rPr lang="tr-TR" dirty="0"/>
              <a:t> </a:t>
            </a:r>
            <a:r>
              <a:rPr lang="tr-TR" dirty="0" err="1"/>
              <a:t>subtle</a:t>
            </a:r>
            <a:r>
              <a:rPr lang="tr-TR" dirty="0"/>
              <a:t> </a:t>
            </a:r>
            <a:r>
              <a:rPr lang="tr-TR" dirty="0" err="1"/>
              <a:t>abnormalities</a:t>
            </a:r>
            <a:r>
              <a:rPr lang="tr-TR" dirty="0"/>
              <a:t> in </a:t>
            </a:r>
            <a:r>
              <a:rPr lang="tr-TR" dirty="0" err="1"/>
              <a:t>corneal</a:t>
            </a:r>
            <a:r>
              <a:rPr lang="tr-TR" dirty="0"/>
              <a:t> </a:t>
            </a:r>
            <a:r>
              <a:rPr lang="tr-TR" dirty="0" err="1"/>
              <a:t>anatomic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endParaRPr lang="tr-TR" dirty="0" smtClean="0"/>
          </a:p>
          <a:p>
            <a:r>
              <a:rPr lang="tr-TR" dirty="0"/>
              <a:t>T</a:t>
            </a:r>
            <a:r>
              <a:rPr lang="tr-TR" dirty="0" smtClean="0"/>
              <a:t>he </a:t>
            </a:r>
            <a:r>
              <a:rPr lang="tr-TR" u="sng" dirty="0" err="1"/>
              <a:t>prevalence</a:t>
            </a:r>
            <a:r>
              <a:rPr lang="tr-TR" u="sng" dirty="0"/>
              <a:t> of KCN </a:t>
            </a:r>
            <a:r>
              <a:rPr lang="tr-TR" u="sng" dirty="0" err="1"/>
              <a:t>among</a:t>
            </a:r>
            <a:r>
              <a:rPr lang="tr-TR" u="sng" dirty="0"/>
              <a:t> </a:t>
            </a:r>
            <a:r>
              <a:rPr lang="tr-TR" u="sng" dirty="0" err="1"/>
              <a:t>refractive</a:t>
            </a:r>
            <a:r>
              <a:rPr lang="tr-TR" u="sng" dirty="0"/>
              <a:t> </a:t>
            </a:r>
            <a:r>
              <a:rPr lang="tr-TR" u="sng" dirty="0" err="1"/>
              <a:t>surgery</a:t>
            </a:r>
            <a:r>
              <a:rPr lang="tr-TR" u="sng" dirty="0"/>
              <a:t> </a:t>
            </a:r>
            <a:r>
              <a:rPr lang="tr-TR" dirty="0" err="1"/>
              <a:t>candidates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vary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b="1" dirty="0"/>
              <a:t>0.9% </a:t>
            </a:r>
            <a:r>
              <a:rPr lang="tr-TR" b="1" dirty="0" err="1"/>
              <a:t>to</a:t>
            </a:r>
            <a:r>
              <a:rPr lang="tr-TR" b="1" dirty="0"/>
              <a:t> 8.1 </a:t>
            </a:r>
            <a:r>
              <a:rPr lang="tr-TR" b="1" dirty="0" smtClean="0"/>
              <a:t>%.</a:t>
            </a:r>
            <a:endParaRPr lang="tr-TR" b="1" dirty="0"/>
          </a:p>
          <a:p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reported</a:t>
            </a:r>
            <a:r>
              <a:rPr lang="tr-TR" dirty="0" smtClean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b="1" dirty="0"/>
              <a:t>14.1% </a:t>
            </a:r>
            <a:r>
              <a:rPr lang="tr-TR" dirty="0"/>
              <a:t>of </a:t>
            </a:r>
            <a:r>
              <a:rPr lang="tr-TR" dirty="0" err="1"/>
              <a:t>patients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u="sng" dirty="0" err="1"/>
              <a:t>astigmatism</a:t>
            </a:r>
            <a:r>
              <a:rPr lang="tr-TR" u="sng" dirty="0"/>
              <a:t> of 2D </a:t>
            </a:r>
            <a:r>
              <a:rPr lang="tr-TR" u="sng" dirty="0" err="1"/>
              <a:t>or</a:t>
            </a:r>
            <a:r>
              <a:rPr lang="tr-TR" u="sng" dirty="0"/>
              <a:t> </a:t>
            </a:r>
            <a:r>
              <a:rPr lang="tr-TR" u="sng" dirty="0" err="1"/>
              <a:t>greater</a:t>
            </a:r>
            <a:r>
              <a:rPr lang="tr-TR" u="sng" dirty="0"/>
              <a:t> had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degree</a:t>
            </a:r>
            <a:r>
              <a:rPr lang="tr-TR" dirty="0"/>
              <a:t> of KCN,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b="1" dirty="0" err="1"/>
              <a:t>prevalence</a:t>
            </a:r>
            <a:r>
              <a:rPr lang="tr-TR" b="1" dirty="0"/>
              <a:t> </a:t>
            </a:r>
            <a:r>
              <a:rPr lang="tr-TR" b="1" dirty="0" err="1"/>
              <a:t>rates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KCN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found</a:t>
            </a:r>
            <a:r>
              <a:rPr lang="tr-TR" dirty="0"/>
              <a:t> </a:t>
            </a:r>
            <a:r>
              <a:rPr lang="tr-TR" u="sng" dirty="0"/>
              <a:t>as </a:t>
            </a:r>
            <a:r>
              <a:rPr lang="tr-TR" u="sng" dirty="0" err="1"/>
              <a:t>cylindrical</a:t>
            </a:r>
            <a:r>
              <a:rPr lang="tr-TR" u="sng" dirty="0"/>
              <a:t> </a:t>
            </a:r>
            <a:r>
              <a:rPr lang="tr-TR" u="sng" dirty="0" err="1"/>
              <a:t>power</a:t>
            </a:r>
            <a:r>
              <a:rPr lang="tr-TR" u="sng" dirty="0"/>
              <a:t> </a:t>
            </a:r>
            <a:r>
              <a:rPr lang="tr-TR" u="sng" dirty="0" err="1"/>
              <a:t>increases</a:t>
            </a:r>
            <a:r>
              <a:rPr lang="tr-TR" u="sng" dirty="0"/>
              <a:t> </a:t>
            </a:r>
            <a:r>
              <a:rPr lang="tr-TR" dirty="0" smtClean="0"/>
              <a:t>. </a:t>
            </a:r>
            <a:endParaRPr lang="tr-TR" dirty="0"/>
          </a:p>
          <a:p>
            <a:r>
              <a:rPr lang="tr-TR" dirty="0" smtClean="0"/>
              <a:t>The </a:t>
            </a:r>
            <a:r>
              <a:rPr lang="tr-TR" b="1" dirty="0" err="1"/>
              <a:t>keratoconus</a:t>
            </a:r>
            <a:r>
              <a:rPr lang="tr-TR" b="1" dirty="0"/>
              <a:t> </a:t>
            </a:r>
            <a:r>
              <a:rPr lang="tr-TR" b="1" dirty="0" err="1"/>
              <a:t>index</a:t>
            </a:r>
            <a:r>
              <a:rPr lang="tr-TR" b="1" dirty="0"/>
              <a:t> </a:t>
            </a:r>
            <a:r>
              <a:rPr lang="tr-TR" dirty="0" err="1"/>
              <a:t>proved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sensitive</a:t>
            </a:r>
            <a:r>
              <a:rPr lang="tr-TR" dirty="0"/>
              <a:t>, </a:t>
            </a:r>
            <a:r>
              <a:rPr lang="tr-TR" dirty="0" err="1"/>
              <a:t>detecting</a:t>
            </a:r>
            <a:r>
              <a:rPr lang="tr-TR" dirty="0"/>
              <a:t> </a:t>
            </a:r>
            <a:r>
              <a:rPr lang="tr-TR" dirty="0" err="1"/>
              <a:t>significantly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normal </a:t>
            </a:r>
            <a:r>
              <a:rPr lang="tr-TR" dirty="0" err="1"/>
              <a:t>corneas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keratoconic</a:t>
            </a:r>
            <a:r>
              <a:rPr lang="tr-TR" dirty="0"/>
              <a:t> </a:t>
            </a:r>
            <a:r>
              <a:rPr lang="tr-TR" dirty="0" err="1" smtClean="0"/>
              <a:t>corneas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study</a:t>
            </a:r>
            <a:r>
              <a:rPr lang="tr-TR" dirty="0"/>
              <a:t>, </a:t>
            </a:r>
            <a:endParaRPr lang="tr-TR" dirty="0" smtClean="0"/>
          </a:p>
          <a:p>
            <a:pPr lvl="1"/>
            <a:r>
              <a:rPr lang="tr-TR" dirty="0" err="1" smtClean="0"/>
              <a:t>Keratoconus</a:t>
            </a:r>
            <a:r>
              <a:rPr lang="tr-TR" dirty="0" smtClean="0"/>
              <a:t> </a:t>
            </a:r>
            <a:r>
              <a:rPr lang="tr-TR" dirty="0" err="1"/>
              <a:t>eyes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found</a:t>
            </a:r>
            <a:r>
              <a:rPr lang="tr-TR" dirty="0"/>
              <a:t> </a:t>
            </a:r>
            <a:r>
              <a:rPr lang="tr-TR" dirty="0" err="1"/>
              <a:t>thinner</a:t>
            </a:r>
            <a:r>
              <a:rPr lang="tr-TR" dirty="0"/>
              <a:t>,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corneal</a:t>
            </a:r>
            <a:r>
              <a:rPr lang="tr-TR" dirty="0"/>
              <a:t> </a:t>
            </a:r>
            <a:r>
              <a:rPr lang="tr-TR" dirty="0" err="1"/>
              <a:t>volume</a:t>
            </a:r>
            <a:r>
              <a:rPr lang="tr-TR" dirty="0"/>
              <a:t>, 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of </a:t>
            </a:r>
            <a:r>
              <a:rPr lang="tr-TR" dirty="0" err="1"/>
              <a:t>keratometry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topography</a:t>
            </a:r>
            <a:r>
              <a:rPr lang="tr-TR" dirty="0"/>
              <a:t> </a:t>
            </a:r>
            <a:r>
              <a:rPr lang="tr-TR" dirty="0" err="1"/>
              <a:t>indices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astigmatic</a:t>
            </a:r>
            <a:r>
              <a:rPr lang="tr-TR" dirty="0"/>
              <a:t> </a:t>
            </a:r>
            <a:r>
              <a:rPr lang="tr-TR" dirty="0" err="1"/>
              <a:t>eyes</a:t>
            </a:r>
            <a:r>
              <a:rPr lang="tr-TR" dirty="0"/>
              <a:t>. </a:t>
            </a:r>
            <a:endParaRPr lang="tr-TR" dirty="0" smtClean="0"/>
          </a:p>
          <a:p>
            <a:pPr lvl="1"/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/>
              <a:t>relation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keratoconus</a:t>
            </a:r>
            <a:r>
              <a:rPr lang="tr-TR" dirty="0"/>
              <a:t> </a:t>
            </a:r>
            <a:r>
              <a:rPr lang="tr-TR" dirty="0" err="1"/>
              <a:t>severity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b="1" dirty="0"/>
              <a:t>a </a:t>
            </a:r>
            <a:r>
              <a:rPr lang="tr-TR" b="1" dirty="0" err="1"/>
              <a:t>significant</a:t>
            </a:r>
            <a:r>
              <a:rPr lang="tr-TR" b="1" dirty="0"/>
              <a:t> </a:t>
            </a:r>
            <a:r>
              <a:rPr lang="tr-TR" b="1" dirty="0" err="1"/>
              <a:t>difference</a:t>
            </a:r>
            <a:r>
              <a:rPr lang="tr-TR" b="1" dirty="0"/>
              <a:t> </a:t>
            </a:r>
            <a:r>
              <a:rPr lang="tr-TR" dirty="0"/>
              <a:t>in  </a:t>
            </a:r>
            <a:r>
              <a:rPr lang="tr-TR" b="1" dirty="0" err="1"/>
              <a:t>Kmax</a:t>
            </a:r>
            <a:r>
              <a:rPr lang="tr-TR" b="1" dirty="0"/>
              <a:t>, </a:t>
            </a:r>
            <a:r>
              <a:rPr lang="tr-TR" b="1" dirty="0" err="1"/>
              <a:t>Rmin</a:t>
            </a:r>
            <a:r>
              <a:rPr lang="tr-TR" b="1" dirty="0"/>
              <a:t>, CV, ISV, IVA, </a:t>
            </a:r>
            <a:r>
              <a:rPr lang="tr-TR" b="1" dirty="0" err="1"/>
              <a:t>and</a:t>
            </a:r>
            <a:r>
              <a:rPr lang="tr-TR" b="1" dirty="0"/>
              <a:t> KI </a:t>
            </a:r>
            <a:endParaRPr lang="tr-TR" b="1" dirty="0" smtClean="0"/>
          </a:p>
          <a:p>
            <a:pPr lvl="1"/>
            <a:r>
              <a:rPr lang="tr-TR" b="1" dirty="0" smtClean="0"/>
              <a:t>No </a:t>
            </a:r>
            <a:r>
              <a:rPr lang="tr-TR" b="1" dirty="0" err="1"/>
              <a:t>significant</a:t>
            </a:r>
            <a:r>
              <a:rPr lang="tr-TR" b="1" dirty="0"/>
              <a:t> </a:t>
            </a:r>
            <a:r>
              <a:rPr lang="tr-TR" b="1" dirty="0" err="1"/>
              <a:t>difference</a:t>
            </a:r>
            <a:r>
              <a:rPr lang="tr-TR" b="1" dirty="0"/>
              <a:t> </a:t>
            </a:r>
            <a:r>
              <a:rPr lang="tr-TR" dirty="0" err="1"/>
              <a:t>detected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dirty="0"/>
              <a:t>CA, Km, ACA, ACV, ACD, CKI, PPI,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irregularity</a:t>
            </a:r>
            <a:r>
              <a:rPr lang="tr-TR" dirty="0"/>
              <a:t>. </a:t>
            </a:r>
            <a:endParaRPr lang="tr-TR" dirty="0"/>
          </a:p>
          <a:p>
            <a:r>
              <a:rPr lang="tr-TR" b="1" dirty="0" err="1" smtClean="0"/>
              <a:t>Limitaion</a:t>
            </a:r>
            <a:r>
              <a:rPr lang="tr-TR" b="1" dirty="0" smtClean="0"/>
              <a:t> of </a:t>
            </a:r>
            <a:r>
              <a:rPr lang="tr-TR" b="1" dirty="0" err="1" smtClean="0"/>
              <a:t>study</a:t>
            </a:r>
            <a:r>
              <a:rPr lang="tr-TR" b="1" dirty="0" smtClean="0"/>
              <a:t>: </a:t>
            </a:r>
            <a:r>
              <a:rPr lang="en-US" dirty="0" smtClean="0"/>
              <a:t>the </a:t>
            </a:r>
            <a:r>
              <a:rPr lang="en-US" dirty="0"/>
              <a:t>small sample size, </a:t>
            </a:r>
            <a:r>
              <a:rPr lang="tr-TR" dirty="0" smtClean="0"/>
              <a:t>not </a:t>
            </a:r>
            <a:r>
              <a:rPr lang="en-US" dirty="0" smtClean="0"/>
              <a:t>inclusion </a:t>
            </a:r>
            <a:r>
              <a:rPr lang="en-US" dirty="0"/>
              <a:t>of </a:t>
            </a:r>
            <a:r>
              <a:rPr lang="en-US" dirty="0" smtClean="0"/>
              <a:t>subclinical</a:t>
            </a:r>
            <a:r>
              <a:rPr lang="tr-TR" dirty="0" smtClean="0"/>
              <a:t>, </a:t>
            </a:r>
            <a:r>
              <a:rPr lang="tr-TR" dirty="0" err="1" smtClean="0"/>
              <a:t>stage</a:t>
            </a:r>
            <a:r>
              <a:rPr lang="tr-TR" dirty="0" smtClean="0"/>
              <a:t> 3, </a:t>
            </a:r>
            <a:r>
              <a:rPr lang="tr-TR" dirty="0" err="1" smtClean="0"/>
              <a:t>and</a:t>
            </a:r>
            <a:r>
              <a:rPr lang="tr-TR" dirty="0" smtClean="0"/>
              <a:t> 4 </a:t>
            </a:r>
            <a:r>
              <a:rPr lang="en-US" dirty="0" smtClean="0"/>
              <a:t>keratoconus</a:t>
            </a:r>
            <a:r>
              <a:rPr lang="tr-TR" dirty="0" smtClean="0"/>
              <a:t> </a:t>
            </a:r>
            <a:r>
              <a:rPr lang="tr-TR" dirty="0" err="1" smtClean="0"/>
              <a:t>eyes</a:t>
            </a:r>
            <a:r>
              <a:rPr lang="tr-TR" dirty="0" smtClean="0"/>
              <a:t> </a:t>
            </a:r>
            <a:r>
              <a:rPr lang="en-US" dirty="0" smtClean="0"/>
              <a:t> </a:t>
            </a:r>
            <a:endParaRPr lang="tr-TR" dirty="0" smtClean="0"/>
          </a:p>
          <a:p>
            <a:r>
              <a:rPr lang="tr-TR" b="1" dirty="0" err="1" smtClean="0"/>
              <a:t>In</a:t>
            </a:r>
            <a:r>
              <a:rPr lang="tr-TR" b="1" dirty="0" smtClean="0"/>
              <a:t> </a:t>
            </a:r>
            <a:r>
              <a:rPr lang="tr-TR" b="1" dirty="0" err="1"/>
              <a:t>conclusion</a:t>
            </a:r>
            <a:r>
              <a:rPr lang="tr-TR" b="1" dirty="0"/>
              <a:t>, </a:t>
            </a:r>
            <a:r>
              <a:rPr lang="tr-TR" dirty="0" err="1"/>
              <a:t>keratoconus</a:t>
            </a:r>
            <a:r>
              <a:rPr lang="tr-TR" dirty="0"/>
              <a:t> </a:t>
            </a:r>
            <a:r>
              <a:rPr lang="tr-TR" dirty="0" err="1"/>
              <a:t>affects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anterior</a:t>
            </a:r>
            <a:r>
              <a:rPr lang="tr-TR" dirty="0"/>
              <a:t> </a:t>
            </a:r>
            <a:r>
              <a:rPr lang="tr-TR" dirty="0" err="1"/>
              <a:t>segment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eye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in </a:t>
            </a:r>
            <a:r>
              <a:rPr lang="tr-TR" dirty="0" err="1"/>
              <a:t>significant</a:t>
            </a:r>
            <a:r>
              <a:rPr lang="tr-TR" dirty="0"/>
              <a:t> </a:t>
            </a:r>
            <a:r>
              <a:rPr lang="tr-TR" dirty="0" err="1"/>
              <a:t>alterations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progression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disease</a:t>
            </a:r>
            <a:r>
              <a:rPr lang="tr-TR" dirty="0"/>
              <a:t>.  </a:t>
            </a:r>
            <a:endParaRPr lang="tr-TR" dirty="0" smtClean="0"/>
          </a:p>
          <a:p>
            <a:r>
              <a:rPr lang="tr-TR" dirty="0" err="1" smtClean="0"/>
              <a:t>Based</a:t>
            </a:r>
            <a:r>
              <a:rPr lang="tr-TR" dirty="0" smtClean="0"/>
              <a:t> </a:t>
            </a:r>
            <a:r>
              <a:rPr lang="tr-TR" dirty="0"/>
              <a:t>on </a:t>
            </a:r>
            <a:r>
              <a:rPr lang="tr-TR" dirty="0" err="1"/>
              <a:t>the</a:t>
            </a:r>
            <a:r>
              <a:rPr lang="tr-TR" dirty="0"/>
              <a:t> data in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study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think</a:t>
            </a:r>
            <a:r>
              <a:rPr lang="tr-TR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corneal</a:t>
            </a:r>
            <a:r>
              <a:rPr lang="tr-TR" b="1" dirty="0"/>
              <a:t> </a:t>
            </a:r>
            <a:r>
              <a:rPr lang="tr-TR" b="1" dirty="0" err="1"/>
              <a:t>thickness</a:t>
            </a:r>
            <a:r>
              <a:rPr lang="tr-TR" b="1" dirty="0"/>
              <a:t>, SIV, IVA,  KI, </a:t>
            </a:r>
            <a:r>
              <a:rPr lang="tr-TR" b="1" dirty="0" err="1"/>
              <a:t>Kmax</a:t>
            </a:r>
            <a:r>
              <a:rPr lang="tr-TR" b="1" dirty="0"/>
              <a:t>, </a:t>
            </a:r>
            <a:r>
              <a:rPr lang="tr-TR" b="1" dirty="0" err="1"/>
              <a:t>Rmin</a:t>
            </a:r>
            <a:r>
              <a:rPr lang="tr-TR" b="1" dirty="0"/>
              <a:t>, </a:t>
            </a:r>
            <a:r>
              <a:rPr lang="tr-TR" b="1" dirty="0" err="1"/>
              <a:t>and</a:t>
            </a:r>
            <a:r>
              <a:rPr lang="tr-TR" b="1" dirty="0"/>
              <a:t> CV </a:t>
            </a:r>
            <a:r>
              <a:rPr lang="tr-TR" dirty="0" err="1"/>
              <a:t>could</a:t>
            </a:r>
            <a:r>
              <a:rPr lang="tr-TR" dirty="0"/>
              <a:t>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u="sng" dirty="0" err="1"/>
              <a:t>diagnosis</a:t>
            </a:r>
            <a:r>
              <a:rPr lang="tr-TR" u="sng" dirty="0"/>
              <a:t> </a:t>
            </a:r>
            <a:r>
              <a:rPr lang="tr-TR" u="sng" dirty="0" err="1"/>
              <a:t>and</a:t>
            </a:r>
            <a:r>
              <a:rPr lang="tr-TR" u="sng" dirty="0"/>
              <a:t> </a:t>
            </a:r>
            <a:r>
              <a:rPr lang="tr-TR" u="sng" dirty="0" err="1"/>
              <a:t>classification</a:t>
            </a:r>
            <a:r>
              <a:rPr lang="tr-TR" u="sng" dirty="0"/>
              <a:t> </a:t>
            </a:r>
            <a:r>
              <a:rPr lang="tr-TR" u="sng" dirty="0" err="1"/>
              <a:t>with</a:t>
            </a:r>
            <a:r>
              <a:rPr lang="tr-TR" u="sng" dirty="0"/>
              <a:t> </a:t>
            </a:r>
            <a:r>
              <a:rPr lang="tr-TR" u="sng" dirty="0" err="1"/>
              <a:t>Pentacam</a:t>
            </a:r>
            <a:r>
              <a:rPr lang="tr-TR" u="sng" dirty="0"/>
              <a:t> </a:t>
            </a:r>
            <a:r>
              <a:rPr lang="tr-TR" u="sng" dirty="0" err="1"/>
              <a:t>rotating</a:t>
            </a:r>
            <a:r>
              <a:rPr lang="tr-TR" u="sng" dirty="0"/>
              <a:t> </a:t>
            </a:r>
            <a:r>
              <a:rPr lang="tr-TR" u="sng" dirty="0" err="1"/>
              <a:t>Scheimpflug</a:t>
            </a:r>
            <a:r>
              <a:rPr lang="tr-TR" u="sng" dirty="0"/>
              <a:t> </a:t>
            </a:r>
            <a:r>
              <a:rPr lang="tr-TR" u="sng" dirty="0" err="1"/>
              <a:t>camera</a:t>
            </a:r>
            <a:endParaRPr lang="tr-TR" u="sng" dirty="0"/>
          </a:p>
          <a:p>
            <a:r>
              <a:rPr lang="tr-TR" u="sng" dirty="0"/>
              <a:t> </a:t>
            </a:r>
          </a:p>
          <a:p>
            <a:endParaRPr lang="tr-TR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369917" y="-103909"/>
            <a:ext cx="10785763" cy="8437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1600" b="1" dirty="0" smtClean="0">
                <a:solidFill>
                  <a:srgbClr val="C00000"/>
                </a:solidFill>
              </a:rPr>
              <a:t>COMPARISON OF ANTERIOR SEGMENT PARAMETERS WITH PENTACAM SCHEIMPFLUG IMAGING IN KERATOCONUS, AND HIGH ASTIGMATIC EYES</a:t>
            </a:r>
            <a:endParaRPr lang="tr-TR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5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1005</Words>
  <Application>Microsoft Office PowerPoint</Application>
  <PresentationFormat>Geniş ekran</PresentationFormat>
  <Paragraphs>59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Times New Roman</vt:lpstr>
      <vt:lpstr>Geçmişe bakış</vt:lpstr>
      <vt:lpstr>COMPARISON OF ANTERIOR SEGMENT PARAMETERS WITH PENTACAM SCHEIMPFLUG IMAGING IN KERATOCONUS, AND HIGH ASTIGMATIC EYES </vt:lpstr>
      <vt:lpstr>COMPARISON OF ANTERIOR SEGMENT PARAMETERS WITH PENTACAM SCHEIMPFLUG IMAGING IN KERATOCONUS, AND HIGH ASTIGMATIC EYES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ANTERIOR SEGMENT PARAMETERS WITH PENTACAM SCHEIMPFLUG IMAGING IN KERATOCONUS, AND HIGH ASTIGMATIC EYES</dc:title>
  <dc:creator>Feride Aylin Kantarcı</dc:creator>
  <cp:lastModifiedBy>Feride Aylin Kantarcı</cp:lastModifiedBy>
  <cp:revision>9</cp:revision>
  <dcterms:created xsi:type="dcterms:W3CDTF">2015-09-10T06:34:02Z</dcterms:created>
  <dcterms:modified xsi:type="dcterms:W3CDTF">2015-09-10T07:45:37Z</dcterms:modified>
</cp:coreProperties>
</file>