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Yuvarlatılmış Çapraz Köşeli Dikdörtgen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779B4C0-62AC-4EE1-8F18-412934BE7CA2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1B884E7-A1EE-45A3-9199-F0F795A2E3C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11 Altbilgi Yer Tutucusu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79B4C0-62AC-4EE1-8F18-412934BE7CA2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884E7-A1EE-45A3-9199-F0F795A2E3C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79B4C0-62AC-4EE1-8F18-412934BE7CA2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884E7-A1EE-45A3-9199-F0F795A2E3C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79B4C0-62AC-4EE1-8F18-412934BE7CA2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884E7-A1EE-45A3-9199-F0F795A2E3C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7 Veri Yer Tutucusu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779B4C0-62AC-4EE1-8F18-412934BE7CA2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1B884E7-A1EE-45A3-9199-F0F795A2E3C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79B4C0-62AC-4EE1-8F18-412934BE7CA2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1B884E7-A1EE-45A3-9199-F0F795A2E3C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Dikdörtgen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dörtgen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79B4C0-62AC-4EE1-8F18-412934BE7CA2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1B884E7-A1EE-45A3-9199-F0F795A2E3C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79B4C0-62AC-4EE1-8F18-412934BE7CA2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884E7-A1EE-45A3-9199-F0F795A2E3C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6 Dikdörtgen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79B4C0-62AC-4EE1-8F18-412934BE7CA2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884E7-A1EE-45A3-9199-F0F795A2E3C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Dikdörtgen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9" name="8 Veri Yer Tutucusu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779B4C0-62AC-4EE1-8F18-412934BE7CA2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1B884E7-A1EE-45A3-9199-F0F795A2E3C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3" name="12 Resim Yer Tutucusu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tr-T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Resim eklemek için simgeyi tıklatın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Veri Yer Tutucusu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779B4C0-62AC-4EE1-8F18-412934BE7CA2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1B884E7-A1EE-45A3-9199-F0F795A2E3C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Yuvarlatılmış Çapraz Köşeli Dikdörtgen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779B4C0-62AC-4EE1-8F18-412934BE7CA2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71B884E7-A1EE-45A3-9199-F0F795A2E3C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51520" y="2492896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Comparison of the Corneal Topography Measurements and High Order Aberrations with </a:t>
            </a:r>
            <a:r>
              <a:rPr lang="en-US" sz="3200" b="1" dirty="0" err="1"/>
              <a:t>Scheimpflug-Placido</a:t>
            </a:r>
            <a:r>
              <a:rPr lang="en-US" sz="3200" b="1" dirty="0"/>
              <a:t> Topography in Normal and </a:t>
            </a:r>
            <a:r>
              <a:rPr lang="en-US" sz="3200" b="1" dirty="0" err="1"/>
              <a:t>Keratoconus</a:t>
            </a:r>
            <a:r>
              <a:rPr lang="en-US" sz="3200" b="1" dirty="0"/>
              <a:t> Eyes</a:t>
            </a:r>
            <a:r>
              <a:rPr lang="tr-TR" sz="3200" dirty="0"/>
              <a:t/>
            </a:r>
            <a:br>
              <a:rPr lang="tr-TR" sz="3200" dirty="0"/>
            </a:br>
            <a:endParaRPr lang="tr-TR" sz="3200" dirty="0"/>
          </a:p>
        </p:txBody>
      </p:sp>
      <p:sp>
        <p:nvSpPr>
          <p:cNvPr id="3" name="2 Alt Başlık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r>
              <a:rPr lang="tr-TR" sz="2800" i="1" u="sng" dirty="0" smtClean="0"/>
              <a:t>COLAK </a:t>
            </a:r>
            <a:r>
              <a:rPr lang="tr-TR" sz="2800" i="1" u="sng" dirty="0" smtClean="0"/>
              <a:t>H.N.</a:t>
            </a:r>
            <a:r>
              <a:rPr lang="tr-TR" sz="2800" i="1" dirty="0" smtClean="0"/>
              <a:t>, YILDIRIM A., KANTARCI A., TATAR M.G., GOKER H., USLU H., GURLER B.</a:t>
            </a:r>
            <a:endParaRPr lang="tr-TR" sz="2800" dirty="0" smtClean="0"/>
          </a:p>
          <a:p>
            <a:r>
              <a:rPr lang="tr-TR" sz="2800" i="1" dirty="0" smtClean="0"/>
              <a:t>Fatih </a:t>
            </a:r>
            <a:r>
              <a:rPr lang="tr-TR" sz="2800" i="1" dirty="0" err="1" smtClean="0"/>
              <a:t>University</a:t>
            </a:r>
            <a:r>
              <a:rPr lang="tr-TR" sz="2800" i="1" dirty="0" smtClean="0"/>
              <a:t>, </a:t>
            </a:r>
            <a:r>
              <a:rPr lang="tr-TR" sz="2800" i="1" dirty="0" err="1" smtClean="0"/>
              <a:t>Istanbul</a:t>
            </a:r>
            <a:r>
              <a:rPr lang="tr-TR" sz="2800" i="1" dirty="0" smtClean="0"/>
              <a:t>, TURKEY</a:t>
            </a:r>
            <a:endParaRPr lang="tr-TR" sz="2800" dirty="0" smtClean="0"/>
          </a:p>
          <a:p>
            <a:pPr>
              <a:buNone/>
            </a:pPr>
            <a:endParaRPr lang="tr-T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899592" y="548680"/>
            <a:ext cx="7272808" cy="5524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K</a:t>
            </a:r>
            <a:r>
              <a:rPr lang="en-US" dirty="0" err="1" smtClean="0"/>
              <a:t>eratoconus</a:t>
            </a:r>
            <a:r>
              <a:rPr lang="en-US" dirty="0" smtClean="0"/>
              <a:t> </a:t>
            </a:r>
            <a:r>
              <a:rPr lang="en-US" dirty="0"/>
              <a:t>is a progressive </a:t>
            </a:r>
            <a:r>
              <a:rPr lang="en-US" dirty="0" err="1"/>
              <a:t>noninflammatory</a:t>
            </a:r>
            <a:r>
              <a:rPr lang="en-US" dirty="0"/>
              <a:t> </a:t>
            </a:r>
            <a:r>
              <a:rPr lang="en-US" dirty="0" err="1"/>
              <a:t>ectasia</a:t>
            </a:r>
            <a:r>
              <a:rPr lang="en-US" dirty="0"/>
              <a:t>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cornea </a:t>
            </a:r>
            <a:r>
              <a:rPr lang="en-US" dirty="0"/>
              <a:t>that has an onset in young adulthood. The </a:t>
            </a:r>
            <a:r>
              <a:rPr lang="en-US" dirty="0" smtClean="0"/>
              <a:t>central</a:t>
            </a:r>
            <a:r>
              <a:rPr lang="tr-TR" dirty="0" smtClean="0"/>
              <a:t> </a:t>
            </a:r>
            <a:r>
              <a:rPr lang="en-US" dirty="0" smtClean="0"/>
              <a:t>corneal </a:t>
            </a:r>
            <a:r>
              <a:rPr lang="en-US" dirty="0"/>
              <a:t>thinning induces irregular astigmatism, myopia and </a:t>
            </a:r>
            <a:r>
              <a:rPr lang="en-US" dirty="0" smtClean="0"/>
              <a:t>protrusion,</a:t>
            </a:r>
            <a:r>
              <a:rPr lang="tr-TR" dirty="0" smtClean="0"/>
              <a:t> </a:t>
            </a:r>
            <a:r>
              <a:rPr lang="en-US" dirty="0" smtClean="0"/>
              <a:t>leading </a:t>
            </a:r>
            <a:r>
              <a:rPr lang="en-US" dirty="0"/>
              <a:t>to mild to marked impairment in quality of </a:t>
            </a:r>
            <a:r>
              <a:rPr lang="en-US" dirty="0" smtClean="0"/>
              <a:t>vision</a:t>
            </a:r>
            <a:r>
              <a:rPr lang="tr-T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tr-TR" dirty="0"/>
          </a:p>
          <a:p>
            <a:r>
              <a:rPr lang="en-US" dirty="0"/>
              <a:t>Clinical (as corneal </a:t>
            </a:r>
            <a:r>
              <a:rPr lang="en-US" dirty="0" err="1"/>
              <a:t>stromal</a:t>
            </a:r>
            <a:r>
              <a:rPr lang="en-US" dirty="0"/>
              <a:t> thinning, conical </a:t>
            </a:r>
            <a:r>
              <a:rPr lang="en-US" dirty="0" smtClean="0"/>
              <a:t>protrusion,</a:t>
            </a:r>
            <a:r>
              <a:rPr lang="tr-TR" dirty="0" smtClean="0"/>
              <a:t> </a:t>
            </a:r>
            <a:r>
              <a:rPr lang="en-US" dirty="0" smtClean="0"/>
              <a:t>Vogt </a:t>
            </a:r>
            <a:r>
              <a:rPr lang="en-US" dirty="0" err="1"/>
              <a:t>striae</a:t>
            </a:r>
            <a:r>
              <a:rPr lang="en-US" dirty="0"/>
              <a:t> and Fleischer ring) and topographic (as </a:t>
            </a:r>
            <a:r>
              <a:rPr lang="en-US" dirty="0" smtClean="0"/>
              <a:t>irregular</a:t>
            </a:r>
            <a:r>
              <a:rPr lang="tr-TR" dirty="0" smtClean="0"/>
              <a:t> </a:t>
            </a:r>
            <a:r>
              <a:rPr lang="en-US" dirty="0" smtClean="0"/>
              <a:t>astigmatism,</a:t>
            </a:r>
            <a:r>
              <a:rPr lang="tr-TR" dirty="0" smtClean="0"/>
              <a:t> </a:t>
            </a:r>
            <a:r>
              <a:rPr lang="en-US" dirty="0" smtClean="0"/>
              <a:t>inferior </a:t>
            </a:r>
            <a:r>
              <a:rPr lang="en-US" dirty="0"/>
              <a:t>steepening and </a:t>
            </a:r>
            <a:r>
              <a:rPr lang="en-US" dirty="0" smtClean="0"/>
              <a:t>inferior-superior</a:t>
            </a:r>
            <a:r>
              <a:rPr lang="tr-TR" dirty="0" smtClean="0"/>
              <a:t> </a:t>
            </a:r>
            <a:r>
              <a:rPr lang="en-US" dirty="0" smtClean="0"/>
              <a:t>asymmetry</a:t>
            </a:r>
            <a:r>
              <a:rPr lang="en-US" dirty="0"/>
              <a:t>) findings are habitually combined for </a:t>
            </a:r>
            <a:r>
              <a:rPr lang="en-US" dirty="0" smtClean="0"/>
              <a:t>diagnosing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/>
              <a:t>staging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 smtClean="0"/>
              <a:t>disease</a:t>
            </a:r>
            <a:r>
              <a:rPr lang="tr-T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tr-TR" dirty="0"/>
          </a:p>
          <a:p>
            <a:r>
              <a:rPr lang="en-US" dirty="0"/>
              <a:t>Diagnosis of </a:t>
            </a:r>
            <a:r>
              <a:rPr lang="en-US" dirty="0" err="1"/>
              <a:t>keratoconus</a:t>
            </a:r>
            <a:r>
              <a:rPr lang="en-US" dirty="0"/>
              <a:t> has been improved by curvature</a:t>
            </a:r>
          </a:p>
          <a:p>
            <a:r>
              <a:rPr lang="en-US" dirty="0"/>
              <a:t>(elevation) maps, corneal </a:t>
            </a:r>
            <a:r>
              <a:rPr lang="en-US" dirty="0" err="1"/>
              <a:t>pachymetric</a:t>
            </a:r>
            <a:r>
              <a:rPr lang="en-US" dirty="0"/>
              <a:t> distribution, corneal</a:t>
            </a:r>
          </a:p>
          <a:p>
            <a:r>
              <a:rPr lang="en-US" dirty="0"/>
              <a:t>volume and anterior segment data, which have all </a:t>
            </a:r>
            <a:r>
              <a:rPr lang="en-US" dirty="0" smtClean="0"/>
              <a:t>been</a:t>
            </a:r>
            <a:r>
              <a:rPr lang="tr-TR" dirty="0" smtClean="0"/>
              <a:t> </a:t>
            </a:r>
            <a:r>
              <a:rPr lang="en-US" dirty="0" smtClean="0"/>
              <a:t>provided </a:t>
            </a:r>
            <a:r>
              <a:rPr lang="en-US" dirty="0"/>
              <a:t>by a variety of currently available </a:t>
            </a:r>
            <a:r>
              <a:rPr lang="en-US" dirty="0" smtClean="0"/>
              <a:t>equipment</a:t>
            </a:r>
            <a:r>
              <a:rPr lang="tr-TR" dirty="0" smtClean="0"/>
              <a:t>.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The present study compared the findings </a:t>
            </a:r>
            <a:r>
              <a:rPr lang="tr-TR" dirty="0" smtClean="0"/>
              <a:t>of </a:t>
            </a:r>
            <a:r>
              <a:rPr lang="en-US" dirty="0" smtClean="0"/>
              <a:t>corneal topography measurements and anterior high order aberrations with </a:t>
            </a:r>
            <a:r>
              <a:rPr lang="en-US" dirty="0" err="1" smtClean="0"/>
              <a:t>Scheimpflug-Placido</a:t>
            </a:r>
            <a:r>
              <a:rPr lang="en-US" dirty="0" smtClean="0"/>
              <a:t> topography in normal and </a:t>
            </a:r>
            <a:r>
              <a:rPr lang="en-US" dirty="0" err="1" smtClean="0"/>
              <a:t>keratoconus</a:t>
            </a:r>
            <a:r>
              <a:rPr lang="en-US" dirty="0" smtClean="0"/>
              <a:t> </a:t>
            </a:r>
            <a:r>
              <a:rPr lang="en-US" dirty="0" smtClean="0"/>
              <a:t>eyes</a:t>
            </a:r>
            <a:r>
              <a:rPr lang="tr-TR" dirty="0" smtClean="0"/>
              <a:t>.</a:t>
            </a:r>
            <a:endParaRPr lang="tr-TR" dirty="0" smtClean="0"/>
          </a:p>
          <a:p>
            <a:endParaRPr lang="tr-TR" dirty="0" smtClean="0"/>
          </a:p>
          <a:p>
            <a:endParaRPr lang="tr-TR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Materials and Methods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200" dirty="0" err="1" smtClean="0"/>
              <a:t>Keratoconus</a:t>
            </a:r>
            <a:r>
              <a:rPr lang="en-US" sz="2200" dirty="0" smtClean="0"/>
              <a:t> patients were retrospectively reviewed  between January 2013 and May 2015. </a:t>
            </a:r>
            <a:endParaRPr lang="tr-TR" sz="2200" dirty="0" smtClean="0"/>
          </a:p>
          <a:p>
            <a:pPr>
              <a:buNone/>
            </a:pPr>
            <a:endParaRPr lang="tr-TR" sz="2200" dirty="0" smtClean="0"/>
          </a:p>
          <a:p>
            <a:r>
              <a:rPr lang="en-US" sz="2200" dirty="0" smtClean="0"/>
              <a:t>Ninety patients with ages of 28.8±4.7 (17-45) years who were diagnosed with mild (group 1), moderate (group 2) and advanced stage (group 3) </a:t>
            </a:r>
            <a:r>
              <a:rPr lang="en-US" sz="2200" dirty="0" err="1" smtClean="0"/>
              <a:t>keratoconus</a:t>
            </a:r>
            <a:r>
              <a:rPr lang="en-US" sz="2200" dirty="0" smtClean="0"/>
              <a:t> according to </a:t>
            </a:r>
            <a:r>
              <a:rPr lang="en-US" sz="2200" dirty="0" err="1" smtClean="0"/>
              <a:t>Amsler-Krumeich</a:t>
            </a:r>
            <a:r>
              <a:rPr lang="en-US" sz="2200" dirty="0" smtClean="0"/>
              <a:t> classification and 86 healthy cases (control group) with ages of 27.6±4.3 (20-40) years were included in the study. </a:t>
            </a:r>
            <a:endParaRPr lang="tr-TR" sz="2200" dirty="0" smtClean="0"/>
          </a:p>
          <a:p>
            <a:pPr>
              <a:buNone/>
            </a:pPr>
            <a:endParaRPr lang="tr-TR" sz="2200" dirty="0" smtClean="0"/>
          </a:p>
          <a:p>
            <a:r>
              <a:rPr lang="en-US" sz="2200" dirty="0" smtClean="0"/>
              <a:t>The average </a:t>
            </a:r>
            <a:r>
              <a:rPr lang="en-US" sz="2200" dirty="0" err="1" smtClean="0"/>
              <a:t>keratometry</a:t>
            </a:r>
            <a:r>
              <a:rPr lang="en-US" sz="2200" dirty="0" smtClean="0"/>
              <a:t> (</a:t>
            </a:r>
            <a:r>
              <a:rPr lang="en-US" sz="2200" dirty="0" err="1" smtClean="0"/>
              <a:t>K</a:t>
            </a:r>
            <a:r>
              <a:rPr lang="en-US" sz="2200" baseline="-25000" dirty="0" err="1" smtClean="0"/>
              <a:t>avg</a:t>
            </a:r>
            <a:r>
              <a:rPr lang="en-US" sz="2200" dirty="0" smtClean="0"/>
              <a:t>) measurements, the thinnest corneal thickness (TCT) measurements, high order aberration (HOA), total aberration, coma, trefoil and spherical aberration measurements of the cases were evaluated. Topographic values between the groups were compared.</a:t>
            </a:r>
            <a:endParaRPr lang="tr-TR" sz="2200" dirty="0" smtClean="0"/>
          </a:p>
          <a:p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tr-TR" sz="5600" b="1" dirty="0" err="1" smtClean="0">
                <a:cs typeface="Times New Roman" pitchFamily="18" charset="0"/>
              </a:rPr>
              <a:t>Table</a:t>
            </a:r>
            <a:r>
              <a:rPr lang="tr-TR" sz="5600" b="1" dirty="0" smtClean="0">
                <a:cs typeface="Times New Roman" pitchFamily="18" charset="0"/>
              </a:rPr>
              <a:t> :</a:t>
            </a:r>
            <a:r>
              <a:rPr lang="tr-TR" sz="5600" dirty="0" smtClean="0">
                <a:cs typeface="Times New Roman" pitchFamily="18" charset="0"/>
              </a:rPr>
              <a:t> </a:t>
            </a:r>
            <a:r>
              <a:rPr lang="en-US" sz="5600" dirty="0" smtClean="0">
                <a:cs typeface="Times New Roman" pitchFamily="18" charset="0"/>
              </a:rPr>
              <a:t>Topographic values</a:t>
            </a:r>
            <a:r>
              <a:rPr lang="en-US" sz="5600" b="1" dirty="0" smtClean="0">
                <a:cs typeface="Times New Roman" pitchFamily="18" charset="0"/>
              </a:rPr>
              <a:t> </a:t>
            </a:r>
            <a:r>
              <a:rPr lang="tr-TR" sz="5600" dirty="0" smtClean="0">
                <a:cs typeface="Times New Roman" pitchFamily="18" charset="0"/>
              </a:rPr>
              <a:t>of </a:t>
            </a:r>
            <a:r>
              <a:rPr lang="tr-TR" sz="5600" dirty="0" err="1" smtClean="0">
                <a:cs typeface="Times New Roman" pitchFamily="18" charset="0"/>
              </a:rPr>
              <a:t>patients</a:t>
            </a:r>
            <a:endParaRPr lang="tr-TR" sz="5600" dirty="0" smtClean="0">
              <a:cs typeface="Times New Roman" pitchFamily="18" charset="0"/>
            </a:endParaRPr>
          </a:p>
          <a:p>
            <a:pPr>
              <a:buNone/>
            </a:pPr>
            <a:r>
              <a:rPr lang="tr-TR" sz="5600" b="1" dirty="0" smtClean="0">
                <a:cs typeface="Times New Roman" pitchFamily="18" charset="0"/>
              </a:rPr>
              <a:t> </a:t>
            </a:r>
            <a:endParaRPr lang="tr-TR" sz="5600" dirty="0" smtClean="0">
              <a:cs typeface="Times New Roman" pitchFamily="18" charset="0"/>
            </a:endParaRPr>
          </a:p>
          <a:p>
            <a:pPr>
              <a:buNone/>
            </a:pPr>
            <a:endParaRPr lang="tr-TR" sz="5600" dirty="0" smtClean="0">
              <a:cs typeface="Times New Roman" pitchFamily="18" charset="0"/>
            </a:endParaRPr>
          </a:p>
          <a:p>
            <a:pPr>
              <a:buNone/>
            </a:pPr>
            <a:r>
              <a:rPr lang="tr-TR" sz="5600" b="1" dirty="0" smtClean="0">
                <a:cs typeface="Times New Roman" pitchFamily="18" charset="0"/>
              </a:rPr>
              <a:t>               </a:t>
            </a:r>
            <a:r>
              <a:rPr lang="tr-TR" sz="5600" b="1" dirty="0" err="1" smtClean="0">
                <a:cs typeface="Times New Roman" pitchFamily="18" charset="0"/>
              </a:rPr>
              <a:t>mean</a:t>
            </a:r>
            <a:r>
              <a:rPr lang="tr-TR" sz="5600" b="1" dirty="0" smtClean="0">
                <a:cs typeface="Times New Roman" pitchFamily="18" charset="0"/>
              </a:rPr>
              <a:t> </a:t>
            </a:r>
            <a:r>
              <a:rPr lang="tr-TR" sz="5600" b="1" dirty="0" smtClean="0">
                <a:cs typeface="Times New Roman" pitchFamily="18" charset="0"/>
              </a:rPr>
              <a:t>±SD             </a:t>
            </a:r>
            <a:r>
              <a:rPr lang="tr-TR" sz="5600" b="1" dirty="0" smtClean="0">
                <a:cs typeface="Times New Roman" pitchFamily="18" charset="0"/>
              </a:rPr>
              <a:t> </a:t>
            </a:r>
            <a:r>
              <a:rPr lang="tr-TR" sz="5600" b="1" dirty="0" err="1" smtClean="0">
                <a:cs typeface="Times New Roman" pitchFamily="18" charset="0"/>
              </a:rPr>
              <a:t>group</a:t>
            </a:r>
            <a:r>
              <a:rPr lang="tr-TR" sz="5600" b="1" dirty="0" smtClean="0">
                <a:cs typeface="Times New Roman" pitchFamily="18" charset="0"/>
              </a:rPr>
              <a:t> 1              </a:t>
            </a:r>
            <a:r>
              <a:rPr lang="tr-TR" sz="5600" b="1" dirty="0" err="1" smtClean="0">
                <a:cs typeface="Times New Roman" pitchFamily="18" charset="0"/>
              </a:rPr>
              <a:t>group</a:t>
            </a:r>
            <a:r>
              <a:rPr lang="tr-TR" sz="5600" b="1" dirty="0" smtClean="0">
                <a:cs typeface="Times New Roman" pitchFamily="18" charset="0"/>
              </a:rPr>
              <a:t> 2               </a:t>
            </a:r>
            <a:r>
              <a:rPr lang="tr-TR" sz="5600" b="1" dirty="0" err="1" smtClean="0">
                <a:cs typeface="Times New Roman" pitchFamily="18" charset="0"/>
              </a:rPr>
              <a:t>group</a:t>
            </a:r>
            <a:r>
              <a:rPr lang="tr-TR" sz="5600" b="1" dirty="0" smtClean="0">
                <a:cs typeface="Times New Roman" pitchFamily="18" charset="0"/>
              </a:rPr>
              <a:t> 3             </a:t>
            </a:r>
            <a:r>
              <a:rPr lang="en-US" sz="5600" b="1" dirty="0" smtClean="0">
                <a:cs typeface="Times New Roman" pitchFamily="18" charset="0"/>
              </a:rPr>
              <a:t>control group</a:t>
            </a:r>
            <a:r>
              <a:rPr lang="en-US" sz="5600" b="1" i="1" baseline="30000" dirty="0" smtClean="0">
                <a:cs typeface="Times New Roman" pitchFamily="18" charset="0"/>
              </a:rPr>
              <a:t> </a:t>
            </a:r>
            <a:endParaRPr lang="tr-TR" sz="5600" dirty="0" smtClean="0">
              <a:cs typeface="Times New Roman" pitchFamily="18" charset="0"/>
            </a:endParaRPr>
          </a:p>
          <a:p>
            <a:pPr>
              <a:buNone/>
            </a:pPr>
            <a:r>
              <a:rPr lang="tr-TR" sz="5600" b="1" i="1" baseline="30000" dirty="0" smtClean="0">
                <a:cs typeface="Times New Roman" pitchFamily="18" charset="0"/>
              </a:rPr>
              <a:t>                                                                                  </a:t>
            </a:r>
            <a:r>
              <a:rPr lang="tr-TR" sz="5600" b="1" i="1" dirty="0" smtClean="0">
                <a:cs typeface="Times New Roman" pitchFamily="18" charset="0"/>
              </a:rPr>
              <a:t> n=28                   n=38                     n=24                    n=86</a:t>
            </a:r>
            <a:endParaRPr lang="tr-TR" sz="5600" dirty="0" smtClean="0">
              <a:cs typeface="Times New Roman" pitchFamily="18" charset="0"/>
            </a:endParaRPr>
          </a:p>
          <a:p>
            <a:pPr>
              <a:buNone/>
            </a:pPr>
            <a:r>
              <a:rPr lang="tr-TR" sz="5600" b="1" i="1" dirty="0" smtClean="0">
                <a:cs typeface="Times New Roman" pitchFamily="18" charset="0"/>
              </a:rPr>
              <a:t> </a:t>
            </a:r>
            <a:endParaRPr lang="tr-TR" sz="5600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US" sz="5600" dirty="0" err="1" smtClean="0">
                <a:cs typeface="Times New Roman" pitchFamily="18" charset="0"/>
              </a:rPr>
              <a:t>K</a:t>
            </a:r>
            <a:r>
              <a:rPr lang="en-US" sz="5600" baseline="-25000" dirty="0" err="1" smtClean="0">
                <a:cs typeface="Times New Roman" pitchFamily="18" charset="0"/>
              </a:rPr>
              <a:t>avg</a:t>
            </a:r>
            <a:r>
              <a:rPr lang="en-US" sz="5600" dirty="0" smtClean="0">
                <a:cs typeface="Times New Roman" pitchFamily="18" charset="0"/>
              </a:rPr>
              <a:t>    </a:t>
            </a:r>
            <a:r>
              <a:rPr lang="en-US" sz="5600" b="1" dirty="0" smtClean="0">
                <a:cs typeface="Times New Roman" pitchFamily="18" charset="0"/>
              </a:rPr>
              <a:t>  </a:t>
            </a:r>
            <a:r>
              <a:rPr lang="tr-TR" sz="5600" b="1" dirty="0" smtClean="0">
                <a:cs typeface="Times New Roman" pitchFamily="18" charset="0"/>
              </a:rPr>
              <a:t>                                    </a:t>
            </a:r>
            <a:r>
              <a:rPr lang="en-US" sz="5600" dirty="0" smtClean="0">
                <a:cs typeface="Times New Roman" pitchFamily="18" charset="0"/>
              </a:rPr>
              <a:t>44.34±6               </a:t>
            </a:r>
            <a:r>
              <a:rPr lang="en-US" sz="5600" dirty="0" smtClean="0">
                <a:cs typeface="Times New Roman" pitchFamily="18" charset="0"/>
              </a:rPr>
              <a:t>50.36±7             </a:t>
            </a:r>
            <a:r>
              <a:rPr lang="en-US" sz="5600" dirty="0" smtClean="0">
                <a:cs typeface="Times New Roman" pitchFamily="18" charset="0"/>
              </a:rPr>
              <a:t> </a:t>
            </a:r>
            <a:r>
              <a:rPr lang="en-US" sz="5600" dirty="0" smtClean="0">
                <a:cs typeface="Times New Roman" pitchFamily="18" charset="0"/>
              </a:rPr>
              <a:t>58.9±7                </a:t>
            </a:r>
            <a:r>
              <a:rPr lang="tr-TR" sz="5600" dirty="0" smtClean="0">
                <a:cs typeface="Times New Roman" pitchFamily="18" charset="0"/>
              </a:rPr>
              <a:t>  </a:t>
            </a:r>
            <a:r>
              <a:rPr lang="en-US" sz="5600" dirty="0" smtClean="0">
                <a:cs typeface="Times New Roman" pitchFamily="18" charset="0"/>
              </a:rPr>
              <a:t>42.8±8</a:t>
            </a:r>
            <a:endParaRPr lang="tr-TR" sz="5600" dirty="0" smtClean="0">
              <a:cs typeface="Times New Roman" pitchFamily="18" charset="0"/>
            </a:endParaRPr>
          </a:p>
          <a:p>
            <a:pPr>
              <a:buNone/>
            </a:pPr>
            <a:r>
              <a:rPr lang="tr-TR" sz="5600" dirty="0" smtClean="0"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5600" dirty="0" smtClean="0">
                <a:cs typeface="Times New Roman" pitchFamily="18" charset="0"/>
              </a:rPr>
              <a:t>TCT                                       </a:t>
            </a:r>
            <a:r>
              <a:rPr lang="tr-TR" sz="5600" dirty="0" smtClean="0">
                <a:cs typeface="Times New Roman" pitchFamily="18" charset="0"/>
              </a:rPr>
              <a:t>   </a:t>
            </a:r>
            <a:r>
              <a:rPr lang="en-US" sz="5600" dirty="0" smtClean="0">
                <a:cs typeface="Times New Roman" pitchFamily="18" charset="0"/>
              </a:rPr>
              <a:t>474±26            </a:t>
            </a:r>
            <a:r>
              <a:rPr lang="tr-TR" sz="5600" dirty="0" smtClean="0">
                <a:cs typeface="Times New Roman" pitchFamily="18" charset="0"/>
              </a:rPr>
              <a:t>  </a:t>
            </a:r>
            <a:r>
              <a:rPr lang="en-US" sz="5600" dirty="0" smtClean="0">
                <a:cs typeface="Times New Roman" pitchFamily="18" charset="0"/>
              </a:rPr>
              <a:t> </a:t>
            </a:r>
            <a:r>
              <a:rPr lang="en-US" sz="5600" dirty="0" smtClean="0">
                <a:cs typeface="Times New Roman" pitchFamily="18" charset="0"/>
              </a:rPr>
              <a:t>423±28              </a:t>
            </a:r>
            <a:r>
              <a:rPr lang="tr-TR" sz="5600" dirty="0" smtClean="0">
                <a:cs typeface="Times New Roman" pitchFamily="18" charset="0"/>
              </a:rPr>
              <a:t> </a:t>
            </a:r>
            <a:r>
              <a:rPr lang="en-US" sz="5600" dirty="0" smtClean="0">
                <a:cs typeface="Times New Roman" pitchFamily="18" charset="0"/>
              </a:rPr>
              <a:t>366±18            </a:t>
            </a:r>
            <a:r>
              <a:rPr lang="tr-TR" sz="5600" dirty="0" smtClean="0">
                <a:cs typeface="Times New Roman" pitchFamily="18" charset="0"/>
              </a:rPr>
              <a:t>      </a:t>
            </a:r>
            <a:r>
              <a:rPr lang="en-US" sz="5600" dirty="0" smtClean="0">
                <a:cs typeface="Times New Roman" pitchFamily="18" charset="0"/>
              </a:rPr>
              <a:t>547±32</a:t>
            </a:r>
            <a:endParaRPr lang="tr-TR" sz="5600" dirty="0" smtClean="0">
              <a:cs typeface="Times New Roman" pitchFamily="18" charset="0"/>
            </a:endParaRPr>
          </a:p>
          <a:p>
            <a:pPr>
              <a:buNone/>
            </a:pPr>
            <a:r>
              <a:rPr lang="tr-TR" sz="5600" b="1" dirty="0" smtClean="0">
                <a:cs typeface="Times New Roman" pitchFamily="18" charset="0"/>
              </a:rPr>
              <a:t> </a:t>
            </a:r>
            <a:endParaRPr lang="tr-TR" sz="5600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US" sz="5600" dirty="0" smtClean="0">
                <a:cs typeface="Times New Roman" pitchFamily="18" charset="0"/>
              </a:rPr>
              <a:t>HOA</a:t>
            </a:r>
            <a:r>
              <a:rPr lang="tr-TR" sz="5600" b="1" dirty="0" smtClean="0">
                <a:cs typeface="Times New Roman" pitchFamily="18" charset="0"/>
              </a:rPr>
              <a:t>                                         </a:t>
            </a:r>
            <a:r>
              <a:rPr lang="en-US" sz="5600" dirty="0" smtClean="0">
                <a:cs typeface="Times New Roman" pitchFamily="18" charset="0"/>
              </a:rPr>
              <a:t>2.61±2                </a:t>
            </a:r>
            <a:r>
              <a:rPr lang="en-US" sz="5600" dirty="0" smtClean="0">
                <a:cs typeface="Times New Roman" pitchFamily="18" charset="0"/>
              </a:rPr>
              <a:t>4.12±3              </a:t>
            </a:r>
            <a:r>
              <a:rPr lang="tr-TR" sz="5600" dirty="0" smtClean="0">
                <a:cs typeface="Times New Roman" pitchFamily="18" charset="0"/>
              </a:rPr>
              <a:t>  </a:t>
            </a:r>
            <a:r>
              <a:rPr lang="en-US" sz="5600" dirty="0" smtClean="0">
                <a:cs typeface="Times New Roman" pitchFamily="18" charset="0"/>
              </a:rPr>
              <a:t>6.32±3               </a:t>
            </a:r>
            <a:r>
              <a:rPr lang="tr-TR" sz="5600" dirty="0" smtClean="0">
                <a:cs typeface="Times New Roman" pitchFamily="18" charset="0"/>
              </a:rPr>
              <a:t>   </a:t>
            </a:r>
            <a:r>
              <a:rPr lang="en-US" sz="5600" dirty="0" smtClean="0">
                <a:cs typeface="Times New Roman" pitchFamily="18" charset="0"/>
              </a:rPr>
              <a:t>0.29±0.1</a:t>
            </a:r>
            <a:endParaRPr lang="tr-TR" sz="5600" dirty="0" smtClean="0">
              <a:cs typeface="Times New Roman" pitchFamily="18" charset="0"/>
            </a:endParaRPr>
          </a:p>
          <a:p>
            <a:pPr>
              <a:buNone/>
            </a:pPr>
            <a:r>
              <a:rPr lang="tr-TR" sz="5600" b="1" dirty="0" smtClean="0">
                <a:cs typeface="Times New Roman" pitchFamily="18" charset="0"/>
              </a:rPr>
              <a:t>                  </a:t>
            </a:r>
            <a:endParaRPr lang="tr-TR" sz="5600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US" sz="5600" dirty="0" smtClean="0">
                <a:cs typeface="Times New Roman" pitchFamily="18" charset="0"/>
              </a:rPr>
              <a:t>total aberration                     </a:t>
            </a:r>
            <a:r>
              <a:rPr lang="en-US" sz="5600" dirty="0" smtClean="0">
                <a:cs typeface="Times New Roman" pitchFamily="18" charset="0"/>
              </a:rPr>
              <a:t>4.01±2                </a:t>
            </a:r>
            <a:r>
              <a:rPr lang="en-US" sz="5600" dirty="0" smtClean="0">
                <a:cs typeface="Times New Roman" pitchFamily="18" charset="0"/>
              </a:rPr>
              <a:t>5.21±3               </a:t>
            </a:r>
            <a:r>
              <a:rPr lang="en-US" sz="5600" dirty="0" smtClean="0">
                <a:cs typeface="Times New Roman" pitchFamily="18" charset="0"/>
              </a:rPr>
              <a:t> </a:t>
            </a:r>
            <a:r>
              <a:rPr lang="en-US" sz="5600" dirty="0" smtClean="0">
                <a:cs typeface="Times New Roman" pitchFamily="18" charset="0"/>
              </a:rPr>
              <a:t>8.9±6                </a:t>
            </a:r>
            <a:r>
              <a:rPr lang="tr-TR" sz="5600" dirty="0" smtClean="0">
                <a:cs typeface="Times New Roman" pitchFamily="18" charset="0"/>
              </a:rPr>
              <a:t>    </a:t>
            </a:r>
            <a:r>
              <a:rPr lang="en-US" sz="5600" dirty="0" smtClean="0">
                <a:cs typeface="Times New Roman" pitchFamily="18" charset="0"/>
              </a:rPr>
              <a:t>0.75±0.2</a:t>
            </a:r>
            <a:endParaRPr lang="tr-TR" sz="5600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US" sz="5600" dirty="0" smtClean="0">
                <a:cs typeface="Times New Roman" pitchFamily="18" charset="0"/>
              </a:rPr>
              <a:t> </a:t>
            </a:r>
            <a:endParaRPr lang="tr-TR" sz="5600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US" sz="5600" dirty="0" smtClean="0">
                <a:cs typeface="Times New Roman" pitchFamily="18" charset="0"/>
              </a:rPr>
              <a:t>coma                                      </a:t>
            </a:r>
            <a:r>
              <a:rPr lang="en-US" sz="5600" dirty="0" smtClean="0">
                <a:cs typeface="Times New Roman" pitchFamily="18" charset="0"/>
              </a:rPr>
              <a:t> </a:t>
            </a:r>
            <a:r>
              <a:rPr lang="en-US" sz="5600" dirty="0" smtClean="0">
                <a:cs typeface="Times New Roman" pitchFamily="18" charset="0"/>
              </a:rPr>
              <a:t>2.33±2               </a:t>
            </a:r>
            <a:r>
              <a:rPr lang="tr-TR" sz="5600" dirty="0" smtClean="0">
                <a:cs typeface="Times New Roman" pitchFamily="18" charset="0"/>
              </a:rPr>
              <a:t> </a:t>
            </a:r>
            <a:r>
              <a:rPr lang="en-US" sz="5600" dirty="0" smtClean="0">
                <a:cs typeface="Times New Roman" pitchFamily="18" charset="0"/>
              </a:rPr>
              <a:t>3.76±3            </a:t>
            </a:r>
            <a:r>
              <a:rPr lang="tr-TR" sz="5600" dirty="0" smtClean="0">
                <a:cs typeface="Times New Roman" pitchFamily="18" charset="0"/>
              </a:rPr>
              <a:t>  </a:t>
            </a:r>
            <a:r>
              <a:rPr lang="en-US" sz="5600" dirty="0" smtClean="0">
                <a:cs typeface="Times New Roman" pitchFamily="18" charset="0"/>
              </a:rPr>
              <a:t>  </a:t>
            </a:r>
            <a:r>
              <a:rPr lang="tr-TR" sz="5600" dirty="0" smtClean="0">
                <a:cs typeface="Times New Roman" pitchFamily="18" charset="0"/>
              </a:rPr>
              <a:t> </a:t>
            </a:r>
            <a:r>
              <a:rPr lang="en-US" sz="5600" dirty="0" smtClean="0">
                <a:cs typeface="Times New Roman" pitchFamily="18" charset="0"/>
              </a:rPr>
              <a:t>6.01±2             </a:t>
            </a:r>
            <a:r>
              <a:rPr lang="tr-TR" sz="5600" dirty="0" smtClean="0">
                <a:cs typeface="Times New Roman" pitchFamily="18" charset="0"/>
              </a:rPr>
              <a:t>   </a:t>
            </a:r>
            <a:r>
              <a:rPr lang="en-US" sz="5600" dirty="0" smtClean="0">
                <a:cs typeface="Times New Roman" pitchFamily="18" charset="0"/>
              </a:rPr>
              <a:t>  </a:t>
            </a:r>
            <a:r>
              <a:rPr lang="en-US" sz="5600" dirty="0" smtClean="0">
                <a:cs typeface="Times New Roman" pitchFamily="18" charset="0"/>
              </a:rPr>
              <a:t>0.29±0.1</a:t>
            </a:r>
            <a:endParaRPr lang="tr-TR" sz="5600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US" sz="5600" dirty="0" smtClean="0">
                <a:cs typeface="Times New Roman" pitchFamily="18" charset="0"/>
              </a:rPr>
              <a:t> </a:t>
            </a:r>
            <a:endParaRPr lang="tr-TR" sz="5600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US" sz="5600" dirty="0" smtClean="0">
                <a:cs typeface="Times New Roman" pitchFamily="18" charset="0"/>
              </a:rPr>
              <a:t>trefoil                                       </a:t>
            </a:r>
            <a:r>
              <a:rPr lang="en-US" sz="5600" dirty="0" smtClean="0">
                <a:cs typeface="Times New Roman" pitchFamily="18" charset="0"/>
              </a:rPr>
              <a:t>0.55±0.1            </a:t>
            </a:r>
            <a:r>
              <a:rPr lang="en-US" sz="5600" dirty="0" smtClean="0">
                <a:cs typeface="Times New Roman" pitchFamily="18" charset="0"/>
              </a:rPr>
              <a:t>0.78±0.3           </a:t>
            </a:r>
            <a:r>
              <a:rPr lang="tr-TR" sz="5600" dirty="0" smtClean="0">
                <a:cs typeface="Times New Roman" pitchFamily="18" charset="0"/>
              </a:rPr>
              <a:t> </a:t>
            </a:r>
            <a:r>
              <a:rPr lang="en-US" sz="5600" dirty="0" smtClean="0">
                <a:cs typeface="Times New Roman" pitchFamily="18" charset="0"/>
              </a:rPr>
              <a:t> </a:t>
            </a:r>
            <a:r>
              <a:rPr lang="en-US" sz="5600" dirty="0" smtClean="0">
                <a:cs typeface="Times New Roman" pitchFamily="18" charset="0"/>
              </a:rPr>
              <a:t>1.07±0.7          </a:t>
            </a:r>
            <a:r>
              <a:rPr lang="tr-TR" sz="5600" dirty="0" smtClean="0">
                <a:cs typeface="Times New Roman" pitchFamily="18" charset="0"/>
              </a:rPr>
              <a:t>    </a:t>
            </a:r>
            <a:r>
              <a:rPr lang="en-US" sz="5600" dirty="0" smtClean="0">
                <a:cs typeface="Times New Roman" pitchFamily="18" charset="0"/>
              </a:rPr>
              <a:t> 0.1 </a:t>
            </a:r>
            <a:endParaRPr lang="tr-TR" sz="5600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US" sz="5600" dirty="0" smtClean="0">
                <a:cs typeface="Times New Roman" pitchFamily="18" charset="0"/>
              </a:rPr>
              <a:t> </a:t>
            </a:r>
            <a:endParaRPr lang="tr-TR" sz="5600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US" sz="5600" dirty="0" smtClean="0">
                <a:cs typeface="Times New Roman" pitchFamily="18" charset="0"/>
              </a:rPr>
              <a:t>spherical                                0.4±0.1           </a:t>
            </a:r>
            <a:r>
              <a:rPr lang="tr-TR" sz="5600" dirty="0" smtClean="0">
                <a:cs typeface="Times New Roman" pitchFamily="18" charset="0"/>
              </a:rPr>
              <a:t>   </a:t>
            </a:r>
            <a:r>
              <a:rPr lang="en-US" sz="5600" dirty="0" smtClean="0">
                <a:cs typeface="Times New Roman" pitchFamily="18" charset="0"/>
              </a:rPr>
              <a:t> </a:t>
            </a:r>
            <a:r>
              <a:rPr lang="en-US" sz="5600" dirty="0" smtClean="0">
                <a:cs typeface="Times New Roman" pitchFamily="18" charset="0"/>
              </a:rPr>
              <a:t>0.87±0.3            </a:t>
            </a:r>
            <a:r>
              <a:rPr lang="en-US" sz="5600" dirty="0" smtClean="0">
                <a:cs typeface="Times New Roman" pitchFamily="18" charset="0"/>
              </a:rPr>
              <a:t> </a:t>
            </a:r>
            <a:r>
              <a:rPr lang="en-US" sz="5600" dirty="0" smtClean="0">
                <a:cs typeface="Times New Roman" pitchFamily="18" charset="0"/>
              </a:rPr>
              <a:t>1.6±0.8           </a:t>
            </a:r>
            <a:r>
              <a:rPr lang="tr-TR" sz="5600" dirty="0" smtClean="0">
                <a:cs typeface="Times New Roman" pitchFamily="18" charset="0"/>
              </a:rPr>
              <a:t>    </a:t>
            </a:r>
            <a:r>
              <a:rPr lang="en-US" sz="5600" dirty="0" smtClean="0">
                <a:cs typeface="Times New Roman" pitchFamily="18" charset="0"/>
              </a:rPr>
              <a:t>  0.17±0.1</a:t>
            </a:r>
            <a:endParaRPr lang="tr-TR" sz="5600" dirty="0" smtClean="0">
              <a:cs typeface="Times New Roman" pitchFamily="18" charset="0"/>
            </a:endParaRPr>
          </a:p>
          <a:p>
            <a:pPr>
              <a:buNone/>
            </a:pPr>
            <a:r>
              <a:rPr lang="tr-TR" sz="5600" b="1" dirty="0" smtClean="0">
                <a:cs typeface="Times New Roman" pitchFamily="18" charset="0"/>
              </a:rPr>
              <a:t> </a:t>
            </a:r>
            <a:endParaRPr lang="tr-TR" sz="5600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US" sz="5600" b="1" i="1" dirty="0" err="1" smtClean="0">
                <a:cs typeface="Times New Roman" pitchFamily="18" charset="0"/>
              </a:rPr>
              <a:t>K</a:t>
            </a:r>
            <a:r>
              <a:rPr lang="en-US" sz="5600" b="1" i="1" baseline="-25000" dirty="0" err="1" smtClean="0">
                <a:cs typeface="Times New Roman" pitchFamily="18" charset="0"/>
              </a:rPr>
              <a:t>avg</a:t>
            </a:r>
            <a:r>
              <a:rPr lang="en-US" sz="5600" b="1" i="1" baseline="-25000" dirty="0" smtClean="0">
                <a:cs typeface="Times New Roman" pitchFamily="18" charset="0"/>
              </a:rPr>
              <a:t>=</a:t>
            </a:r>
            <a:r>
              <a:rPr lang="en-US" sz="5600" b="1" i="1" dirty="0" smtClean="0">
                <a:cs typeface="Times New Roman" pitchFamily="18" charset="0"/>
              </a:rPr>
              <a:t> average </a:t>
            </a:r>
            <a:r>
              <a:rPr lang="en-US" sz="5600" b="1" i="1" dirty="0" err="1" smtClean="0">
                <a:cs typeface="Times New Roman" pitchFamily="18" charset="0"/>
              </a:rPr>
              <a:t>keratometry</a:t>
            </a:r>
            <a:r>
              <a:rPr lang="en-US" sz="5600" b="1" i="1" baseline="-25000" dirty="0" smtClean="0">
                <a:cs typeface="Times New Roman" pitchFamily="18" charset="0"/>
              </a:rPr>
              <a:t>, </a:t>
            </a:r>
            <a:r>
              <a:rPr lang="en-US" sz="5600" b="1" i="1" dirty="0" smtClean="0">
                <a:cs typeface="Times New Roman" pitchFamily="18" charset="0"/>
              </a:rPr>
              <a:t>TCT</a:t>
            </a:r>
            <a:r>
              <a:rPr lang="en-US" sz="5600" b="1" i="1" dirty="0" smtClean="0">
                <a:cs typeface="Times New Roman" pitchFamily="18" charset="0"/>
              </a:rPr>
              <a:t>= </a:t>
            </a:r>
            <a:r>
              <a:rPr lang="en-US" sz="5600" b="1" i="1" dirty="0" smtClean="0">
                <a:cs typeface="Times New Roman" pitchFamily="18" charset="0"/>
              </a:rPr>
              <a:t>thinnest corneal thickness</a:t>
            </a:r>
            <a:r>
              <a:rPr lang="en-US" sz="5600" b="1" i="1" baseline="-25000" dirty="0" smtClean="0">
                <a:cs typeface="Times New Roman" pitchFamily="18" charset="0"/>
              </a:rPr>
              <a:t>, </a:t>
            </a:r>
            <a:r>
              <a:rPr lang="en-US" sz="5600" b="1" i="1" dirty="0" smtClean="0">
                <a:cs typeface="Times New Roman" pitchFamily="18" charset="0"/>
              </a:rPr>
              <a:t>HOA= high order </a:t>
            </a:r>
            <a:r>
              <a:rPr lang="en-US" sz="5600" b="1" i="1" dirty="0" smtClean="0">
                <a:cs typeface="Times New Roman" pitchFamily="18" charset="0"/>
              </a:rPr>
              <a:t>aberration</a:t>
            </a:r>
            <a:endParaRPr lang="tr-TR" sz="5600" b="1" i="1" dirty="0" smtClean="0">
              <a:cs typeface="Times New Roman" pitchFamily="18" charset="0"/>
            </a:endParaRPr>
          </a:p>
          <a:p>
            <a:pPr>
              <a:buNone/>
            </a:pPr>
            <a:endParaRPr lang="tr-TR" sz="49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smtClean="0"/>
              <a:t> </a:t>
            </a:r>
          </a:p>
          <a:p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There was a significant difference between the groups with respect to </a:t>
            </a:r>
            <a:r>
              <a:rPr lang="en-US" sz="56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5600" baseline="-25000" dirty="0" err="1" smtClean="0">
                <a:latin typeface="Times New Roman" pitchFamily="18" charset="0"/>
                <a:cs typeface="Times New Roman" pitchFamily="18" charset="0"/>
              </a:rPr>
              <a:t>avg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5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 TCT</a:t>
            </a:r>
            <a:r>
              <a:rPr lang="tr-TR" sz="5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HOA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, total aberration, coma, trefoil and spherical aberrations (p&lt;0.05). There was a significant correlation between the high order aberrations and </a:t>
            </a:r>
            <a:r>
              <a:rPr lang="en-US" sz="56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5600" baseline="-25000" dirty="0" err="1" smtClean="0">
                <a:latin typeface="Times New Roman" pitchFamily="18" charset="0"/>
                <a:cs typeface="Times New Roman" pitchFamily="18" charset="0"/>
              </a:rPr>
              <a:t>avg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 in the </a:t>
            </a:r>
            <a:r>
              <a:rPr lang="en-US" sz="5600" dirty="0" err="1" smtClean="0">
                <a:latin typeface="Times New Roman" pitchFamily="18" charset="0"/>
                <a:cs typeface="Times New Roman" pitchFamily="18" charset="0"/>
              </a:rPr>
              <a:t>keratoconus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 patients (P&lt;0.05).</a:t>
            </a:r>
            <a:endParaRPr lang="tr-TR" sz="5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tr-TR" sz="5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Anterior high order corneal aberrations were significantly high in the moderate and advanced stage </a:t>
            </a:r>
            <a:r>
              <a:rPr lang="en-US" sz="2400" dirty="0" err="1" smtClean="0"/>
              <a:t>keratoconus</a:t>
            </a:r>
            <a:r>
              <a:rPr lang="en-US" sz="2400" dirty="0" smtClean="0"/>
              <a:t> eyes. Anterior high order corneal aberration measurement is a guide for the physician in the diagnosis and </a:t>
            </a:r>
            <a:r>
              <a:rPr lang="en-US" sz="2400" dirty="0" err="1" smtClean="0"/>
              <a:t>classifi</a:t>
            </a:r>
            <a:r>
              <a:rPr lang="tr-TR" sz="2400" dirty="0" smtClean="0"/>
              <a:t>.</a:t>
            </a:r>
            <a:r>
              <a:rPr lang="en-US" sz="2400" dirty="0" err="1" smtClean="0"/>
              <a:t>cation</a:t>
            </a:r>
            <a:r>
              <a:rPr lang="en-US" sz="2400" dirty="0" smtClean="0"/>
              <a:t> </a:t>
            </a:r>
            <a:r>
              <a:rPr lang="en-US" sz="2400" dirty="0" smtClean="0"/>
              <a:t>of </a:t>
            </a:r>
            <a:r>
              <a:rPr lang="en-US" sz="2400" dirty="0" err="1" smtClean="0"/>
              <a:t>keratoconus</a:t>
            </a:r>
            <a:r>
              <a:rPr lang="tr-TR" sz="2400" dirty="0" smtClean="0"/>
              <a:t>.</a:t>
            </a:r>
            <a:endParaRPr lang="tr-TR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öküm">
  <a:themeElements>
    <a:clrScheme name="Döküm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Döküm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öküm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95</TotalTime>
  <Words>354</Words>
  <Application>Microsoft Office PowerPoint</Application>
  <PresentationFormat>Ekran Gösterisi (4:3)</PresentationFormat>
  <Paragraphs>51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Döküm</vt:lpstr>
      <vt:lpstr>Comparison of the Corneal Topography Measurements and High Order Aberrations with Scheimpflug-Placido Topography in Normal and Keratoconus Eyes </vt:lpstr>
      <vt:lpstr>Slayt 2</vt:lpstr>
      <vt:lpstr>Materials and Methods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the Corneal Topography Measurements and High Order Aberrations with Scheimpflug-Placido Topography in Normal and Keratoconus Eyes </dc:title>
  <dc:creator>scolak</dc:creator>
  <cp:lastModifiedBy>scolak</cp:lastModifiedBy>
  <cp:revision>24</cp:revision>
  <dcterms:created xsi:type="dcterms:W3CDTF">2015-09-11T02:04:34Z</dcterms:created>
  <dcterms:modified xsi:type="dcterms:W3CDTF">2015-09-11T19:31:34Z</dcterms:modified>
</cp:coreProperties>
</file>