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E2884-B6A8-4A38-B7C5-B86E8B149BD4}" type="datetimeFigureOut">
              <a:rPr lang="fr-FR" smtClean="0"/>
              <a:pPr/>
              <a:t>12/09/2015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EC07-70F4-4B0E-9420-B6CF9B7B85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Therapeutic</a:t>
            </a:r>
            <a:r>
              <a:rPr lang="fr-FR" dirty="0" smtClean="0"/>
              <a:t> </a:t>
            </a:r>
            <a:r>
              <a:rPr lang="fr-FR" dirty="0" err="1" smtClean="0"/>
              <a:t>scleral</a:t>
            </a:r>
            <a:r>
              <a:rPr lang="fr-FR" dirty="0" smtClean="0"/>
              <a:t> </a:t>
            </a:r>
            <a:r>
              <a:rPr lang="fr-FR" dirty="0" err="1" smtClean="0"/>
              <a:t>lens</a:t>
            </a:r>
            <a:r>
              <a:rPr lang="fr-FR" dirty="0" smtClean="0"/>
              <a:t> </a:t>
            </a:r>
            <a:r>
              <a:rPr lang="fr-FR" dirty="0" smtClean="0"/>
              <a:t>to</a:t>
            </a:r>
            <a:r>
              <a:rPr lang="fr-FR" dirty="0" smtClean="0"/>
              <a:t> manage </a:t>
            </a:r>
            <a:r>
              <a:rPr lang="fr-FR" dirty="0" err="1" smtClean="0"/>
              <a:t>severe</a:t>
            </a:r>
            <a:r>
              <a:rPr lang="fr-FR" dirty="0" smtClean="0"/>
              <a:t> </a:t>
            </a:r>
            <a:r>
              <a:rPr lang="fr-FR" dirty="0" err="1" smtClean="0"/>
              <a:t>ocular</a:t>
            </a:r>
            <a:r>
              <a:rPr lang="fr-FR" smtClean="0"/>
              <a:t> surface </a:t>
            </a:r>
            <a:r>
              <a:rPr lang="fr-FR" dirty="0" err="1" smtClean="0"/>
              <a:t>burns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MB MEKKI, S YAHIAOUI, O </a:t>
            </a:r>
            <a:r>
              <a:rPr lang="fr-FR" dirty="0" err="1" smtClean="0"/>
              <a:t>Titah</a:t>
            </a:r>
            <a:endParaRPr lang="fr-FR" dirty="0" smtClean="0"/>
          </a:p>
          <a:p>
            <a:r>
              <a:rPr lang="fr-FR" dirty="0" smtClean="0"/>
              <a:t>Ibn Al </a:t>
            </a:r>
            <a:r>
              <a:rPr lang="fr-FR" dirty="0" err="1" smtClean="0"/>
              <a:t>Haythem</a:t>
            </a:r>
            <a:r>
              <a:rPr lang="fr-FR" dirty="0" smtClean="0"/>
              <a:t> Center</a:t>
            </a:r>
          </a:p>
          <a:p>
            <a:r>
              <a:rPr lang="fr-FR" dirty="0" err="1" smtClean="0"/>
              <a:t>Algiers</a:t>
            </a:r>
            <a:endParaRPr lang="fr-FR" dirty="0" smtClean="0"/>
          </a:p>
          <a:p>
            <a:r>
              <a:rPr lang="fr-FR" dirty="0" smtClean="0"/>
              <a:t>ECLSO 2015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7158" y="6000768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Financial </a:t>
            </a:r>
            <a:r>
              <a:rPr lang="fr-FR" dirty="0" err="1" smtClean="0"/>
              <a:t>disclosure</a:t>
            </a:r>
            <a:r>
              <a:rPr lang="fr-FR" dirty="0" smtClean="0"/>
              <a:t>:</a:t>
            </a:r>
          </a:p>
          <a:p>
            <a:r>
              <a:rPr lang="fr-FR" dirty="0" smtClean="0"/>
              <a:t>MB MEKKI </a:t>
            </a:r>
            <a:r>
              <a:rPr lang="fr-FR" dirty="0" err="1" smtClean="0"/>
              <a:t>is</a:t>
            </a:r>
            <a:r>
              <a:rPr lang="fr-FR" dirty="0" smtClean="0"/>
              <a:t> local </a:t>
            </a:r>
            <a:r>
              <a:rPr lang="fr-FR" dirty="0" err="1" smtClean="0"/>
              <a:t>representative</a:t>
            </a:r>
            <a:r>
              <a:rPr lang="fr-FR" dirty="0" smtClean="0"/>
              <a:t> of </a:t>
            </a:r>
            <a:r>
              <a:rPr lang="fr-FR" dirty="0" err="1" smtClean="0"/>
              <a:t>Microlens</a:t>
            </a:r>
            <a:r>
              <a:rPr lang="fr-FR" dirty="0" smtClean="0"/>
              <a:t>* a </a:t>
            </a:r>
            <a:r>
              <a:rPr lang="fr-FR" dirty="0" err="1" smtClean="0"/>
              <a:t>scleral</a:t>
            </a:r>
            <a:r>
              <a:rPr lang="fr-FR" dirty="0" smtClean="0"/>
              <a:t> </a:t>
            </a:r>
            <a:r>
              <a:rPr lang="fr-FR" dirty="0" err="1" smtClean="0"/>
              <a:t>lens</a:t>
            </a:r>
            <a:r>
              <a:rPr lang="fr-FR" dirty="0" smtClean="0"/>
              <a:t> </a:t>
            </a:r>
            <a:r>
              <a:rPr lang="fr-FR" dirty="0" err="1" smtClean="0"/>
              <a:t>manufacturar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demonstrate</a:t>
            </a:r>
            <a:r>
              <a:rPr lang="fr-FR" dirty="0" smtClean="0"/>
              <a:t> </a:t>
            </a:r>
            <a:r>
              <a:rPr lang="fr-FR" dirty="0" err="1" smtClean="0"/>
              <a:t>thespectacular</a:t>
            </a:r>
            <a:r>
              <a:rPr lang="fr-FR" dirty="0" smtClean="0"/>
              <a:t> </a:t>
            </a:r>
            <a:r>
              <a:rPr lang="fr-FR" dirty="0" err="1" smtClean="0"/>
              <a:t>effect</a:t>
            </a:r>
            <a:r>
              <a:rPr lang="fr-FR" dirty="0" smtClean="0"/>
              <a:t> of </a:t>
            </a:r>
            <a:r>
              <a:rPr lang="fr-FR" dirty="0" err="1" smtClean="0"/>
              <a:t>therapeutic</a:t>
            </a:r>
            <a:r>
              <a:rPr lang="fr-FR" dirty="0" smtClean="0"/>
              <a:t> </a:t>
            </a:r>
            <a:r>
              <a:rPr lang="fr-FR" dirty="0" err="1" smtClean="0"/>
              <a:t>scleral</a:t>
            </a:r>
            <a:r>
              <a:rPr lang="fr-FR" dirty="0" smtClean="0"/>
              <a:t> </a:t>
            </a:r>
            <a:r>
              <a:rPr lang="fr-FR" dirty="0" err="1" smtClean="0"/>
              <a:t>lensin</a:t>
            </a:r>
            <a:r>
              <a:rPr lang="fr-FR" dirty="0" smtClean="0"/>
              <a:t> </a:t>
            </a:r>
            <a:r>
              <a:rPr lang="fr-FR" dirty="0" err="1" smtClean="0"/>
              <a:t>healing</a:t>
            </a:r>
            <a:r>
              <a:rPr lang="fr-FR" dirty="0" smtClean="0"/>
              <a:t> </a:t>
            </a:r>
            <a:r>
              <a:rPr lang="fr-FR" dirty="0" err="1" smtClean="0"/>
              <a:t>severe</a:t>
            </a:r>
            <a:r>
              <a:rPr lang="fr-FR" dirty="0" smtClean="0"/>
              <a:t> </a:t>
            </a:r>
            <a:r>
              <a:rPr lang="fr-FR" dirty="0" err="1" smtClean="0"/>
              <a:t>ocular</a:t>
            </a:r>
            <a:r>
              <a:rPr lang="fr-FR" dirty="0" smtClean="0"/>
              <a:t> </a:t>
            </a:r>
            <a:r>
              <a:rPr lang="fr-FR" dirty="0" err="1" smtClean="0"/>
              <a:t>burns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/>
              <a:t>4</a:t>
            </a:r>
            <a:r>
              <a:rPr lang="fr-FR" dirty="0" smtClean="0"/>
              <a:t> </a:t>
            </a:r>
            <a:r>
              <a:rPr lang="fr-FR" dirty="0" err="1" smtClean="0"/>
              <a:t>eyes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severe</a:t>
            </a:r>
            <a:r>
              <a:rPr lang="fr-FR" dirty="0" smtClean="0"/>
              <a:t> </a:t>
            </a:r>
            <a:r>
              <a:rPr lang="fr-FR" dirty="0" err="1" smtClean="0"/>
              <a:t>ocular</a:t>
            </a:r>
            <a:r>
              <a:rPr lang="fr-FR" dirty="0" smtClean="0"/>
              <a:t> </a:t>
            </a:r>
            <a:r>
              <a:rPr lang="fr-FR" dirty="0" err="1" smtClean="0"/>
              <a:t>burns</a:t>
            </a:r>
            <a:r>
              <a:rPr lang="fr-FR" dirty="0" smtClean="0"/>
              <a:t> grade 4 of Roper Hall </a:t>
            </a:r>
            <a:r>
              <a:rPr lang="fr-FR" dirty="0" err="1" smtClean="0"/>
              <a:t>scale</a:t>
            </a:r>
            <a:r>
              <a:rPr lang="fr-FR" dirty="0" smtClean="0"/>
              <a:t> or grade 6 of </a:t>
            </a:r>
            <a:r>
              <a:rPr lang="fr-FR" dirty="0" err="1" smtClean="0"/>
              <a:t>Dua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: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limbal</a:t>
            </a:r>
            <a:r>
              <a:rPr lang="fr-FR" dirty="0" smtClean="0"/>
              <a:t> stem </a:t>
            </a:r>
            <a:r>
              <a:rPr lang="fr-FR" dirty="0" err="1" smtClean="0"/>
              <a:t>cell</a:t>
            </a:r>
            <a:r>
              <a:rPr lang="fr-FR" dirty="0" smtClean="0"/>
              <a:t> </a:t>
            </a:r>
            <a:r>
              <a:rPr lang="fr-FR" dirty="0" err="1" smtClean="0"/>
              <a:t>deficiency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limbal</a:t>
            </a:r>
            <a:r>
              <a:rPr lang="fr-FR" dirty="0" smtClean="0"/>
              <a:t> </a:t>
            </a:r>
            <a:r>
              <a:rPr lang="fr-FR" dirty="0" err="1" smtClean="0"/>
              <a:t>ischemia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360°, </a:t>
            </a:r>
            <a:r>
              <a:rPr lang="fr-FR" dirty="0" err="1" smtClean="0"/>
              <a:t>corneal</a:t>
            </a:r>
            <a:r>
              <a:rPr lang="fr-FR" dirty="0" smtClean="0"/>
              <a:t> </a:t>
            </a:r>
            <a:r>
              <a:rPr lang="fr-FR" dirty="0" err="1" smtClean="0"/>
              <a:t>anaesthesia</a:t>
            </a:r>
            <a:r>
              <a:rPr lang="fr-FR" dirty="0" smtClean="0"/>
              <a:t> and </a:t>
            </a:r>
            <a:r>
              <a:rPr lang="fr-FR" dirty="0" err="1" smtClean="0"/>
              <a:t>resistant</a:t>
            </a:r>
            <a:r>
              <a:rPr lang="fr-FR" dirty="0" smtClean="0"/>
              <a:t> to </a:t>
            </a:r>
            <a:r>
              <a:rPr lang="fr-FR" dirty="0" err="1" smtClean="0"/>
              <a:t>medical</a:t>
            </a:r>
            <a:r>
              <a:rPr lang="fr-FR" dirty="0" smtClean="0"/>
              <a:t> </a:t>
            </a:r>
            <a:r>
              <a:rPr lang="fr-FR" dirty="0" err="1" smtClean="0"/>
              <a:t>treatment</a:t>
            </a:r>
            <a:r>
              <a:rPr lang="fr-FR" dirty="0" smtClean="0"/>
              <a:t> for more </a:t>
            </a:r>
            <a:r>
              <a:rPr lang="fr-FR" dirty="0" err="1" smtClean="0"/>
              <a:t>than</a:t>
            </a:r>
            <a:r>
              <a:rPr lang="fr-FR" dirty="0" smtClean="0"/>
              <a:t> 2 </a:t>
            </a:r>
            <a:r>
              <a:rPr lang="fr-FR" dirty="0" err="1" smtClean="0"/>
              <a:t>weeks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healing</a:t>
            </a:r>
            <a:r>
              <a:rPr lang="fr-FR" dirty="0" smtClean="0"/>
              <a:t> </a:t>
            </a:r>
            <a:r>
              <a:rPr lang="fr-FR" dirty="0" err="1" smtClean="0"/>
              <a:t>tendancy</a:t>
            </a:r>
            <a:r>
              <a:rPr lang="fr-FR" dirty="0" smtClean="0"/>
              <a:t>, </a:t>
            </a:r>
            <a:r>
              <a:rPr lang="fr-FR" dirty="0" err="1" smtClean="0"/>
              <a:t>presenting</a:t>
            </a:r>
            <a:r>
              <a:rPr lang="fr-FR" dirty="0" smtClean="0"/>
              <a:t> large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corneal</a:t>
            </a:r>
            <a:r>
              <a:rPr lang="fr-FR" dirty="0" smtClean="0"/>
              <a:t> and </a:t>
            </a:r>
            <a:r>
              <a:rPr lang="fr-FR" dirty="0" err="1" smtClean="0"/>
              <a:t>limbal</a:t>
            </a:r>
            <a:r>
              <a:rPr lang="fr-FR" dirty="0" smtClean="0"/>
              <a:t> </a:t>
            </a:r>
            <a:r>
              <a:rPr lang="fr-FR" dirty="0" err="1" smtClean="0"/>
              <a:t>ulcer</a:t>
            </a:r>
            <a:r>
              <a:rPr lang="fr-FR" dirty="0" smtClean="0"/>
              <a:t>, </a:t>
            </a:r>
            <a:r>
              <a:rPr lang="fr-FR" dirty="0" err="1" smtClean="0"/>
              <a:t>fitted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therapeutic</a:t>
            </a:r>
            <a:r>
              <a:rPr lang="fr-FR" dirty="0" smtClean="0"/>
              <a:t> </a:t>
            </a:r>
            <a:r>
              <a:rPr lang="fr-FR" dirty="0" err="1" smtClean="0"/>
              <a:t>scleral</a:t>
            </a:r>
            <a:r>
              <a:rPr lang="fr-FR" dirty="0" smtClean="0"/>
              <a:t> </a:t>
            </a:r>
            <a:r>
              <a:rPr lang="fr-FR" dirty="0" err="1" smtClean="0"/>
              <a:t>lens</a:t>
            </a:r>
            <a:r>
              <a:rPr lang="fr-FR" dirty="0" smtClean="0"/>
              <a:t> ( </a:t>
            </a:r>
            <a:r>
              <a:rPr lang="fr-FR" dirty="0" err="1" smtClean="0"/>
              <a:t>Microlens</a:t>
            </a:r>
            <a:r>
              <a:rPr lang="fr-FR" dirty="0" smtClean="0"/>
              <a:t>*, The </a:t>
            </a:r>
            <a:r>
              <a:rPr lang="fr-FR" dirty="0" err="1" smtClean="0"/>
              <a:t>Netherlands</a:t>
            </a:r>
            <a:r>
              <a:rPr lang="fr-FR" dirty="0" smtClean="0"/>
              <a:t> ) for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daily</a:t>
            </a:r>
            <a:r>
              <a:rPr lang="fr-FR" dirty="0" smtClean="0"/>
              <a:t> wear and </a:t>
            </a:r>
            <a:r>
              <a:rPr lang="fr-FR" dirty="0" err="1" smtClean="0"/>
              <a:t>filled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saline solution and </a:t>
            </a:r>
            <a:r>
              <a:rPr lang="fr-FR" dirty="0" err="1" smtClean="0"/>
              <a:t>daily</a:t>
            </a:r>
            <a:r>
              <a:rPr lang="fr-FR" dirty="0" smtClean="0"/>
              <a:t> control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fluid</a:t>
            </a:r>
            <a:r>
              <a:rPr lang="fr-FR" dirty="0" smtClean="0"/>
              <a:t> exchange.</a:t>
            </a:r>
          </a:p>
          <a:p>
            <a:endParaRPr lang="fr-FR" dirty="0" smtClean="0"/>
          </a:p>
          <a:p>
            <a:r>
              <a:rPr lang="fr-FR" dirty="0" smtClean="0"/>
              <a:t>All </a:t>
            </a:r>
            <a:r>
              <a:rPr lang="fr-FR" dirty="0" err="1" smtClean="0"/>
              <a:t>eyes</a:t>
            </a:r>
            <a:r>
              <a:rPr lang="fr-FR" dirty="0" smtClean="0"/>
              <a:t> </a:t>
            </a:r>
            <a:r>
              <a:rPr lang="fr-FR" dirty="0" err="1" smtClean="0"/>
              <a:t>had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re</a:t>
            </a:r>
            <a:r>
              <a:rPr lang="fr-FR" dirty="0" smtClean="0"/>
              <a:t>-</a:t>
            </a:r>
            <a:r>
              <a:rPr lang="fr-FR" dirty="0" err="1" smtClean="0"/>
              <a:t>epithelialisationin</a:t>
            </a:r>
            <a:r>
              <a:rPr lang="fr-FR" dirty="0" smtClean="0"/>
              <a:t> 1 to 3 </a:t>
            </a:r>
            <a:r>
              <a:rPr lang="fr-FR" dirty="0" err="1" smtClean="0"/>
              <a:t>weeks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therapeutic</a:t>
            </a:r>
            <a:r>
              <a:rPr lang="fr-FR" dirty="0" smtClean="0"/>
              <a:t> </a:t>
            </a:r>
            <a:r>
              <a:rPr lang="fr-FR" dirty="0" err="1" smtClean="0"/>
              <a:t>scleral</a:t>
            </a:r>
            <a:r>
              <a:rPr lang="fr-FR" dirty="0" smtClean="0"/>
              <a:t> </a:t>
            </a:r>
            <a:r>
              <a:rPr lang="fr-FR" dirty="0" err="1" smtClean="0"/>
              <a:t>lens</a:t>
            </a:r>
            <a:r>
              <a:rPr lang="fr-FR" dirty="0" smtClean="0"/>
              <a:t> </a:t>
            </a:r>
            <a:r>
              <a:rPr lang="fr-FR" dirty="0" err="1" smtClean="0"/>
              <a:t>alone</a:t>
            </a:r>
            <a:r>
              <a:rPr lang="fr-FR" dirty="0" smtClean="0"/>
              <a:t>. The </a:t>
            </a:r>
            <a:r>
              <a:rPr lang="fr-FR" dirty="0" err="1" smtClean="0"/>
              <a:t>healing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began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peripheral</a:t>
            </a:r>
            <a:r>
              <a:rPr lang="fr-FR" dirty="0" smtClean="0"/>
              <a:t> </a:t>
            </a:r>
            <a:r>
              <a:rPr lang="fr-FR" dirty="0" err="1" smtClean="0"/>
              <a:t>conjunctival</a:t>
            </a:r>
            <a:r>
              <a:rPr lang="fr-FR" dirty="0" smtClean="0"/>
              <a:t> </a:t>
            </a:r>
            <a:r>
              <a:rPr lang="fr-FR" dirty="0" err="1" smtClean="0"/>
              <a:t>epithelial</a:t>
            </a:r>
            <a:r>
              <a:rPr lang="fr-FR" dirty="0" smtClean="0"/>
              <a:t> </a:t>
            </a:r>
            <a:r>
              <a:rPr lang="fr-FR" dirty="0" err="1" smtClean="0"/>
              <a:t>cells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44624"/>
            <a:ext cx="7596336" cy="634082"/>
          </a:xfrm>
        </p:spPr>
        <p:txBody>
          <a:bodyPr/>
          <a:lstStyle/>
          <a:p>
            <a:r>
              <a:rPr lang="fr-FR" sz="2000" dirty="0" smtClean="0"/>
              <a:t>Case report 1 : </a:t>
            </a:r>
            <a:r>
              <a:rPr lang="fr-FR" sz="2000" dirty="0" err="1" smtClean="0"/>
              <a:t>Scleral</a:t>
            </a:r>
            <a:r>
              <a:rPr lang="fr-FR" sz="2000" dirty="0" smtClean="0"/>
              <a:t> </a:t>
            </a:r>
            <a:r>
              <a:rPr lang="fr-FR" sz="2000" dirty="0" err="1" smtClean="0"/>
              <a:t>lens</a:t>
            </a:r>
            <a:r>
              <a:rPr lang="fr-FR" sz="2000" dirty="0" smtClean="0"/>
              <a:t> to </a:t>
            </a:r>
            <a:r>
              <a:rPr lang="fr-FR" sz="2000" dirty="0" err="1" smtClean="0"/>
              <a:t>rescue</a:t>
            </a:r>
            <a:r>
              <a:rPr lang="fr-FR" sz="2000" dirty="0" smtClean="0"/>
              <a:t> </a:t>
            </a:r>
            <a:r>
              <a:rPr lang="fr-FR" sz="2000" dirty="0" err="1" smtClean="0"/>
              <a:t>severe</a:t>
            </a:r>
            <a:r>
              <a:rPr lang="fr-FR" sz="2000" dirty="0" smtClean="0"/>
              <a:t> </a:t>
            </a:r>
            <a:r>
              <a:rPr lang="fr-FR" sz="2000" dirty="0" err="1" smtClean="0"/>
              <a:t>ocular</a:t>
            </a:r>
            <a:r>
              <a:rPr lang="fr-FR" sz="2000" dirty="0" smtClean="0"/>
              <a:t> thermal </a:t>
            </a:r>
            <a:r>
              <a:rPr lang="fr-FR" sz="2000" dirty="0" err="1" smtClean="0"/>
              <a:t>burn</a:t>
            </a:r>
            <a:endParaRPr lang="en-US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620689"/>
            <a:ext cx="6624736" cy="432048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fr-FR" dirty="0" smtClean="0"/>
              <a:t>50 </a:t>
            </a:r>
            <a:r>
              <a:rPr lang="fr-FR" dirty="0" err="1" smtClean="0"/>
              <a:t>years</a:t>
            </a:r>
            <a:r>
              <a:rPr lang="fr-FR" dirty="0" smtClean="0"/>
              <a:t> </a:t>
            </a:r>
            <a:r>
              <a:rPr lang="fr-FR" dirty="0" err="1" smtClean="0"/>
              <a:t>old</a:t>
            </a:r>
            <a:r>
              <a:rPr lang="fr-FR" dirty="0" smtClean="0"/>
              <a:t> </a:t>
            </a:r>
            <a:r>
              <a:rPr lang="fr-FR" dirty="0" err="1" smtClean="0"/>
              <a:t>female</a:t>
            </a:r>
            <a:r>
              <a:rPr lang="fr-FR" dirty="0" smtClean="0"/>
              <a:t>. </a:t>
            </a:r>
            <a:r>
              <a:rPr lang="fr-FR" dirty="0" err="1" smtClean="0"/>
              <a:t>Severe</a:t>
            </a:r>
            <a:r>
              <a:rPr lang="fr-FR" dirty="0" smtClean="0"/>
              <a:t> face and </a:t>
            </a:r>
            <a:r>
              <a:rPr lang="fr-FR" dirty="0" err="1" smtClean="0"/>
              <a:t>chest</a:t>
            </a:r>
            <a:r>
              <a:rPr lang="fr-FR" dirty="0" smtClean="0"/>
              <a:t> thermal </a:t>
            </a:r>
            <a:r>
              <a:rPr lang="fr-FR" dirty="0" err="1" smtClean="0"/>
              <a:t>burn</a:t>
            </a:r>
            <a:r>
              <a:rPr lang="fr-FR" dirty="0" smtClean="0"/>
              <a:t>. </a:t>
            </a:r>
            <a:r>
              <a:rPr lang="fr-FR" dirty="0" err="1" smtClean="0"/>
              <a:t>Referred</a:t>
            </a:r>
            <a:r>
              <a:rPr lang="fr-FR" dirty="0" smtClean="0"/>
              <a:t> to </a:t>
            </a:r>
            <a:r>
              <a:rPr lang="fr-FR" dirty="0" err="1" smtClean="0"/>
              <a:t>our</a:t>
            </a:r>
            <a:r>
              <a:rPr lang="fr-FR" dirty="0" smtClean="0"/>
              <a:t> center 15 </a:t>
            </a:r>
            <a:r>
              <a:rPr lang="fr-FR" dirty="0" err="1" smtClean="0"/>
              <a:t>days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accident ( </a:t>
            </a:r>
            <a:r>
              <a:rPr lang="fr-FR" dirty="0" err="1" smtClean="0"/>
              <a:t>failure</a:t>
            </a:r>
            <a:r>
              <a:rPr lang="fr-FR" dirty="0" smtClean="0"/>
              <a:t> of </a:t>
            </a:r>
            <a:r>
              <a:rPr lang="fr-FR" dirty="0" err="1" smtClean="0"/>
              <a:t>usual</a:t>
            </a:r>
            <a:r>
              <a:rPr lang="fr-FR" dirty="0" smtClean="0"/>
              <a:t> </a:t>
            </a:r>
            <a:r>
              <a:rPr lang="fr-FR" dirty="0" err="1" smtClean="0"/>
              <a:t>treatment</a:t>
            </a:r>
            <a:r>
              <a:rPr lang="fr-FR" dirty="0" smtClean="0"/>
              <a:t>).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4" name="Picture 5" descr="G:\ABBA\25497_20131212_122703_DC3_Image_R_062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99052" y="1124744"/>
            <a:ext cx="3072341" cy="2304256"/>
          </a:xfrm>
          <a:prstGeom prst="rect">
            <a:avLst/>
          </a:prstGeom>
          <a:noFill/>
        </p:spPr>
      </p:pic>
      <p:pic>
        <p:nvPicPr>
          <p:cNvPr id="5" name="Picture 2" descr="G:\ABBA\25497_20131212_123129_DC3_Image_R_0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1" y="1103869"/>
            <a:ext cx="1384155" cy="1038116"/>
          </a:xfrm>
          <a:prstGeom prst="rect">
            <a:avLst/>
          </a:prstGeom>
          <a:noFill/>
        </p:spPr>
      </p:pic>
      <p:pic>
        <p:nvPicPr>
          <p:cNvPr id="6" name="Picture 3" descr="G:\ABBA\25497_20131212_123338_DC3_Image_R_0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124744"/>
            <a:ext cx="1368152" cy="1026114"/>
          </a:xfrm>
          <a:prstGeom prst="rect">
            <a:avLst/>
          </a:prstGeom>
          <a:noFill/>
        </p:spPr>
      </p:pic>
      <p:pic>
        <p:nvPicPr>
          <p:cNvPr id="7" name="Picture 2" descr="G:\ABBA\25497_20131213_111657_DC3_Image_R_07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204864"/>
            <a:ext cx="1359813" cy="1019860"/>
          </a:xfrm>
          <a:prstGeom prst="rect">
            <a:avLst/>
          </a:prstGeom>
          <a:noFill/>
        </p:spPr>
      </p:pic>
      <p:pic>
        <p:nvPicPr>
          <p:cNvPr id="8" name="Picture 3" descr="G:\ABBA\25497_20131213_111911_DC3_Image_R_08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2204864"/>
            <a:ext cx="1368152" cy="1026114"/>
          </a:xfrm>
          <a:prstGeom prst="rect">
            <a:avLst/>
          </a:prstGeom>
          <a:noFill/>
        </p:spPr>
      </p:pic>
      <p:pic>
        <p:nvPicPr>
          <p:cNvPr id="9" name="Picture 3" descr="G:\ABBA\25497_20131215_103908_DC3_Image_R_09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1124744"/>
            <a:ext cx="1439821" cy="1079866"/>
          </a:xfrm>
          <a:prstGeom prst="rect">
            <a:avLst/>
          </a:prstGeom>
          <a:noFill/>
        </p:spPr>
      </p:pic>
      <p:pic>
        <p:nvPicPr>
          <p:cNvPr id="10" name="Picture 2" descr="G:\ABBA\25497_Abba.fatiha_brulure.cornéenne.lentille.sclérale_20131216_R_10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2204864"/>
            <a:ext cx="1416157" cy="1008112"/>
          </a:xfrm>
          <a:prstGeom prst="rect">
            <a:avLst/>
          </a:prstGeom>
          <a:noFill/>
        </p:spPr>
      </p:pic>
      <p:pic>
        <p:nvPicPr>
          <p:cNvPr id="11" name="Picture 4" descr="G:\ABBA\25497_Abba.Fatiha_Brulure.thermique.lentille.slcérale.J7.arret.port_20131217_R_11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501009"/>
            <a:ext cx="1728191" cy="1296144"/>
          </a:xfrm>
          <a:prstGeom prst="rect">
            <a:avLst/>
          </a:prstGeom>
          <a:noFill/>
        </p:spPr>
      </p:pic>
      <p:pic>
        <p:nvPicPr>
          <p:cNvPr id="12" name="Picture 2" descr="G:\ABBA\25497_Abba.Fatiha_Brulure.thermique.lentille.slcérale.J7.arret.port_20131217_R_116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39752" y="3501009"/>
            <a:ext cx="1728191" cy="1296144"/>
          </a:xfrm>
          <a:prstGeom prst="rect">
            <a:avLst/>
          </a:prstGeom>
          <a:noFill/>
        </p:spPr>
      </p:pic>
      <p:pic>
        <p:nvPicPr>
          <p:cNvPr id="13" name="Picture 3" descr="G:\ABBA\ABBA-FATIHA_EVOLUTION_20131225_R_089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28185" y="3501008"/>
            <a:ext cx="1728192" cy="1296144"/>
          </a:xfrm>
          <a:prstGeom prst="rect">
            <a:avLst/>
          </a:prstGeom>
          <a:noFill/>
        </p:spPr>
      </p:pic>
      <p:pic>
        <p:nvPicPr>
          <p:cNvPr id="14" name="Picture 2" descr="G:\ABBA\25497_Abba.Fatiha_Brulure.thermique.lentille.slcérale.J7.arret.port_20131217_R_119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9992" y="3501008"/>
            <a:ext cx="1728192" cy="1296144"/>
          </a:xfrm>
          <a:prstGeom prst="rect">
            <a:avLst/>
          </a:prstGeom>
          <a:noFill/>
        </p:spPr>
      </p:pic>
      <p:pic>
        <p:nvPicPr>
          <p:cNvPr id="16" name="Picture 3" descr="G:\ABBA\ABBA_BRULEE_20140112_R_13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flipV="1">
            <a:off x="3275856" y="4905164"/>
            <a:ext cx="2160240" cy="1620180"/>
          </a:xfrm>
          <a:prstGeom prst="rect">
            <a:avLst/>
          </a:prstGeom>
          <a:noFill/>
        </p:spPr>
      </p:pic>
      <p:pic>
        <p:nvPicPr>
          <p:cNvPr id="17" name="Picture 4" descr="G:\ABBA\ABBA_BRULEE_20140112_R_132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flipV="1">
            <a:off x="5868144" y="4923166"/>
            <a:ext cx="2088232" cy="1566174"/>
          </a:xfrm>
          <a:prstGeom prst="rect">
            <a:avLst/>
          </a:prstGeom>
          <a:noFill/>
        </p:spPr>
      </p:pic>
      <p:pic>
        <p:nvPicPr>
          <p:cNvPr id="18" name="Picture 5" descr="G:\ABBA\ABBA_BRULEE_20140112_R_133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flipV="1">
            <a:off x="611560" y="4869160"/>
            <a:ext cx="2160240" cy="1620180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4788024" y="12687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88024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308304" y="11967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452320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267744" y="35730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364088" y="35730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7 : fluo 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195736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788024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236296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915816" y="11967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27584" y="3039343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No </a:t>
            </a:r>
            <a:r>
              <a:rPr lang="fr-FR" sz="1200" dirty="0" err="1" smtClean="0">
                <a:solidFill>
                  <a:schemeClr val="bg1"/>
                </a:solidFill>
              </a:rPr>
              <a:t>corneal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epithelium</a:t>
            </a:r>
            <a:r>
              <a:rPr lang="fr-FR" sz="1200" dirty="0" smtClean="0">
                <a:solidFill>
                  <a:schemeClr val="bg1"/>
                </a:solidFill>
              </a:rPr>
              <a:t>, </a:t>
            </a:r>
            <a:r>
              <a:rPr lang="fr-FR" sz="1200" dirty="0" err="1" smtClean="0">
                <a:solidFill>
                  <a:schemeClr val="bg1"/>
                </a:solidFill>
              </a:rPr>
              <a:t>limbal</a:t>
            </a:r>
            <a:r>
              <a:rPr lang="fr-FR" sz="1200" dirty="0" smtClean="0">
                <a:solidFill>
                  <a:schemeClr val="bg1"/>
                </a:solidFill>
              </a:rPr>
              <a:t>  </a:t>
            </a:r>
            <a:r>
              <a:rPr lang="fr-FR" sz="1200" dirty="0" err="1" smtClean="0">
                <a:solidFill>
                  <a:schemeClr val="bg1"/>
                </a:solidFill>
              </a:rPr>
              <a:t>ischemia</a:t>
            </a:r>
            <a:r>
              <a:rPr lang="fr-FR" sz="1200" dirty="0" smtClean="0">
                <a:solidFill>
                  <a:schemeClr val="bg1"/>
                </a:solidFill>
              </a:rPr>
              <a:t>, </a:t>
            </a:r>
            <a:r>
              <a:rPr lang="fr-FR" sz="1200" dirty="0" err="1" smtClean="0">
                <a:solidFill>
                  <a:schemeClr val="bg1"/>
                </a:solidFill>
              </a:rPr>
              <a:t>symblepharon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begining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2448" t="19313" r="14355" b="43281"/>
          <a:stretch>
            <a:fillRect/>
          </a:stretch>
        </p:blipFill>
        <p:spPr bwMode="auto">
          <a:xfrm>
            <a:off x="107504" y="404664"/>
            <a:ext cx="8892480" cy="255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627784" y="4462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Cases Report 2 : </a:t>
            </a:r>
            <a:r>
              <a:rPr lang="fr-FR" dirty="0" err="1" smtClean="0"/>
              <a:t>Scleral</a:t>
            </a:r>
            <a:r>
              <a:rPr lang="fr-FR" dirty="0" smtClean="0"/>
              <a:t> </a:t>
            </a:r>
            <a:r>
              <a:rPr lang="fr-FR" dirty="0" err="1" smtClean="0"/>
              <a:t>lens</a:t>
            </a:r>
            <a:r>
              <a:rPr lang="fr-FR" dirty="0" smtClean="0"/>
              <a:t> to </a:t>
            </a:r>
            <a:r>
              <a:rPr lang="fr-FR" dirty="0" err="1" smtClean="0"/>
              <a:t>rescue</a:t>
            </a:r>
            <a:r>
              <a:rPr lang="fr-FR" dirty="0" smtClean="0"/>
              <a:t> </a:t>
            </a:r>
            <a:r>
              <a:rPr lang="fr-FR" dirty="0" err="1" smtClean="0"/>
              <a:t>severe</a:t>
            </a:r>
            <a:r>
              <a:rPr lang="fr-FR" dirty="0" smtClean="0"/>
              <a:t> </a:t>
            </a:r>
            <a:r>
              <a:rPr lang="fr-FR" dirty="0" err="1" smtClean="0"/>
              <a:t>ocular</a:t>
            </a:r>
            <a:r>
              <a:rPr lang="fr-FR" dirty="0" smtClean="0"/>
              <a:t> </a:t>
            </a:r>
            <a:r>
              <a:rPr lang="fr-FR" dirty="0" err="1" smtClean="0"/>
              <a:t>chemical</a:t>
            </a:r>
            <a:r>
              <a:rPr lang="fr-FR" dirty="0" smtClean="0"/>
              <a:t> </a:t>
            </a:r>
            <a:r>
              <a:rPr lang="fr-FR" dirty="0" err="1" smtClean="0"/>
              <a:t>burn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771800" y="6206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99992" y="548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08304" y="548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99992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36296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Users\user\Desktop\Bendjebla Affaf brulure caustique ciment poster aucornea Londo 2014\30015_BENDJABLA.Affaf_J2.post.port.LS.brulure.ciment_20140723_R_13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8"/>
            <a:ext cx="3707904" cy="2780929"/>
          </a:xfrm>
          <a:prstGeom prst="rect">
            <a:avLst/>
          </a:prstGeom>
          <a:noFill/>
        </p:spPr>
      </p:pic>
      <p:pic>
        <p:nvPicPr>
          <p:cNvPr id="3077" name="Picture 5" descr="C:\Users\user\Desktop\Bendjebla Affaf brulure caustique ciment poster aucornea Londo 2014\30015_Bendjbla.Affaf_J2.post.port.LS.brulure.ciment_20140723_R_133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5923" y="5229200"/>
            <a:ext cx="1344149" cy="1008112"/>
          </a:xfrm>
          <a:prstGeom prst="rect">
            <a:avLst/>
          </a:prstGeom>
          <a:noFill/>
        </p:spPr>
      </p:pic>
      <p:pic>
        <p:nvPicPr>
          <p:cNvPr id="3078" name="Picture 6" descr="C:\Users\user\Desktop\Bendjebla Affaf brulure caustique ciment poster aucornea Londo 2014\30015_BENDJABLA.Affaf_J2.post.port.LS.brulure.ciment_20140723_R_134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501008"/>
            <a:ext cx="1584176" cy="1188132"/>
          </a:xfrm>
          <a:prstGeom prst="rect">
            <a:avLst/>
          </a:prstGeom>
          <a:noFill/>
        </p:spPr>
      </p:pic>
      <p:pic>
        <p:nvPicPr>
          <p:cNvPr id="3079" name="Picture 7" descr="C:\Users\user\Desktop\Bendjebla Affaf brulure caustique ciment poster aucornea Londo 2014\30015_Bendjebal.Affaf_va.mieux.arret.de.port.nocturne_20140727_R_137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5229200"/>
            <a:ext cx="1320146" cy="990110"/>
          </a:xfrm>
          <a:prstGeom prst="rect">
            <a:avLst/>
          </a:prstGeom>
          <a:noFill/>
        </p:spPr>
      </p:pic>
      <p:pic>
        <p:nvPicPr>
          <p:cNvPr id="3080" name="Picture 8" descr="C:\Users\user\Desktop\Bendjebla Affaf brulure caustique ciment poster aucornea Londo 2014\30015_Bendjebla.Affaf_cicatisation.cornéenne.reste.uclère.conjcontival.ischémique_20140731_R_14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5229200"/>
            <a:ext cx="1392155" cy="1044116"/>
          </a:xfrm>
          <a:prstGeom prst="rect">
            <a:avLst/>
          </a:prstGeom>
          <a:noFill/>
        </p:spPr>
      </p:pic>
      <p:pic>
        <p:nvPicPr>
          <p:cNvPr id="3081" name="Picture 9" descr="C:\Users\user\Desktop\Bendjebla Affaf brulure caustique ciment poster aucornea Londo 2014\Bendjebal.Affaf_neovascularisation.cornéenne.limbique_20140808_R_118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3501008"/>
            <a:ext cx="1547664" cy="1160748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3779912" y="4653136"/>
            <a:ext cx="5292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Case report 3 :12 </a:t>
            </a:r>
            <a:r>
              <a:rPr lang="fr-FR" sz="1400" dirty="0" err="1" smtClean="0"/>
              <a:t>years</a:t>
            </a:r>
            <a:r>
              <a:rPr lang="fr-FR" sz="1400" dirty="0" smtClean="0"/>
              <a:t> </a:t>
            </a:r>
            <a:r>
              <a:rPr lang="fr-FR" sz="1400" dirty="0" err="1" smtClean="0"/>
              <a:t>old</a:t>
            </a:r>
            <a:r>
              <a:rPr lang="fr-FR" sz="1400" dirty="0" smtClean="0"/>
              <a:t> </a:t>
            </a:r>
            <a:r>
              <a:rPr lang="fr-FR" sz="1400" dirty="0" err="1" smtClean="0"/>
              <a:t>female</a:t>
            </a:r>
            <a:r>
              <a:rPr lang="fr-FR" sz="1400" dirty="0" smtClean="0"/>
              <a:t>, </a:t>
            </a:r>
            <a:r>
              <a:rPr lang="fr-FR" sz="1400" dirty="0" err="1" smtClean="0"/>
              <a:t>referred</a:t>
            </a:r>
            <a:r>
              <a:rPr lang="fr-FR" sz="1400" dirty="0" smtClean="0"/>
              <a:t> to </a:t>
            </a:r>
            <a:r>
              <a:rPr lang="fr-FR" sz="1400" dirty="0" err="1" smtClean="0"/>
              <a:t>our</a:t>
            </a:r>
            <a:r>
              <a:rPr lang="fr-FR" sz="1400" dirty="0" smtClean="0"/>
              <a:t> center 15 </a:t>
            </a:r>
            <a:r>
              <a:rPr lang="fr-FR" sz="1400" dirty="0" err="1" smtClean="0"/>
              <a:t>days</a:t>
            </a:r>
            <a:r>
              <a:rPr lang="fr-FR" sz="1400" dirty="0" smtClean="0"/>
              <a:t> </a:t>
            </a:r>
            <a:r>
              <a:rPr lang="fr-FR" sz="1400" dirty="0" err="1" smtClean="0"/>
              <a:t>after</a:t>
            </a:r>
            <a:r>
              <a:rPr lang="fr-FR" sz="1400" dirty="0" smtClean="0"/>
              <a:t> </a:t>
            </a:r>
            <a:r>
              <a:rPr lang="fr-FR" sz="1400" dirty="0" err="1" smtClean="0"/>
              <a:t>failure</a:t>
            </a:r>
            <a:r>
              <a:rPr lang="fr-FR" sz="1400" dirty="0" smtClean="0"/>
              <a:t> of </a:t>
            </a:r>
            <a:r>
              <a:rPr lang="fr-FR" sz="1400" dirty="0" err="1" smtClean="0"/>
              <a:t>usual</a:t>
            </a:r>
            <a:r>
              <a:rPr lang="fr-FR" sz="1400" dirty="0" smtClean="0"/>
              <a:t> </a:t>
            </a:r>
            <a:r>
              <a:rPr lang="fr-FR" sz="1400" dirty="0" err="1" smtClean="0"/>
              <a:t>treatment</a:t>
            </a:r>
            <a:r>
              <a:rPr lang="fr-FR" sz="1400" dirty="0" smtClean="0"/>
              <a:t> for </a:t>
            </a:r>
            <a:r>
              <a:rPr lang="fr-FR" sz="1400" dirty="0" err="1" smtClean="0"/>
              <a:t>severe</a:t>
            </a:r>
            <a:r>
              <a:rPr lang="fr-FR" sz="1400" dirty="0" smtClean="0"/>
              <a:t> </a:t>
            </a:r>
            <a:r>
              <a:rPr lang="fr-FR" sz="1400" dirty="0" err="1" smtClean="0"/>
              <a:t>ocular</a:t>
            </a:r>
            <a:r>
              <a:rPr lang="fr-FR" sz="1400" dirty="0" smtClean="0"/>
              <a:t> alkali </a:t>
            </a:r>
            <a:r>
              <a:rPr lang="fr-FR" sz="1400" dirty="0" err="1" smtClean="0"/>
              <a:t>burn</a:t>
            </a:r>
            <a:r>
              <a:rPr lang="fr-FR" sz="1400" dirty="0" smtClean="0"/>
              <a:t> ( </a:t>
            </a:r>
            <a:r>
              <a:rPr lang="fr-FR" sz="1400" dirty="0" err="1" smtClean="0"/>
              <a:t>cement</a:t>
            </a:r>
            <a:r>
              <a:rPr lang="fr-FR" sz="1400" dirty="0" smtClean="0"/>
              <a:t> 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43808" y="357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292080" y="35010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308304" y="35010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644008" y="58772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58772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96336" y="58679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63888" y="1556792"/>
            <a:ext cx="54006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/>
              <a:t>37 </a:t>
            </a:r>
            <a:r>
              <a:rPr lang="fr-FR" sz="1300" dirty="0" err="1" smtClean="0"/>
              <a:t>years</a:t>
            </a:r>
            <a:r>
              <a:rPr lang="fr-FR" sz="1300" dirty="0" smtClean="0"/>
              <a:t> </a:t>
            </a:r>
            <a:r>
              <a:rPr lang="fr-FR" sz="1300" dirty="0" err="1" smtClean="0"/>
              <a:t>old</a:t>
            </a:r>
            <a:r>
              <a:rPr lang="fr-FR" sz="1300" dirty="0" smtClean="0"/>
              <a:t> male, </a:t>
            </a:r>
            <a:r>
              <a:rPr lang="fr-FR" sz="1300" dirty="0" err="1" smtClean="0"/>
              <a:t>referred</a:t>
            </a:r>
            <a:r>
              <a:rPr lang="fr-FR" sz="1300" dirty="0" smtClean="0"/>
              <a:t> to </a:t>
            </a:r>
            <a:r>
              <a:rPr lang="fr-FR" sz="1300" dirty="0" err="1" smtClean="0"/>
              <a:t>our</a:t>
            </a:r>
            <a:r>
              <a:rPr lang="fr-FR" sz="1300" dirty="0" smtClean="0"/>
              <a:t> center 2 </a:t>
            </a:r>
            <a:r>
              <a:rPr lang="fr-FR" sz="1300" dirty="0" err="1" smtClean="0"/>
              <a:t>months</a:t>
            </a:r>
            <a:r>
              <a:rPr lang="fr-FR" sz="1300" dirty="0" smtClean="0"/>
              <a:t> </a:t>
            </a:r>
            <a:r>
              <a:rPr lang="fr-FR" sz="1300" dirty="0" err="1" smtClean="0"/>
              <a:t>after</a:t>
            </a:r>
            <a:r>
              <a:rPr lang="fr-FR" sz="1300" dirty="0" smtClean="0"/>
              <a:t> </a:t>
            </a:r>
            <a:r>
              <a:rPr lang="fr-FR" sz="1300" dirty="0" err="1" smtClean="0"/>
              <a:t>failure</a:t>
            </a:r>
            <a:r>
              <a:rPr lang="fr-FR" sz="1300" dirty="0" smtClean="0"/>
              <a:t> of </a:t>
            </a:r>
            <a:r>
              <a:rPr lang="fr-FR" sz="1300" dirty="0" err="1" smtClean="0"/>
              <a:t>usual</a:t>
            </a:r>
            <a:r>
              <a:rPr lang="fr-FR" sz="1300" dirty="0" smtClean="0"/>
              <a:t> </a:t>
            </a:r>
            <a:r>
              <a:rPr lang="fr-FR" sz="1300" dirty="0" err="1" smtClean="0"/>
              <a:t>treatment</a:t>
            </a:r>
            <a:r>
              <a:rPr lang="fr-FR" sz="1300" dirty="0" smtClean="0"/>
              <a:t> for </a:t>
            </a:r>
            <a:r>
              <a:rPr lang="fr-FR" sz="1300" dirty="0" err="1" smtClean="0"/>
              <a:t>severe</a:t>
            </a:r>
            <a:r>
              <a:rPr lang="fr-FR" sz="1300" dirty="0" smtClean="0"/>
              <a:t> </a:t>
            </a:r>
            <a:r>
              <a:rPr lang="fr-FR" sz="1300" dirty="0" err="1" smtClean="0"/>
              <a:t>ocular</a:t>
            </a:r>
            <a:r>
              <a:rPr lang="fr-FR" sz="1300" dirty="0" smtClean="0"/>
              <a:t> </a:t>
            </a:r>
            <a:r>
              <a:rPr lang="fr-FR" sz="1300" dirty="0" err="1" smtClean="0"/>
              <a:t>chemical</a:t>
            </a:r>
            <a:r>
              <a:rPr lang="fr-FR" sz="1300" dirty="0" smtClean="0"/>
              <a:t> </a:t>
            </a:r>
            <a:r>
              <a:rPr lang="fr-FR" sz="1300" dirty="0"/>
              <a:t> </a:t>
            </a:r>
            <a:r>
              <a:rPr lang="fr-FR" sz="1300" dirty="0" smtClean="0"/>
              <a:t>alkali </a:t>
            </a:r>
            <a:r>
              <a:rPr lang="fr-FR" sz="1300" dirty="0" err="1" smtClean="0"/>
              <a:t>burn</a:t>
            </a:r>
            <a:r>
              <a:rPr lang="fr-FR" sz="1300" dirty="0"/>
              <a:t> </a:t>
            </a:r>
            <a:r>
              <a:rPr lang="fr-FR" sz="1300" dirty="0" smtClean="0"/>
              <a:t>( lime )</a:t>
            </a:r>
            <a:endParaRPr lang="en-US" sz="1300" dirty="0"/>
          </a:p>
        </p:txBody>
      </p:sp>
      <p:sp>
        <p:nvSpPr>
          <p:cNvPr id="25" name="ZoneTexte 24"/>
          <p:cNvSpPr txBox="1"/>
          <p:nvPr/>
        </p:nvSpPr>
        <p:spPr>
          <a:xfrm>
            <a:off x="0" y="2924944"/>
            <a:ext cx="9144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Despite</a:t>
            </a:r>
            <a:r>
              <a:rPr lang="fr-FR" sz="1600" dirty="0" smtClean="0"/>
              <a:t> quick </a:t>
            </a:r>
            <a:r>
              <a:rPr lang="fr-FR" sz="1600" dirty="0" err="1" smtClean="0"/>
              <a:t>corneal</a:t>
            </a:r>
            <a:r>
              <a:rPr lang="fr-FR" sz="1600" dirty="0" smtClean="0"/>
              <a:t> </a:t>
            </a:r>
            <a:r>
              <a:rPr lang="fr-FR" sz="1600" dirty="0" err="1" smtClean="0"/>
              <a:t>epithelial</a:t>
            </a:r>
            <a:r>
              <a:rPr lang="fr-FR" sz="1600" dirty="0" smtClean="0"/>
              <a:t> </a:t>
            </a:r>
            <a:r>
              <a:rPr lang="fr-FR" sz="1600" dirty="0" err="1" smtClean="0"/>
              <a:t>healing</a:t>
            </a:r>
            <a:r>
              <a:rPr lang="fr-FR" sz="1600" dirty="0" smtClean="0"/>
              <a:t> ( 7 </a:t>
            </a:r>
            <a:r>
              <a:rPr lang="fr-FR" sz="1600" dirty="0" err="1" smtClean="0"/>
              <a:t>days</a:t>
            </a:r>
            <a:r>
              <a:rPr lang="fr-FR" sz="1600" dirty="0" smtClean="0"/>
              <a:t> ), </a:t>
            </a:r>
            <a:r>
              <a:rPr lang="fr-FR" sz="1600" dirty="0" err="1" smtClean="0"/>
              <a:t>ocular</a:t>
            </a:r>
            <a:r>
              <a:rPr lang="fr-FR" sz="1600" dirty="0" smtClean="0"/>
              <a:t> surface </a:t>
            </a:r>
            <a:r>
              <a:rPr lang="fr-FR" sz="1600" dirty="0" err="1" smtClean="0"/>
              <a:t>remained</a:t>
            </a:r>
            <a:r>
              <a:rPr lang="fr-FR" sz="1600" dirty="0" smtClean="0"/>
              <a:t> </a:t>
            </a:r>
            <a:r>
              <a:rPr lang="fr-FR" sz="1600" dirty="0" err="1" smtClean="0"/>
              <a:t>ill</a:t>
            </a:r>
            <a:r>
              <a:rPr lang="fr-FR" sz="1600" dirty="0" smtClean="0"/>
              <a:t>, </a:t>
            </a:r>
            <a:r>
              <a:rPr lang="fr-FR" sz="1600" dirty="0" err="1" smtClean="0"/>
              <a:t>spontaneous</a:t>
            </a:r>
            <a:r>
              <a:rPr lang="fr-FR" sz="1600" dirty="0" smtClean="0"/>
              <a:t> </a:t>
            </a:r>
            <a:r>
              <a:rPr lang="fr-FR" sz="1600" dirty="0" err="1" smtClean="0"/>
              <a:t>ulcer</a:t>
            </a:r>
            <a:r>
              <a:rPr lang="fr-FR" sz="1600" dirty="0" smtClean="0"/>
              <a:t> </a:t>
            </a:r>
            <a:r>
              <a:rPr lang="fr-FR" sz="1600" dirty="0" err="1" smtClean="0"/>
              <a:t>occurred</a:t>
            </a:r>
            <a:r>
              <a:rPr lang="fr-FR" sz="1600" dirty="0" smtClean="0"/>
              <a:t> </a:t>
            </a:r>
            <a:r>
              <a:rPr lang="fr-FR" sz="1600" dirty="0" err="1" smtClean="0"/>
              <a:t>after</a:t>
            </a:r>
            <a:r>
              <a:rPr lang="fr-FR" sz="1600" dirty="0" smtClean="0"/>
              <a:t> </a:t>
            </a:r>
            <a:r>
              <a:rPr lang="fr-FR" sz="1600" dirty="0" err="1" smtClean="0"/>
              <a:t>removing</a:t>
            </a:r>
            <a:r>
              <a:rPr lang="fr-FR" sz="1600" dirty="0" smtClean="0"/>
              <a:t> </a:t>
            </a:r>
            <a:r>
              <a:rPr lang="fr-FR" sz="1600" dirty="0" err="1" smtClean="0"/>
              <a:t>scleral</a:t>
            </a:r>
            <a:r>
              <a:rPr lang="fr-FR" sz="1600" dirty="0" smtClean="0"/>
              <a:t> </a:t>
            </a:r>
            <a:r>
              <a:rPr lang="fr-FR" sz="1600" dirty="0" err="1" smtClean="0"/>
              <a:t>lens</a:t>
            </a:r>
            <a:r>
              <a:rPr lang="fr-FR" sz="1600" dirty="0" smtClean="0"/>
              <a:t>, </a:t>
            </a:r>
            <a:r>
              <a:rPr lang="fr-FR" sz="1600" dirty="0" err="1" smtClean="0"/>
              <a:t>limbal</a:t>
            </a:r>
            <a:r>
              <a:rPr lang="fr-FR" sz="1600" dirty="0" smtClean="0"/>
              <a:t> </a:t>
            </a:r>
            <a:r>
              <a:rPr lang="fr-FR" sz="1600" dirty="0" err="1" smtClean="0"/>
              <a:t>neovascularization</a:t>
            </a:r>
            <a:r>
              <a:rPr lang="fr-FR" sz="1600" dirty="0" smtClean="0"/>
              <a:t> </a:t>
            </a:r>
            <a:r>
              <a:rPr lang="fr-FR" sz="1600" dirty="0" err="1" smtClean="0"/>
              <a:t>appeared</a:t>
            </a:r>
            <a:r>
              <a:rPr lang="fr-FR" sz="1600" dirty="0" smtClean="0"/>
              <a:t> </a:t>
            </a:r>
            <a:r>
              <a:rPr lang="fr-FR" sz="1600" dirty="0" err="1" smtClean="0"/>
              <a:t>secondary</a:t>
            </a:r>
            <a:r>
              <a:rPr lang="fr-FR" sz="1600" dirty="0"/>
              <a:t> </a:t>
            </a:r>
            <a:r>
              <a:rPr lang="fr-FR" sz="1600" dirty="0" smtClean="0"/>
              <a:t>in </a:t>
            </a:r>
            <a:r>
              <a:rPr lang="fr-FR" sz="1600" dirty="0" err="1" smtClean="0"/>
              <a:t>both</a:t>
            </a:r>
            <a:r>
              <a:rPr lang="fr-FR" sz="1600" dirty="0" smtClean="0"/>
              <a:t> cases.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MAGES_SL\Salhi.Fouad_Brulure.chimique.J0.post.LS_20150114_R_1365.jpg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08960" cy="2331720"/>
          </a:xfrm>
          <a:prstGeom prst="rect">
            <a:avLst/>
          </a:prstGeom>
          <a:noFill/>
        </p:spPr>
      </p:pic>
      <p:pic>
        <p:nvPicPr>
          <p:cNvPr id="1027" name="Picture 3" descr="D:\IMAGES_SL\Salhi.Fouad_Brulure.chimique.J0.post.LS_20150114_R_1366.jp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5992"/>
            <a:ext cx="3108960" cy="2331720"/>
          </a:xfrm>
          <a:prstGeom prst="rect">
            <a:avLst/>
          </a:prstGeom>
          <a:noFill/>
        </p:spPr>
      </p:pic>
      <p:pic>
        <p:nvPicPr>
          <p:cNvPr id="1028" name="Picture 4" descr="D:\IMAGES_SL\Salhi.Fouad_Brulure.chimique.J0.post.LS_20150114_R_1374.jpg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26280"/>
            <a:ext cx="3108960" cy="2331720"/>
          </a:xfrm>
          <a:prstGeom prst="rect">
            <a:avLst/>
          </a:prstGeom>
          <a:noFill/>
        </p:spPr>
      </p:pic>
      <p:pic>
        <p:nvPicPr>
          <p:cNvPr id="1031" name="Picture 7" descr="D:\IMAGES_SL\SALHI.Fouad_sans.LS.2sem_20150223_R_1595.jpg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35040" y="0"/>
            <a:ext cx="3108960" cy="2331720"/>
          </a:xfrm>
          <a:prstGeom prst="rect">
            <a:avLst/>
          </a:prstGeom>
          <a:noFill/>
        </p:spPr>
      </p:pic>
      <p:pic>
        <p:nvPicPr>
          <p:cNvPr id="1032" name="Picture 8" descr="D:\IMAGES_SL\SALHI.Fouad_6mois.post.trauma_20150527_R_2066.jpg"/>
          <p:cNvPicPr preferRelativeResize="0"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5040" y="4357694"/>
            <a:ext cx="3108960" cy="233172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500430" y="428604"/>
            <a:ext cx="19288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Case N 4 :</a:t>
            </a:r>
          </a:p>
          <a:p>
            <a:endParaRPr lang="fr-FR" dirty="0"/>
          </a:p>
          <a:p>
            <a:r>
              <a:rPr lang="fr-FR" dirty="0" smtClean="0"/>
              <a:t>Male, 27 </a:t>
            </a:r>
            <a:r>
              <a:rPr lang="fr-FR" dirty="0" err="1" smtClean="0"/>
              <a:t>years</a:t>
            </a:r>
            <a:r>
              <a:rPr lang="fr-FR" dirty="0" smtClean="0"/>
              <a:t> </a:t>
            </a:r>
            <a:r>
              <a:rPr lang="fr-FR" dirty="0" err="1" smtClean="0"/>
              <a:t>old</a:t>
            </a:r>
            <a:endParaRPr lang="fr-FR" dirty="0" smtClean="0"/>
          </a:p>
          <a:p>
            <a:r>
              <a:rPr lang="fr-FR" dirty="0" err="1" smtClean="0"/>
              <a:t>Severe</a:t>
            </a:r>
            <a:r>
              <a:rPr lang="fr-FR" dirty="0" smtClean="0"/>
              <a:t> alkali </a:t>
            </a:r>
            <a:r>
              <a:rPr lang="fr-FR" dirty="0" err="1" smtClean="0"/>
              <a:t>burn</a:t>
            </a:r>
            <a:r>
              <a:rPr lang="fr-FR" dirty="0" smtClean="0"/>
              <a:t> ( </a:t>
            </a:r>
            <a:r>
              <a:rPr lang="fr-FR" dirty="0" err="1" smtClean="0"/>
              <a:t>cement</a:t>
            </a:r>
            <a:r>
              <a:rPr lang="fr-FR" dirty="0" smtClean="0"/>
              <a:t> )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cement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15 </a:t>
            </a:r>
            <a:r>
              <a:rPr lang="fr-FR" dirty="0" err="1" smtClean="0"/>
              <a:t>days</a:t>
            </a:r>
            <a:r>
              <a:rPr lang="fr-FR" dirty="0" smtClean="0"/>
              <a:t> in the </a:t>
            </a:r>
            <a:r>
              <a:rPr lang="fr-FR" dirty="0" err="1" smtClean="0"/>
              <a:t>superior</a:t>
            </a:r>
            <a:r>
              <a:rPr lang="fr-FR" dirty="0" smtClean="0"/>
              <a:t> nasal </a:t>
            </a:r>
            <a:r>
              <a:rPr lang="fr-FR" dirty="0" err="1" smtClean="0"/>
              <a:t>conjunctiva</a:t>
            </a:r>
            <a:r>
              <a:rPr lang="fr-FR" dirty="0" smtClean="0"/>
              <a:t> !!!</a:t>
            </a:r>
          </a:p>
          <a:p>
            <a:endParaRPr lang="fr-FR" dirty="0"/>
          </a:p>
          <a:p>
            <a:r>
              <a:rPr lang="fr-FR" dirty="0" err="1" smtClean="0"/>
              <a:t>Spectacular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scleral</a:t>
            </a:r>
            <a:r>
              <a:rPr lang="fr-FR" dirty="0" smtClean="0"/>
              <a:t> </a:t>
            </a:r>
            <a:r>
              <a:rPr lang="fr-FR" dirty="0" err="1" smtClean="0"/>
              <a:t>lens</a:t>
            </a:r>
            <a:r>
              <a:rPr lang="fr-FR" dirty="0" smtClean="0"/>
              <a:t> wear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28860" y="17859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 0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428860" y="41433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 0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57422" y="648866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 0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358214" y="18573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 15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358214" y="614364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 6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err="1" smtClean="0"/>
              <a:t>Therapeutic</a:t>
            </a:r>
            <a:r>
              <a:rPr lang="fr-FR" dirty="0" smtClean="0"/>
              <a:t> </a:t>
            </a:r>
            <a:r>
              <a:rPr lang="fr-FR" dirty="0" err="1" smtClean="0"/>
              <a:t>scleral</a:t>
            </a:r>
            <a:r>
              <a:rPr lang="fr-FR" dirty="0" smtClean="0"/>
              <a:t> </a:t>
            </a:r>
            <a:r>
              <a:rPr lang="fr-FR" dirty="0" err="1" smtClean="0"/>
              <a:t>lens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magic</a:t>
            </a:r>
            <a:r>
              <a:rPr lang="fr-FR" dirty="0" smtClean="0"/>
              <a:t> solution to manage </a:t>
            </a:r>
            <a:r>
              <a:rPr lang="fr-FR" dirty="0" err="1" smtClean="0"/>
              <a:t>severe</a:t>
            </a:r>
            <a:r>
              <a:rPr lang="fr-FR" dirty="0" smtClean="0"/>
              <a:t> </a:t>
            </a:r>
            <a:r>
              <a:rPr lang="fr-FR" dirty="0" err="1" smtClean="0"/>
              <a:t>ocular</a:t>
            </a:r>
            <a:r>
              <a:rPr lang="fr-FR" dirty="0" smtClean="0"/>
              <a:t> </a:t>
            </a:r>
            <a:r>
              <a:rPr lang="fr-FR" dirty="0" err="1" smtClean="0"/>
              <a:t>burns</a:t>
            </a:r>
            <a:r>
              <a:rPr lang="fr-FR" dirty="0" smtClean="0"/>
              <a:t> and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as first </a:t>
            </a:r>
            <a:r>
              <a:rPr lang="fr-FR" dirty="0" err="1" smtClean="0"/>
              <a:t>therapeutic</a:t>
            </a:r>
            <a:r>
              <a:rPr lang="fr-FR" dirty="0" smtClean="0"/>
              <a:t> </a:t>
            </a:r>
            <a:r>
              <a:rPr lang="fr-FR" dirty="0" err="1" smtClean="0"/>
              <a:t>weapon</a:t>
            </a:r>
            <a:r>
              <a:rPr lang="fr-FR" dirty="0" smtClean="0"/>
              <a:t>. </a:t>
            </a:r>
            <a:r>
              <a:rPr lang="fr-FR" dirty="0" err="1" smtClean="0"/>
              <a:t>Theses</a:t>
            </a:r>
            <a:r>
              <a:rPr lang="fr-FR" dirty="0" smtClean="0"/>
              <a:t> cases show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epithelial</a:t>
            </a:r>
            <a:r>
              <a:rPr lang="fr-FR" dirty="0" smtClean="0"/>
              <a:t> stem </a:t>
            </a:r>
            <a:r>
              <a:rPr lang="fr-FR" dirty="0" err="1" smtClean="0"/>
              <a:t>cells</a:t>
            </a:r>
            <a:r>
              <a:rPr lang="fr-FR" dirty="0" smtClean="0"/>
              <a:t> are </a:t>
            </a:r>
            <a:r>
              <a:rPr lang="fr-FR" dirty="0" err="1" smtClean="0"/>
              <a:t>presents</a:t>
            </a:r>
            <a:r>
              <a:rPr lang="fr-FR" dirty="0" smtClean="0"/>
              <a:t> in all </a:t>
            </a:r>
            <a:r>
              <a:rPr lang="fr-FR" dirty="0" err="1" smtClean="0"/>
              <a:t>ocular</a:t>
            </a:r>
            <a:r>
              <a:rPr lang="fr-FR" dirty="0" smtClean="0"/>
              <a:t> surface not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limbus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428</Words>
  <Application>Microsoft Office PowerPoint</Application>
  <PresentationFormat>Affichage à l'écran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Therapeutic scleral lens to manage severe ocular surface burns</vt:lpstr>
      <vt:lpstr>Summary</vt:lpstr>
      <vt:lpstr>Case report 1 : Scleral lens to rescue severe ocular thermal burn</vt:lpstr>
      <vt:lpstr>Diapositive 4</vt:lpstr>
      <vt:lpstr>Diapositive 5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scleral lens for management of severe ocular burns</dc:title>
  <dc:creator>USER</dc:creator>
  <cp:lastModifiedBy>USER</cp:lastModifiedBy>
  <cp:revision>9</cp:revision>
  <dcterms:created xsi:type="dcterms:W3CDTF">2015-08-27T18:23:24Z</dcterms:created>
  <dcterms:modified xsi:type="dcterms:W3CDTF">2015-09-12T19:05:32Z</dcterms:modified>
</cp:coreProperties>
</file>