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01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9166B-8DE6-A041-BDD0-30C3B9689265}" type="datetimeFigureOut">
              <a:rPr lang="en-US" smtClean="0"/>
              <a:t>6.09.15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1C4C-8F30-2940-9485-4AC1958F2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4.pn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678"/>
            <a:ext cx="7772400" cy="1284297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dirty="0" smtClean="0">
                <a:solidFill>
                  <a:srgbClr val="262626"/>
                </a:solidFill>
                <a:effectLst/>
                <a:ea typeface="ＭＳ 明朝"/>
                <a:cs typeface="Arial"/>
              </a:rPr>
              <a:t>Alterations in corneal epithelial thickness (CET) in patients with congenital myogenic eyelid ptosis</a:t>
            </a:r>
            <a:r>
              <a:rPr lang="tr-TR" sz="2800" b="1" dirty="0" smtClean="0">
                <a:effectLst/>
                <a:ea typeface="ＭＳ 明朝"/>
                <a:cs typeface="Arial"/>
              </a:rPr>
              <a:t> </a:t>
            </a:r>
            <a:r>
              <a:rPr lang="tr-TR" sz="2800" dirty="0" smtClean="0">
                <a:effectLst/>
                <a:ea typeface="ＭＳ 明朝"/>
                <a:cs typeface="Arial"/>
              </a:rPr>
              <a:t/>
            </a:r>
            <a:br>
              <a:rPr lang="tr-TR" sz="2800" dirty="0" smtClean="0">
                <a:effectLst/>
                <a:ea typeface="ＭＳ 明朝"/>
                <a:cs typeface="Arial"/>
              </a:rPr>
            </a:br>
            <a:endParaRPr lang="en-US" sz="2800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178975"/>
            <a:ext cx="8160556" cy="34598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/>
              </a:rPr>
              <a:t>Aysun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Sanal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Dogan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Mutlu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Acar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, Mustafa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Kosker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Nese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Arslan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Canan</a:t>
            </a:r>
            <a:r>
              <a:rPr lang="en-US" sz="1800" dirty="0" smtClean="0">
                <a:solidFill>
                  <a:schemeClr val="tx1"/>
                </a:solidFill>
                <a:cs typeface="Arial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/>
              </a:rPr>
              <a:t>Gurdal</a:t>
            </a:r>
            <a:endParaRPr lang="en-US" sz="1800" dirty="0">
              <a:solidFill>
                <a:schemeClr val="tx1"/>
              </a:solidFill>
              <a:cs typeface="Arial"/>
            </a:endParaRPr>
          </a:p>
          <a:p>
            <a:endParaRPr lang="en-US" sz="1800" i="1" dirty="0" smtClean="0">
              <a:cs typeface="Arial"/>
            </a:endParaRPr>
          </a:p>
          <a:p>
            <a:r>
              <a:rPr lang="en-US" sz="1600" i="1" dirty="0" smtClean="0">
                <a:cs typeface="Arial"/>
              </a:rPr>
              <a:t>Ministry </a:t>
            </a:r>
            <a:r>
              <a:rPr lang="en-US" sz="1600" i="1" dirty="0">
                <a:cs typeface="Arial"/>
              </a:rPr>
              <a:t>of Health, </a:t>
            </a:r>
            <a:r>
              <a:rPr lang="en-US" sz="1600" i="1" dirty="0" err="1">
                <a:cs typeface="Arial"/>
              </a:rPr>
              <a:t>Diskapi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Yildirim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err="1">
                <a:cs typeface="Arial"/>
              </a:rPr>
              <a:t>Beyazit</a:t>
            </a:r>
            <a:r>
              <a:rPr lang="en-US" sz="1600" i="1" dirty="0">
                <a:cs typeface="Arial"/>
              </a:rPr>
              <a:t> </a:t>
            </a:r>
            <a:r>
              <a:rPr lang="en-US" sz="1600" i="1" dirty="0" smtClean="0">
                <a:cs typeface="Arial"/>
              </a:rPr>
              <a:t>Training </a:t>
            </a:r>
            <a:r>
              <a:rPr lang="en-US" sz="1600" i="1" dirty="0">
                <a:cs typeface="Arial"/>
              </a:rPr>
              <a:t>and </a:t>
            </a:r>
            <a:r>
              <a:rPr lang="en-US" sz="1600" i="1" dirty="0" smtClean="0">
                <a:cs typeface="Arial"/>
              </a:rPr>
              <a:t>Research </a:t>
            </a:r>
            <a:r>
              <a:rPr lang="en-US" sz="1600" i="1" dirty="0">
                <a:cs typeface="Arial"/>
              </a:rPr>
              <a:t>Hospital, Ankara, TURKEY </a:t>
            </a:r>
            <a:endParaRPr lang="tr-TR" sz="1600" i="1" dirty="0">
              <a:cs typeface="Arial"/>
            </a:endParaRPr>
          </a:p>
          <a:p>
            <a:endParaRPr lang="en-US" sz="1600" dirty="0" smtClean="0">
              <a:cs typeface="Arial"/>
            </a:endParaRPr>
          </a:p>
        </p:txBody>
      </p:sp>
      <p:pic>
        <p:nvPicPr>
          <p:cNvPr id="4" name="Picture 3" descr="solpakikopy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56" y="3421845"/>
            <a:ext cx="5252975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08" y="2226235"/>
            <a:ext cx="8445792" cy="49229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Arial"/>
              </a:rPr>
              <a:t>In </a:t>
            </a:r>
            <a:r>
              <a:rPr lang="en-US" sz="2000" dirty="0" err="1">
                <a:cs typeface="Arial"/>
              </a:rPr>
              <a:t>ptotic</a:t>
            </a:r>
            <a:r>
              <a:rPr lang="en-US" sz="2000" dirty="0">
                <a:cs typeface="Arial"/>
              </a:rPr>
              <a:t> eyes, upper eyelid is in close contact with superior sectors of the </a:t>
            </a:r>
            <a:r>
              <a:rPr lang="en-US" sz="2000" dirty="0" smtClean="0">
                <a:cs typeface="Arial"/>
              </a:rPr>
              <a:t>cornea. This may mechanically </a:t>
            </a:r>
            <a:r>
              <a:rPr lang="en-US" sz="2000" dirty="0">
                <a:cs typeface="Arial"/>
              </a:rPr>
              <a:t>affect the corneal layers. </a:t>
            </a:r>
            <a:endParaRPr lang="en-US" sz="2000" dirty="0" smtClean="0">
              <a:cs typeface="Arial"/>
            </a:endParaRPr>
          </a:p>
          <a:p>
            <a:endParaRPr lang="en-US" sz="2000" dirty="0" smtClean="0">
              <a:cs typeface="Arial"/>
            </a:endParaRPr>
          </a:p>
          <a:p>
            <a:r>
              <a:rPr lang="en-US" sz="2000" dirty="0" smtClean="0">
                <a:cs typeface="Arial"/>
              </a:rPr>
              <a:t>Aim of this study is to </a:t>
            </a:r>
            <a:r>
              <a:rPr lang="en-US" sz="2000" dirty="0">
                <a:cs typeface="Arial"/>
              </a:rPr>
              <a:t>investigate these changes objectively by means of corneal epithelial thickness (CET) maps in </a:t>
            </a:r>
            <a:r>
              <a:rPr lang="en-US" sz="2000" dirty="0" err="1">
                <a:cs typeface="Arial"/>
              </a:rPr>
              <a:t>pachymetry</a:t>
            </a:r>
            <a:r>
              <a:rPr lang="en-US" sz="2000" dirty="0">
                <a:cs typeface="Arial"/>
              </a:rPr>
              <a:t> scans of OCT measurements.</a:t>
            </a:r>
            <a:endParaRPr lang="tr-TR" sz="2000" dirty="0">
              <a:cs typeface="Arial"/>
            </a:endParaRPr>
          </a:p>
          <a:p>
            <a:endParaRPr lang="en-US" sz="2000" dirty="0">
              <a:cs typeface="Arial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60334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/>
              </a:rPr>
              <a:t>Purpose:</a:t>
            </a:r>
            <a:r>
              <a:rPr lang="en-US" sz="2800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43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/>
              </a:rPr>
              <a:t>Materials and methods: </a:t>
            </a:r>
            <a:endParaRPr lang="en-US" sz="2800" dirty="0"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6236"/>
            <a:ext cx="9144000" cy="1494117"/>
          </a:xfrm>
        </p:spPr>
        <p:txBody>
          <a:bodyPr>
            <a:noAutofit/>
          </a:bodyPr>
          <a:lstStyle/>
          <a:p>
            <a:pPr lvl="1">
              <a:buFont typeface="Arial"/>
              <a:buChar char="•"/>
            </a:pPr>
            <a:r>
              <a:rPr lang="en-US" sz="1600" dirty="0" smtClean="0">
                <a:cs typeface="Arial"/>
              </a:rPr>
              <a:t>13 </a:t>
            </a:r>
            <a:r>
              <a:rPr lang="en-US" sz="1600" dirty="0" err="1" smtClean="0">
                <a:cs typeface="Arial"/>
              </a:rPr>
              <a:t>Ptotic</a:t>
            </a:r>
            <a:r>
              <a:rPr lang="en-US" sz="1600" dirty="0" smtClean="0">
                <a:cs typeface="Arial"/>
              </a:rPr>
              <a:t> </a:t>
            </a:r>
            <a:r>
              <a:rPr lang="en-US" sz="1600" dirty="0">
                <a:cs typeface="Arial"/>
              </a:rPr>
              <a:t>eyes </a:t>
            </a:r>
            <a:r>
              <a:rPr lang="en-US" sz="1600" dirty="0" smtClean="0">
                <a:cs typeface="Arial"/>
              </a:rPr>
              <a:t>of congenital myogenic eyelid ptosis patients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cs typeface="Arial"/>
              </a:rPr>
              <a:t>13 Control eyes which were randomly </a:t>
            </a:r>
            <a:r>
              <a:rPr lang="en-US" sz="1600" dirty="0" smtClean="0">
                <a:cs typeface="Arial"/>
              </a:rPr>
              <a:t>selected</a:t>
            </a:r>
          </a:p>
          <a:p>
            <a:pPr lvl="1">
              <a:buFont typeface="Arial"/>
              <a:buChar char="•"/>
            </a:pPr>
            <a:r>
              <a:rPr lang="en-US" sz="1600" dirty="0" smtClean="0">
                <a:cs typeface="Arial"/>
              </a:rPr>
              <a:t>OCT </a:t>
            </a:r>
            <a:r>
              <a:rPr lang="en-US" sz="1600" dirty="0" err="1">
                <a:cs typeface="Arial"/>
              </a:rPr>
              <a:t>Pachymetry</a:t>
            </a:r>
            <a:r>
              <a:rPr lang="en-US" sz="1600" dirty="0">
                <a:cs typeface="Arial"/>
              </a:rPr>
              <a:t> scans (</a:t>
            </a:r>
            <a:r>
              <a:rPr lang="en-US" sz="1600" dirty="0" err="1">
                <a:cs typeface="Arial"/>
              </a:rPr>
              <a:t>RTVue</a:t>
            </a:r>
            <a:r>
              <a:rPr lang="en-US" sz="1600" dirty="0">
                <a:cs typeface="Arial"/>
              </a:rPr>
              <a:t>-XR, </a:t>
            </a:r>
            <a:r>
              <a:rPr lang="en-US" sz="1600" dirty="0" err="1">
                <a:cs typeface="Arial"/>
              </a:rPr>
              <a:t>Optovue</a:t>
            </a:r>
            <a:r>
              <a:rPr lang="en-US" sz="1600" dirty="0">
                <a:cs typeface="Arial"/>
              </a:rPr>
              <a:t> Inc., USA) were taken from 26 </a:t>
            </a:r>
            <a:r>
              <a:rPr lang="en-US" sz="1600" dirty="0" smtClean="0">
                <a:cs typeface="Arial"/>
              </a:rPr>
              <a:t>eyes</a:t>
            </a:r>
            <a:r>
              <a:rPr lang="tr-TR" sz="1600" dirty="0" smtClean="0">
                <a:cs typeface="Arial"/>
              </a:rPr>
              <a:t>. </a:t>
            </a:r>
            <a:endParaRPr lang="tr-TR" sz="1600" dirty="0" smtClean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 dirty="0" smtClean="0">
                <a:cs typeface="Arial"/>
              </a:rPr>
              <a:t>Three </a:t>
            </a:r>
            <a:r>
              <a:rPr lang="en-US" sz="1600" dirty="0" smtClean="0">
                <a:cs typeface="Arial"/>
              </a:rPr>
              <a:t>measurements of each eye were performed and the scan with the highest signal strength index was selected for the analysis. </a:t>
            </a:r>
          </a:p>
          <a:p>
            <a:pPr lvl="1"/>
            <a:endParaRPr lang="en-US" sz="1600" dirty="0" smtClean="0">
              <a:cs typeface="Arial"/>
            </a:endParaRPr>
          </a:p>
          <a:p>
            <a:endParaRPr lang="en-US" sz="1600" dirty="0" smtClean="0">
              <a:cs typeface="Arial"/>
            </a:endParaRPr>
          </a:p>
          <a:p>
            <a:endParaRPr lang="en-US" sz="1600" dirty="0" smtClean="0">
              <a:cs typeface="Arial"/>
            </a:endParaRPr>
          </a:p>
          <a:p>
            <a:pPr marL="0" indent="0">
              <a:buNone/>
            </a:pPr>
            <a:endParaRPr lang="tr-TR" sz="1600" dirty="0">
              <a:cs typeface="Arial"/>
            </a:endParaRPr>
          </a:p>
          <a:p>
            <a:endParaRPr lang="en-US" sz="1600" dirty="0">
              <a:cs typeface="Arial"/>
            </a:endParaRPr>
          </a:p>
        </p:txBody>
      </p:sp>
      <p:pic>
        <p:nvPicPr>
          <p:cNvPr id="4" name="Picture 3" descr="IMG_7745 kopy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55" y="2432090"/>
            <a:ext cx="4153645" cy="1586086"/>
          </a:xfrm>
          <a:prstGeom prst="rect">
            <a:avLst/>
          </a:prstGeom>
        </p:spPr>
      </p:pic>
      <p:pic>
        <p:nvPicPr>
          <p:cNvPr id="5" name="Picture 4" descr="cem der kopy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53" y="4018176"/>
            <a:ext cx="4153647" cy="283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6089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/>
              </a:rPr>
              <a:t>Results</a:t>
            </a:r>
            <a:r>
              <a:rPr lang="en-US" sz="2800" dirty="0">
                <a:cs typeface="Arial"/>
              </a:rPr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94" y="986119"/>
            <a:ext cx="8858362" cy="1658470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Arial"/>
              </a:rPr>
              <a:t>Best </a:t>
            </a:r>
            <a:r>
              <a:rPr lang="en-US" sz="1600" dirty="0">
                <a:cs typeface="Arial"/>
              </a:rPr>
              <a:t>corrected visual acuity of all participants was 20/</a:t>
            </a:r>
            <a:r>
              <a:rPr lang="en-US" sz="1600" dirty="0" smtClean="0">
                <a:cs typeface="Arial"/>
              </a:rPr>
              <a:t>20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smtClean="0">
                <a:cs typeface="Arial"/>
              </a:rPr>
              <a:t>and corneal astigmatisms were ≤ 1.00 D.</a:t>
            </a:r>
          </a:p>
          <a:p>
            <a:r>
              <a:rPr lang="en-US" sz="1600" dirty="0" smtClean="0">
                <a:cs typeface="Arial"/>
              </a:rPr>
              <a:t>There </a:t>
            </a:r>
            <a:r>
              <a:rPr lang="en-US" sz="1600" dirty="0">
                <a:cs typeface="Arial"/>
              </a:rPr>
              <a:t>was </a:t>
            </a:r>
            <a:r>
              <a:rPr lang="en-US" sz="1600" b="1" dirty="0">
                <a:cs typeface="Arial"/>
              </a:rPr>
              <a:t>no difference </a:t>
            </a:r>
            <a:r>
              <a:rPr lang="en-US" sz="1600" b="1" dirty="0" smtClean="0">
                <a:cs typeface="Arial"/>
              </a:rPr>
              <a:t>regarding corneal </a:t>
            </a:r>
            <a:r>
              <a:rPr lang="en-US" sz="1600" b="1" dirty="0" err="1" smtClean="0">
                <a:cs typeface="Arial"/>
              </a:rPr>
              <a:t>pachymetric</a:t>
            </a:r>
            <a:r>
              <a:rPr lang="en-US" sz="1600" b="1" dirty="0" smtClean="0">
                <a:cs typeface="Arial"/>
              </a:rPr>
              <a:t> map </a:t>
            </a:r>
            <a:r>
              <a:rPr lang="en-US" sz="1600" dirty="0" smtClean="0">
                <a:cs typeface="Arial"/>
              </a:rPr>
              <a:t>measurements (SN-IT, Min, Min-Median, S-I, Min-Max) between groups. </a:t>
            </a:r>
          </a:p>
          <a:p>
            <a:r>
              <a:rPr lang="en-US" sz="1600" dirty="0">
                <a:cs typeface="Arial"/>
              </a:rPr>
              <a:t>C</a:t>
            </a:r>
            <a:r>
              <a:rPr lang="en-US" sz="1600" dirty="0" smtClean="0">
                <a:cs typeface="Arial"/>
              </a:rPr>
              <a:t>orneal </a:t>
            </a:r>
            <a:r>
              <a:rPr lang="en-US" sz="1600" dirty="0" smtClean="0">
                <a:cs typeface="Arial"/>
              </a:rPr>
              <a:t>epithelium map measurements: In </a:t>
            </a:r>
            <a:r>
              <a:rPr lang="en-US" sz="1600" b="1" u="sng" dirty="0" smtClean="0">
                <a:cs typeface="Arial"/>
              </a:rPr>
              <a:t>ptosis</a:t>
            </a:r>
            <a:r>
              <a:rPr lang="en-US" sz="1600" dirty="0" smtClean="0">
                <a:cs typeface="Arial"/>
              </a:rPr>
              <a:t> group, </a:t>
            </a:r>
            <a:r>
              <a:rPr lang="en-US" sz="1600" b="1" dirty="0">
                <a:cs typeface="Arial"/>
              </a:rPr>
              <a:t>M</a:t>
            </a:r>
            <a:r>
              <a:rPr lang="en-US" sz="1600" b="1" dirty="0" smtClean="0">
                <a:cs typeface="Arial"/>
              </a:rPr>
              <a:t>inimum </a:t>
            </a:r>
            <a:r>
              <a:rPr lang="en-US" sz="1600" b="1" dirty="0">
                <a:cs typeface="Arial"/>
              </a:rPr>
              <a:t>CET was </a:t>
            </a:r>
            <a:r>
              <a:rPr lang="en-US" sz="1600" b="1" dirty="0" smtClean="0">
                <a:cs typeface="Arial"/>
              </a:rPr>
              <a:t>thinner</a:t>
            </a:r>
            <a:r>
              <a:rPr lang="en-US" sz="1600" dirty="0" smtClean="0">
                <a:cs typeface="Arial"/>
              </a:rPr>
              <a:t>, </a:t>
            </a:r>
            <a:r>
              <a:rPr lang="en-US" sz="1600" b="1" dirty="0">
                <a:cs typeface="Arial"/>
              </a:rPr>
              <a:t>standard deviation of thickness was </a:t>
            </a:r>
            <a:r>
              <a:rPr lang="en-US" sz="1600" b="1" dirty="0" smtClean="0">
                <a:cs typeface="Arial"/>
              </a:rPr>
              <a:t>higher</a:t>
            </a:r>
            <a:r>
              <a:rPr lang="en-US" sz="1600" dirty="0" smtClean="0">
                <a:cs typeface="Arial"/>
              </a:rPr>
              <a:t>, </a:t>
            </a:r>
            <a:r>
              <a:rPr lang="en-US" sz="1600" dirty="0">
                <a:cs typeface="Arial"/>
              </a:rPr>
              <a:t>the </a:t>
            </a:r>
            <a:r>
              <a:rPr lang="en-US" sz="1600" b="1" dirty="0">
                <a:cs typeface="Arial"/>
              </a:rPr>
              <a:t>negative of </a:t>
            </a:r>
            <a:r>
              <a:rPr lang="en-US" sz="1600" b="1" dirty="0" smtClean="0">
                <a:cs typeface="Arial"/>
              </a:rPr>
              <a:t>Min-Max </a:t>
            </a:r>
            <a:r>
              <a:rPr lang="en-US" sz="1600" b="1" dirty="0">
                <a:cs typeface="Arial"/>
              </a:rPr>
              <a:t>values were </a:t>
            </a:r>
            <a:r>
              <a:rPr lang="en-US" sz="1600" b="1" dirty="0" smtClean="0">
                <a:cs typeface="Arial"/>
              </a:rPr>
              <a:t>higher</a:t>
            </a:r>
            <a:r>
              <a:rPr lang="en-US" sz="1600" dirty="0" smtClean="0">
                <a:cs typeface="Arial"/>
              </a:rPr>
              <a:t>, significantly </a:t>
            </a:r>
            <a:r>
              <a:rPr lang="en-US" sz="1600" dirty="0" smtClean="0">
                <a:cs typeface="Arial"/>
              </a:rPr>
              <a:t>when compared to the </a:t>
            </a:r>
            <a:r>
              <a:rPr lang="en-US" sz="1600" dirty="0" smtClean="0">
                <a:cs typeface="Arial"/>
              </a:rPr>
              <a:t>control group.</a:t>
            </a:r>
          </a:p>
          <a:p>
            <a:endParaRPr lang="en-US" sz="1600" dirty="0" smtClean="0">
              <a:cs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294" y="4990113"/>
            <a:ext cx="3420972" cy="1679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The epithelium was </a:t>
            </a:r>
            <a:r>
              <a:rPr lang="en-US" sz="1600" dirty="0" smtClean="0"/>
              <a:t>significantly </a:t>
            </a:r>
            <a:r>
              <a:rPr lang="en-US" sz="1600" dirty="0" smtClean="0"/>
              <a:t>thinner </a:t>
            </a:r>
            <a:r>
              <a:rPr lang="en-US" sz="1600" dirty="0" smtClean="0"/>
              <a:t>in the superior sectors, compared to the inferior counterparts in the ptosis patients, which was not detected in the control group.</a:t>
            </a:r>
            <a:endParaRPr lang="en-US" sz="1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59635"/>
              </p:ext>
            </p:extLst>
          </p:nvPr>
        </p:nvGraphicFramePr>
        <p:xfrm>
          <a:off x="3743600" y="5090084"/>
          <a:ext cx="5400400" cy="176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Document" r:id="rId3" imgW="5410200" imgH="1625600" progId="Word.Document.12">
                  <p:embed/>
                </p:oleObj>
              </mc:Choice>
              <mc:Fallback>
                <p:oleObj name="Document" r:id="rId3" imgW="5410200" imgH="162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3600" y="5090084"/>
                        <a:ext cx="5400400" cy="176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274247"/>
              </p:ext>
            </p:extLst>
          </p:nvPr>
        </p:nvGraphicFramePr>
        <p:xfrm>
          <a:off x="1290056" y="2644590"/>
          <a:ext cx="6364379" cy="2345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Document" r:id="rId5" imgW="5651500" imgH="2082800" progId="Word.Document.12">
                  <p:embed/>
                </p:oleObj>
              </mc:Choice>
              <mc:Fallback>
                <p:oleObj name="Document" r:id="rId5" imgW="5651500" imgH="208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0056" y="2644590"/>
                        <a:ext cx="6364379" cy="2345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62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881"/>
            <a:ext cx="8229600" cy="1121451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9176"/>
            <a:ext cx="8229600" cy="2071458"/>
          </a:xfrm>
        </p:spPr>
        <p:txBody>
          <a:bodyPr>
            <a:normAutofit/>
          </a:bodyPr>
          <a:lstStyle/>
          <a:p>
            <a:pPr>
              <a:buSzPct val="99000"/>
            </a:pPr>
            <a:r>
              <a:rPr lang="en-US" sz="2000" dirty="0" smtClean="0"/>
              <a:t>The </a:t>
            </a:r>
            <a:r>
              <a:rPr lang="en-US" sz="2000" dirty="0"/>
              <a:t>mechanic effects of </a:t>
            </a:r>
            <a:r>
              <a:rPr lang="en-US" sz="2000" dirty="0" err="1"/>
              <a:t>ptotic</a:t>
            </a:r>
            <a:r>
              <a:rPr lang="en-US" sz="2000" dirty="0"/>
              <a:t> eyelid to the ocular surface may reshape the corneal epithelium which can be objectively detected by OCT.  </a:t>
            </a:r>
            <a:endParaRPr lang="tr-T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59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306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Document</vt:lpstr>
      <vt:lpstr>Alterations in corneal epithelial thickness (CET) in patients with congenital myogenic eyelid ptosis  </vt:lpstr>
      <vt:lpstr>Purpose: </vt:lpstr>
      <vt:lpstr>Materials and methods: </vt:lpstr>
      <vt:lpstr>Results: </vt:lpstr>
      <vt:lpstr>Conclusion: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Alterations in corneal epithelial thickness (CET) in patients with congenital myogenic eyelid ptosis     </dc:title>
  <dc:creator>Aysun Şanal Doğan</dc:creator>
  <cp:lastModifiedBy>Aysun Şanal Doğan</cp:lastModifiedBy>
  <cp:revision>31</cp:revision>
  <dcterms:created xsi:type="dcterms:W3CDTF">2015-08-09T15:13:56Z</dcterms:created>
  <dcterms:modified xsi:type="dcterms:W3CDTF">2015-09-06T10:38:36Z</dcterms:modified>
</cp:coreProperties>
</file>