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56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2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56F1E-21A0-489B-B0EB-BEC531625E77}" type="datetimeFigureOut">
              <a:rPr lang="tr-TR" smtClean="0"/>
              <a:pPr/>
              <a:t>21.08.2015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4EB13-2360-4218-BFC9-07EB2DD457C5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Başlık"/>
          <p:cNvSpPr>
            <a:spLocks noGrp="1"/>
          </p:cNvSpPr>
          <p:nvPr>
            <p:ph type="ctrTitle"/>
          </p:nvPr>
        </p:nvSpPr>
        <p:spPr>
          <a:xfrm>
            <a:off x="533400" y="1028700"/>
            <a:ext cx="7851648" cy="13716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7" name="16 Alt Başlık"/>
          <p:cNvSpPr>
            <a:spLocks noGrp="1"/>
          </p:cNvSpPr>
          <p:nvPr>
            <p:ph type="subTitle" idx="1"/>
          </p:nvPr>
        </p:nvSpPr>
        <p:spPr>
          <a:xfrm>
            <a:off x="533400" y="2421402"/>
            <a:ext cx="7854696" cy="131445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30" name="29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EABA-1F7E-4DB2-8F06-A70B33334980}" type="datetimeFigureOut">
              <a:rPr lang="tr-TR" smtClean="0"/>
              <a:pPr/>
              <a:t>21.08.2015</a:t>
            </a:fld>
            <a:endParaRPr lang="tr-TR"/>
          </a:p>
        </p:txBody>
      </p:sp>
      <p:sp>
        <p:nvSpPr>
          <p:cNvPr id="19" name="18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27" name="2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24263-9EAA-4349-B250-0E3894FBF8C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EABA-1F7E-4DB2-8F06-A70B33334980}" type="datetimeFigureOut">
              <a:rPr lang="tr-TR" smtClean="0"/>
              <a:pPr/>
              <a:t>21.08.2015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24263-9EAA-4349-B250-0E3894FBF8C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685801"/>
            <a:ext cx="2057400" cy="3908822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685801"/>
            <a:ext cx="6019800" cy="3908822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EABA-1F7E-4DB2-8F06-A70B33334980}" type="datetimeFigureOut">
              <a:rPr lang="tr-TR" smtClean="0"/>
              <a:pPr/>
              <a:t>21.08.2015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24263-9EAA-4349-B250-0E3894FBF8C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EABA-1F7E-4DB2-8F06-A70B33334980}" type="datetimeFigureOut">
              <a:rPr lang="tr-TR" smtClean="0"/>
              <a:pPr/>
              <a:t>21.08.2015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24263-9EAA-4349-B250-0E3894FBF8C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30352" y="987552"/>
            <a:ext cx="7772400" cy="1021842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530352" y="2028498"/>
            <a:ext cx="7772400" cy="1132284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EABA-1F7E-4DB2-8F06-A70B33334980}" type="datetimeFigureOut">
              <a:rPr lang="tr-TR" smtClean="0"/>
              <a:pPr/>
              <a:t>21.08.2015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24263-9EAA-4349-B250-0E3894FBF8C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EABA-1F7E-4DB2-8F06-A70B33334980}" type="datetimeFigureOut">
              <a:rPr lang="tr-TR" smtClean="0"/>
              <a:pPr/>
              <a:t>21.08.2015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24263-9EAA-4349-B250-0E3894FBF8C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391436"/>
            <a:ext cx="4040188" cy="494514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645026" y="1394818"/>
            <a:ext cx="4041775" cy="491132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457200" y="1885950"/>
            <a:ext cx="4040188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6" y="1885950"/>
            <a:ext cx="4041775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EABA-1F7E-4DB2-8F06-A70B33334980}" type="datetimeFigureOut">
              <a:rPr lang="tr-TR" smtClean="0"/>
              <a:pPr/>
              <a:t>21.08.2015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24263-9EAA-4349-B250-0E3894FBF8C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528066"/>
            <a:ext cx="8305800" cy="85725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EABA-1F7E-4DB2-8F06-A70B33334980}" type="datetimeFigureOut">
              <a:rPr lang="tr-TR" smtClean="0"/>
              <a:pPr/>
              <a:t>21.08.2015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24263-9EAA-4349-B250-0E3894FBF8C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EABA-1F7E-4DB2-8F06-A70B33334980}" type="datetimeFigureOut">
              <a:rPr lang="tr-TR" smtClean="0"/>
              <a:pPr/>
              <a:t>21.08.2015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24263-9EAA-4349-B250-0E3894FBF8C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85800" y="385764"/>
            <a:ext cx="2743200" cy="871538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685800" y="1257300"/>
            <a:ext cx="2743200" cy="3429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3575050" y="1257300"/>
            <a:ext cx="5111750" cy="3429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EABA-1F7E-4DB2-8F06-A70B33334980}" type="datetimeFigureOut">
              <a:rPr lang="tr-TR" smtClean="0"/>
              <a:pPr/>
              <a:t>21.08.2015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24263-9EAA-4349-B250-0E3894FBF8C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ek Köşesi Kesik ve Yuvarlatılmış Dikdörtgen"/>
          <p:cNvSpPr/>
          <p:nvPr/>
        </p:nvSpPr>
        <p:spPr>
          <a:xfrm rot="420000" flipV="1">
            <a:off x="3165753" y="831058"/>
            <a:ext cx="5257800" cy="30861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ik Üçgen"/>
          <p:cNvSpPr/>
          <p:nvPr/>
        </p:nvSpPr>
        <p:spPr>
          <a:xfrm rot="420000" flipV="1">
            <a:off x="8004134" y="4019827"/>
            <a:ext cx="155448" cy="116586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09600" y="882747"/>
            <a:ext cx="2212848" cy="1186966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609600" y="2121589"/>
            <a:ext cx="2209800" cy="163449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EABA-1F7E-4DB2-8F06-A70B33334980}" type="datetimeFigureOut">
              <a:rPr lang="tr-TR" smtClean="0"/>
              <a:pPr/>
              <a:t>21.08.2015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077200" y="4767263"/>
            <a:ext cx="609600" cy="273844"/>
          </a:xfrm>
        </p:spPr>
        <p:txBody>
          <a:bodyPr/>
          <a:lstStyle/>
          <a:p>
            <a:fld id="{99324263-9EAA-4349-B250-0E3894FBF8C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 rot="420000">
            <a:off x="3485793" y="899638"/>
            <a:ext cx="4617720" cy="294894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10" name="9 Serbest Form"/>
          <p:cNvSpPr>
            <a:spLocks/>
          </p:cNvSpPr>
          <p:nvPr/>
        </p:nvSpPr>
        <p:spPr bwMode="auto">
          <a:xfrm flipV="1">
            <a:off x="-9525" y="4362450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Serbest Form"/>
          <p:cNvSpPr>
            <a:spLocks/>
          </p:cNvSpPr>
          <p:nvPr/>
        </p:nvSpPr>
        <p:spPr bwMode="auto">
          <a:xfrm flipV="1">
            <a:off x="4381500" y="4664869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Serbest Form"/>
          <p:cNvSpPr>
            <a:spLocks/>
          </p:cNvSpPr>
          <p:nvPr/>
        </p:nvSpPr>
        <p:spPr bwMode="auto">
          <a:xfrm>
            <a:off x="-9525" y="-5358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Serbest Form"/>
          <p:cNvSpPr>
            <a:spLocks/>
          </p:cNvSpPr>
          <p:nvPr/>
        </p:nvSpPr>
        <p:spPr bwMode="auto">
          <a:xfrm>
            <a:off x="4381500" y="-5358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Başlık Yer Tutucusu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0" name="29 Metin Yer Tutucusu"/>
          <p:cNvSpPr>
            <a:spLocks noGrp="1"/>
          </p:cNvSpPr>
          <p:nvPr>
            <p:ph type="body" idx="1"/>
          </p:nvPr>
        </p:nvSpPr>
        <p:spPr>
          <a:xfrm>
            <a:off x="457200" y="1451610"/>
            <a:ext cx="8229600" cy="32918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0" name="9 Veri Yer Tutucusu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FAEABA-1F7E-4DB2-8F06-A70B33334980}" type="datetimeFigureOut">
              <a:rPr lang="tr-TR" smtClean="0"/>
              <a:pPr/>
              <a:t>21.08.2015</a:t>
            </a:fld>
            <a:endParaRPr lang="tr-TR"/>
          </a:p>
        </p:txBody>
      </p:sp>
      <p:sp>
        <p:nvSpPr>
          <p:cNvPr id="22" name="21 Altbilgi Yer Tutucusu"/>
          <p:cNvSpPr>
            <a:spLocks noGrp="1"/>
          </p:cNvSpPr>
          <p:nvPr>
            <p:ph type="ftr" sz="quarter" idx="3"/>
          </p:nvPr>
        </p:nvSpPr>
        <p:spPr>
          <a:xfrm>
            <a:off x="2667000" y="4767263"/>
            <a:ext cx="33528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18" name="17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7924800" y="4767263"/>
            <a:ext cx="7620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9324263-9EAA-4349-B250-0E3894FBF8C1}" type="slidenum">
              <a:rPr lang="tr-TR" smtClean="0"/>
              <a:pPr/>
              <a:t>‹#›</a:t>
            </a:fld>
            <a:endParaRPr lang="tr-TR"/>
          </a:p>
        </p:txBody>
      </p:sp>
      <p:grpSp>
        <p:nvGrpSpPr>
          <p:cNvPr id="2" name="1 Grup"/>
          <p:cNvGrpSpPr/>
          <p:nvPr/>
        </p:nvGrpSpPr>
        <p:grpSpPr>
          <a:xfrm>
            <a:off x="-19017" y="151806"/>
            <a:ext cx="9180548" cy="486918"/>
            <a:chOff x="-19045" y="216550"/>
            <a:chExt cx="9180548" cy="649224"/>
          </a:xfrm>
        </p:grpSpPr>
        <p:sp>
          <p:nvSpPr>
            <p:cNvPr id="12" name="11 Serbest Form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Serbest Form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etin kutusu"/>
          <p:cNvSpPr txBox="1"/>
          <p:nvPr/>
        </p:nvSpPr>
        <p:spPr>
          <a:xfrm>
            <a:off x="1142976" y="2285998"/>
            <a:ext cx="714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*</a:t>
            </a:r>
            <a:r>
              <a:rPr lang="en-US" dirty="0" err="1" smtClean="0"/>
              <a:t>Kagithane</a:t>
            </a:r>
            <a:r>
              <a:rPr lang="en-US" dirty="0" smtClean="0"/>
              <a:t> </a:t>
            </a:r>
            <a:r>
              <a:rPr lang="en-US" dirty="0"/>
              <a:t>State Hospital ,Department of </a:t>
            </a:r>
            <a:r>
              <a:rPr lang="tr-TR" dirty="0" smtClean="0"/>
              <a:t> </a:t>
            </a:r>
            <a:r>
              <a:rPr lang="en-US" dirty="0" err="1" smtClean="0"/>
              <a:t>Ophthalmology,Istanbul</a:t>
            </a:r>
            <a:r>
              <a:rPr lang="en-US" dirty="0" smtClean="0"/>
              <a:t>, </a:t>
            </a:r>
            <a:r>
              <a:rPr lang="en-US" dirty="0"/>
              <a:t>Turkey </a:t>
            </a:r>
            <a:endParaRPr lang="tr-TR" dirty="0" smtClean="0"/>
          </a:p>
          <a:p>
            <a:endParaRPr lang="tr-TR" dirty="0" smtClean="0"/>
          </a:p>
          <a:p>
            <a:endParaRPr lang="tr-TR" dirty="0"/>
          </a:p>
        </p:txBody>
      </p:sp>
      <p:sp>
        <p:nvSpPr>
          <p:cNvPr id="7" name="6 Metin kutusu"/>
          <p:cNvSpPr txBox="1"/>
          <p:nvPr/>
        </p:nvSpPr>
        <p:spPr>
          <a:xfrm>
            <a:off x="857224" y="1446602"/>
            <a:ext cx="7786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DR.GÖKHAN </a:t>
            </a:r>
            <a:r>
              <a:rPr lang="tr-TR" dirty="0" smtClean="0"/>
              <a:t>KAYA</a:t>
            </a:r>
            <a:endParaRPr lang="tr-TR" dirty="0"/>
          </a:p>
        </p:txBody>
      </p:sp>
      <p:sp>
        <p:nvSpPr>
          <p:cNvPr id="10" name="9 Metin kutusu"/>
          <p:cNvSpPr txBox="1"/>
          <p:nvPr/>
        </p:nvSpPr>
        <p:spPr>
          <a:xfrm>
            <a:off x="1285855" y="30539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 dirty="0"/>
          </a:p>
        </p:txBody>
      </p:sp>
      <p:sp>
        <p:nvSpPr>
          <p:cNvPr id="11" name="10 Metin kutusu"/>
          <p:cNvSpPr txBox="1"/>
          <p:nvPr/>
        </p:nvSpPr>
        <p:spPr>
          <a:xfrm>
            <a:off x="1652566" y="3007521"/>
            <a:ext cx="5429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dirty="0"/>
          </a:p>
        </p:txBody>
      </p:sp>
      <p:sp>
        <p:nvSpPr>
          <p:cNvPr id="14" name="13 Metin kutusu"/>
          <p:cNvSpPr txBox="1"/>
          <p:nvPr/>
        </p:nvSpPr>
        <p:spPr>
          <a:xfrm>
            <a:off x="1500166" y="2893221"/>
            <a:ext cx="5429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dirty="0"/>
          </a:p>
        </p:txBody>
      </p:sp>
      <p:sp>
        <p:nvSpPr>
          <p:cNvPr id="19" name="18 Metin kutusu"/>
          <p:cNvSpPr txBox="1"/>
          <p:nvPr/>
        </p:nvSpPr>
        <p:spPr>
          <a:xfrm>
            <a:off x="1071538" y="1928808"/>
            <a:ext cx="7286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dirty="0" smtClean="0"/>
          </a:p>
          <a:p>
            <a:endParaRPr lang="tr-TR" dirty="0"/>
          </a:p>
        </p:txBody>
      </p:sp>
      <p:sp>
        <p:nvSpPr>
          <p:cNvPr id="12" name="11 Metin kutusu"/>
          <p:cNvSpPr txBox="1"/>
          <p:nvPr/>
        </p:nvSpPr>
        <p:spPr>
          <a:xfrm>
            <a:off x="1000100" y="1178709"/>
            <a:ext cx="685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dirty="0"/>
          </a:p>
        </p:txBody>
      </p:sp>
      <p:sp>
        <p:nvSpPr>
          <p:cNvPr id="13" name="12 Metin kutusu"/>
          <p:cNvSpPr txBox="1"/>
          <p:nvPr/>
        </p:nvSpPr>
        <p:spPr>
          <a:xfrm>
            <a:off x="785786" y="482188"/>
            <a:ext cx="742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 </a:t>
            </a:r>
            <a:endParaRPr lang="tr-TR" dirty="0">
              <a:ln>
                <a:solidFill>
                  <a:schemeClr val="bg1">
                    <a:lumMod val="85000"/>
                    <a:lumOff val="15000"/>
                  </a:schemeClr>
                </a:solidFill>
              </a:ln>
            </a:endParaRPr>
          </a:p>
        </p:txBody>
      </p:sp>
      <p:sp>
        <p:nvSpPr>
          <p:cNvPr id="15" name="14 Metin kutusu"/>
          <p:cNvSpPr txBox="1"/>
          <p:nvPr/>
        </p:nvSpPr>
        <p:spPr>
          <a:xfrm flipH="1">
            <a:off x="857224" y="3929072"/>
            <a:ext cx="7786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author has a financial or proprietary interest in any material or method mentioned</a:t>
            </a:r>
            <a:endParaRPr lang="tr-TR" dirty="0"/>
          </a:p>
        </p:txBody>
      </p:sp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500034" y="933053"/>
            <a:ext cx="864396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200" b="1" i="0" u="none" strike="noStrike" cap="none" normalizeH="0" baseline="0" dirty="0" smtClean="0">
                <a:ln>
                  <a:noFill/>
                </a:ln>
                <a:solidFill>
                  <a:srgbClr val="26368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RESULTS OF APPLICATION OF RIGID GAS PERMEABLE CONTACT LENSES IN PATIENTS WITH KERATOCONUS</a:t>
            </a:r>
            <a:endParaRPr kumimoji="0" lang="tr-T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Dikdörtgen"/>
          <p:cNvSpPr/>
          <p:nvPr/>
        </p:nvSpPr>
        <p:spPr>
          <a:xfrm>
            <a:off x="857224" y="1071552"/>
            <a:ext cx="75724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tr-TR" sz="2400" dirty="0" smtClean="0"/>
          </a:p>
          <a:p>
            <a:endParaRPr lang="tr-TR" sz="2400" dirty="0"/>
          </a:p>
        </p:txBody>
      </p:sp>
      <p:sp>
        <p:nvSpPr>
          <p:cNvPr id="3" name="2 Dikdörtgen"/>
          <p:cNvSpPr/>
          <p:nvPr/>
        </p:nvSpPr>
        <p:spPr>
          <a:xfrm>
            <a:off x="785786" y="1214428"/>
            <a:ext cx="778674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b="1" dirty="0" err="1" smtClean="0"/>
              <a:t>Purpose</a:t>
            </a:r>
            <a:r>
              <a:rPr lang="tr-TR" sz="2800" b="1" dirty="0" smtClean="0"/>
              <a:t>:</a:t>
            </a:r>
            <a:r>
              <a:rPr lang="tr-TR" sz="2800" dirty="0" smtClean="0"/>
              <a:t> </a:t>
            </a:r>
            <a:r>
              <a:rPr lang="tr-TR" sz="2800" dirty="0" err="1" smtClean="0"/>
              <a:t>The</a:t>
            </a:r>
            <a:r>
              <a:rPr lang="tr-TR" sz="2800" dirty="0" smtClean="0"/>
              <a:t> </a:t>
            </a:r>
            <a:r>
              <a:rPr lang="tr-TR" sz="2800" dirty="0" err="1" smtClean="0"/>
              <a:t>aim</a:t>
            </a:r>
            <a:r>
              <a:rPr lang="tr-TR" sz="2800" dirty="0" smtClean="0"/>
              <a:t> of </a:t>
            </a:r>
            <a:r>
              <a:rPr lang="tr-TR" sz="2800" dirty="0" err="1" smtClean="0"/>
              <a:t>this</a:t>
            </a:r>
            <a:r>
              <a:rPr lang="tr-TR" sz="2800" dirty="0" smtClean="0"/>
              <a:t> </a:t>
            </a:r>
            <a:r>
              <a:rPr lang="tr-TR" sz="2800" dirty="0" err="1" smtClean="0"/>
              <a:t>study</a:t>
            </a:r>
            <a:r>
              <a:rPr lang="tr-TR" sz="2800" dirty="0" smtClean="0"/>
              <a:t> </a:t>
            </a:r>
            <a:r>
              <a:rPr lang="tr-TR" sz="2800" dirty="0" err="1" smtClean="0"/>
              <a:t>was</a:t>
            </a:r>
            <a:r>
              <a:rPr lang="tr-TR" sz="2800" dirty="0" smtClean="0"/>
              <a:t> </a:t>
            </a:r>
            <a:r>
              <a:rPr lang="tr-TR" sz="2800" dirty="0" err="1" smtClean="0"/>
              <a:t>to</a:t>
            </a:r>
            <a:r>
              <a:rPr lang="tr-TR" sz="2800" dirty="0" smtClean="0"/>
              <a:t> </a:t>
            </a:r>
            <a:r>
              <a:rPr lang="tr-TR" sz="2800" dirty="0" err="1" smtClean="0"/>
              <a:t>evaluate</a:t>
            </a:r>
            <a:r>
              <a:rPr lang="tr-TR" sz="2800" dirty="0" smtClean="0"/>
              <a:t> </a:t>
            </a:r>
            <a:r>
              <a:rPr lang="tr-TR" sz="2800" dirty="0" err="1" smtClean="0"/>
              <a:t>the</a:t>
            </a:r>
            <a:r>
              <a:rPr lang="tr-TR" sz="2800" dirty="0" smtClean="0"/>
              <a:t> </a:t>
            </a:r>
            <a:r>
              <a:rPr lang="tr-TR" sz="2800" dirty="0" err="1" smtClean="0"/>
              <a:t>long</a:t>
            </a:r>
            <a:r>
              <a:rPr lang="tr-TR" sz="2800" dirty="0" smtClean="0"/>
              <a:t>-</a:t>
            </a:r>
            <a:r>
              <a:rPr lang="tr-TR" sz="2800" dirty="0" err="1" smtClean="0"/>
              <a:t>term</a:t>
            </a:r>
            <a:r>
              <a:rPr lang="tr-TR" sz="2800" dirty="0" smtClean="0"/>
              <a:t> </a:t>
            </a:r>
            <a:r>
              <a:rPr lang="tr-TR" sz="2800" dirty="0" err="1" smtClean="0"/>
              <a:t>results</a:t>
            </a:r>
            <a:r>
              <a:rPr lang="tr-TR" sz="2800" dirty="0" smtClean="0"/>
              <a:t> of </a:t>
            </a:r>
            <a:r>
              <a:rPr lang="tr-TR" sz="2800" dirty="0" err="1" smtClean="0"/>
              <a:t>visual</a:t>
            </a:r>
            <a:r>
              <a:rPr lang="tr-TR" sz="2800" dirty="0" smtClean="0"/>
              <a:t> </a:t>
            </a:r>
            <a:r>
              <a:rPr lang="tr-TR" sz="2800" dirty="0" err="1" smtClean="0"/>
              <a:t>rehabilitation</a:t>
            </a:r>
            <a:r>
              <a:rPr lang="tr-TR" sz="2800" dirty="0" smtClean="0"/>
              <a:t> </a:t>
            </a:r>
            <a:r>
              <a:rPr lang="tr-TR" sz="2800" dirty="0" err="1" smtClean="0"/>
              <a:t>provided</a:t>
            </a:r>
            <a:r>
              <a:rPr lang="tr-TR" sz="2800" dirty="0" smtClean="0"/>
              <a:t> </a:t>
            </a:r>
            <a:r>
              <a:rPr lang="tr-TR" sz="2800" dirty="0" err="1" smtClean="0"/>
              <a:t>by</a:t>
            </a:r>
            <a:r>
              <a:rPr lang="tr-TR" sz="2800" dirty="0" smtClean="0"/>
              <a:t> </a:t>
            </a:r>
            <a:r>
              <a:rPr lang="tr-TR" sz="2800" dirty="0" err="1" smtClean="0"/>
              <a:t>rigid</a:t>
            </a:r>
            <a:r>
              <a:rPr lang="tr-TR" sz="2800" dirty="0" smtClean="0"/>
              <a:t> </a:t>
            </a:r>
            <a:r>
              <a:rPr lang="tr-TR" sz="2800" dirty="0" err="1" smtClean="0"/>
              <a:t>gas</a:t>
            </a:r>
            <a:r>
              <a:rPr lang="tr-TR" sz="2800" dirty="0" smtClean="0"/>
              <a:t> </a:t>
            </a:r>
            <a:r>
              <a:rPr lang="tr-TR" sz="2800" dirty="0" err="1" smtClean="0"/>
              <a:t>permeable</a:t>
            </a:r>
            <a:r>
              <a:rPr lang="tr-TR" sz="2800" dirty="0" smtClean="0"/>
              <a:t> </a:t>
            </a:r>
            <a:r>
              <a:rPr lang="tr-TR" sz="2800" dirty="0" err="1" smtClean="0"/>
              <a:t>contact</a:t>
            </a:r>
            <a:r>
              <a:rPr lang="tr-TR" sz="2800" dirty="0" smtClean="0"/>
              <a:t> </a:t>
            </a:r>
            <a:r>
              <a:rPr lang="tr-TR" sz="2800" dirty="0" err="1" smtClean="0"/>
              <a:t>lenses</a:t>
            </a:r>
            <a:r>
              <a:rPr lang="tr-TR" sz="2800" dirty="0" smtClean="0"/>
              <a:t> (RGPCL) in </a:t>
            </a:r>
            <a:r>
              <a:rPr lang="tr-TR" sz="2800" dirty="0" err="1" smtClean="0"/>
              <a:t>patients</a:t>
            </a:r>
            <a:r>
              <a:rPr lang="tr-TR" sz="2800" dirty="0" smtClean="0"/>
              <a:t> </a:t>
            </a:r>
            <a:r>
              <a:rPr lang="tr-TR" sz="2800" dirty="0" err="1" smtClean="0"/>
              <a:t>with</a:t>
            </a:r>
            <a:r>
              <a:rPr lang="tr-TR" sz="2800" dirty="0" smtClean="0"/>
              <a:t> </a:t>
            </a:r>
            <a:r>
              <a:rPr lang="tr-TR" sz="2800" dirty="0" err="1" smtClean="0"/>
              <a:t>keratoconus</a:t>
            </a:r>
            <a:r>
              <a:rPr lang="tr-TR" sz="2800" dirty="0" smtClean="0"/>
              <a:t>.</a:t>
            </a:r>
            <a:endParaRPr lang="tr-TR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285720" y="750081"/>
            <a:ext cx="8229600" cy="3291840"/>
          </a:xfrm>
        </p:spPr>
        <p:txBody>
          <a:bodyPr>
            <a:normAutofit/>
          </a:bodyPr>
          <a:lstStyle/>
          <a:p>
            <a:r>
              <a:rPr lang="tr-TR" b="1" dirty="0" err="1" smtClean="0"/>
              <a:t>Material</a:t>
            </a:r>
            <a:r>
              <a:rPr lang="tr-TR" b="1" dirty="0" smtClean="0"/>
              <a:t> </a:t>
            </a:r>
            <a:r>
              <a:rPr lang="tr-TR" b="1" dirty="0" err="1" smtClean="0"/>
              <a:t>and</a:t>
            </a:r>
            <a:r>
              <a:rPr lang="tr-TR" b="1" dirty="0" smtClean="0"/>
              <a:t> </a:t>
            </a:r>
            <a:r>
              <a:rPr lang="tr-TR" b="1" dirty="0" err="1" smtClean="0"/>
              <a:t>Method</a:t>
            </a:r>
            <a:r>
              <a:rPr lang="tr-TR" b="1" dirty="0" smtClean="0"/>
              <a:t>:</a:t>
            </a:r>
            <a:r>
              <a:rPr lang="tr-TR" dirty="0" smtClean="0"/>
              <a:t> RGPCL </a:t>
            </a:r>
            <a:r>
              <a:rPr lang="tr-TR" dirty="0" err="1" smtClean="0"/>
              <a:t>were</a:t>
            </a:r>
            <a:r>
              <a:rPr lang="tr-TR" dirty="0" smtClean="0"/>
              <a:t> </a:t>
            </a:r>
            <a:r>
              <a:rPr lang="tr-TR" dirty="0" err="1" smtClean="0"/>
              <a:t>practiced</a:t>
            </a:r>
            <a:r>
              <a:rPr lang="tr-TR" dirty="0" smtClean="0"/>
              <a:t> on a total of 90 </a:t>
            </a:r>
            <a:r>
              <a:rPr lang="tr-TR" dirty="0" err="1" smtClean="0"/>
              <a:t>eyes</a:t>
            </a:r>
            <a:r>
              <a:rPr lang="tr-TR" dirty="0" smtClean="0"/>
              <a:t> of 50 </a:t>
            </a:r>
            <a:r>
              <a:rPr lang="tr-TR" dirty="0" err="1" smtClean="0"/>
              <a:t>patients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keratoconus</a:t>
            </a:r>
            <a:r>
              <a:rPr lang="tr-TR" dirty="0" smtClean="0"/>
              <a:t> </a:t>
            </a:r>
            <a:r>
              <a:rPr lang="tr-TR" dirty="0" err="1" smtClean="0"/>
              <a:t>who</a:t>
            </a:r>
            <a:r>
              <a:rPr lang="tr-TR" dirty="0" smtClean="0"/>
              <a:t> had no </a:t>
            </a:r>
            <a:r>
              <a:rPr lang="tr-TR" dirty="0" err="1" smtClean="0"/>
              <a:t>previous</a:t>
            </a:r>
            <a:r>
              <a:rPr lang="tr-TR" dirty="0" smtClean="0"/>
              <a:t> </a:t>
            </a:r>
            <a:r>
              <a:rPr lang="tr-TR" dirty="0" err="1" smtClean="0"/>
              <a:t>eye</a:t>
            </a:r>
            <a:r>
              <a:rPr lang="tr-TR" dirty="0" smtClean="0"/>
              <a:t> </a:t>
            </a:r>
            <a:r>
              <a:rPr lang="tr-TR" dirty="0" err="1" smtClean="0"/>
              <a:t>disease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surgery</a:t>
            </a:r>
            <a:r>
              <a:rPr lang="tr-TR" dirty="0" smtClean="0"/>
              <a:t>. </a:t>
            </a:r>
            <a:r>
              <a:rPr lang="tr-TR" dirty="0" err="1" smtClean="0"/>
              <a:t>These</a:t>
            </a:r>
            <a:r>
              <a:rPr lang="tr-TR" dirty="0" smtClean="0"/>
              <a:t> </a:t>
            </a:r>
            <a:r>
              <a:rPr lang="tr-TR" dirty="0" err="1" smtClean="0"/>
              <a:t>eyes</a:t>
            </a:r>
            <a:r>
              <a:rPr lang="tr-TR" dirty="0" smtClean="0"/>
              <a:t> </a:t>
            </a:r>
            <a:r>
              <a:rPr lang="tr-TR" dirty="0" err="1" smtClean="0"/>
              <a:t>were</a:t>
            </a:r>
            <a:r>
              <a:rPr lang="tr-TR" dirty="0" smtClean="0"/>
              <a:t> </a:t>
            </a:r>
            <a:r>
              <a:rPr lang="tr-TR" dirty="0" err="1" smtClean="0"/>
              <a:t>evaluated</a:t>
            </a:r>
            <a:r>
              <a:rPr lang="tr-TR" dirty="0" smtClean="0"/>
              <a:t> in 4 </a:t>
            </a:r>
            <a:r>
              <a:rPr lang="tr-TR" dirty="0" err="1" smtClean="0"/>
              <a:t>groups</a:t>
            </a:r>
            <a:r>
              <a:rPr lang="tr-TR" dirty="0" smtClean="0"/>
              <a:t> </a:t>
            </a:r>
            <a:r>
              <a:rPr lang="tr-TR" dirty="0" err="1" smtClean="0"/>
              <a:t>according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their</a:t>
            </a:r>
            <a:r>
              <a:rPr lang="tr-TR" dirty="0" smtClean="0"/>
              <a:t> </a:t>
            </a:r>
            <a:r>
              <a:rPr lang="tr-TR" dirty="0" err="1" smtClean="0"/>
              <a:t>keratometry</a:t>
            </a:r>
            <a:r>
              <a:rPr lang="tr-TR" dirty="0" smtClean="0"/>
              <a:t> </a:t>
            </a:r>
            <a:r>
              <a:rPr lang="tr-TR" dirty="0" err="1" smtClean="0"/>
              <a:t>values</a:t>
            </a:r>
            <a:r>
              <a:rPr lang="tr-TR" dirty="0" smtClean="0"/>
              <a:t>, </a:t>
            </a:r>
            <a:r>
              <a:rPr lang="tr-TR" dirty="0" err="1" smtClean="0"/>
              <a:t>visual</a:t>
            </a:r>
            <a:r>
              <a:rPr lang="tr-TR" dirty="0" smtClean="0"/>
              <a:t> </a:t>
            </a:r>
            <a:r>
              <a:rPr lang="tr-TR" dirty="0" err="1" smtClean="0"/>
              <a:t>acuity</a:t>
            </a:r>
            <a:r>
              <a:rPr lang="tr-TR" dirty="0" smtClean="0"/>
              <a:t> (VA), </a:t>
            </a:r>
            <a:r>
              <a:rPr lang="tr-TR" dirty="0" err="1" smtClean="0"/>
              <a:t>progression</a:t>
            </a:r>
            <a:r>
              <a:rPr lang="tr-TR" dirty="0" smtClean="0"/>
              <a:t>,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complications</a:t>
            </a:r>
            <a:r>
              <a:rPr lang="tr-TR" dirty="0" smtClean="0"/>
              <a:t>. </a:t>
            </a:r>
            <a:r>
              <a:rPr lang="tr-TR" dirty="0" err="1" smtClean="0"/>
              <a:t>Paired</a:t>
            </a:r>
            <a:r>
              <a:rPr lang="tr-TR" dirty="0" smtClean="0"/>
              <a:t> t-test </a:t>
            </a:r>
            <a:r>
              <a:rPr lang="tr-TR" dirty="0" err="1" smtClean="0"/>
              <a:t>was</a:t>
            </a:r>
            <a:r>
              <a:rPr lang="tr-TR" dirty="0" smtClean="0"/>
              <a:t> </a:t>
            </a:r>
            <a:r>
              <a:rPr lang="tr-TR" dirty="0" err="1" smtClean="0"/>
              <a:t>used</a:t>
            </a:r>
            <a:r>
              <a:rPr lang="tr-TR" dirty="0" smtClean="0"/>
              <a:t> in </a:t>
            </a:r>
            <a:r>
              <a:rPr lang="tr-TR" dirty="0" err="1" smtClean="0"/>
              <a:t>statistical</a:t>
            </a:r>
            <a:r>
              <a:rPr lang="tr-TR" dirty="0" smtClean="0"/>
              <a:t> </a:t>
            </a:r>
            <a:r>
              <a:rPr lang="tr-TR" dirty="0" err="1" smtClean="0"/>
              <a:t>evaluations</a:t>
            </a:r>
            <a:r>
              <a:rPr lang="tr-TR" dirty="0" smtClean="0"/>
              <a:t> </a:t>
            </a:r>
            <a:r>
              <a:rPr lang="tr-TR" dirty="0" err="1" smtClean="0"/>
              <a:t>performed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SPSS </a:t>
            </a:r>
            <a:r>
              <a:rPr lang="tr-TR" dirty="0" err="1" smtClean="0"/>
              <a:t>for</a:t>
            </a:r>
            <a:r>
              <a:rPr lang="tr-TR" dirty="0" smtClean="0"/>
              <a:t> Windows (</a:t>
            </a:r>
            <a:r>
              <a:rPr lang="tr-TR" dirty="0" err="1" smtClean="0"/>
              <a:t>version</a:t>
            </a:r>
            <a:r>
              <a:rPr lang="tr-TR" dirty="0" smtClean="0"/>
              <a:t> 16.0</a:t>
            </a:r>
            <a:r>
              <a:rPr lang="tr-TR" b="1" dirty="0" smtClean="0"/>
              <a:t>).</a:t>
            </a:r>
            <a:endParaRPr lang="tr-T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642924"/>
            <a:ext cx="8229600" cy="4100526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smtClean="0"/>
              <a:t>Results</a:t>
            </a:r>
            <a:r>
              <a:rPr lang="en-US" dirty="0" smtClean="0"/>
              <a:t>:</a:t>
            </a:r>
            <a:r>
              <a:rPr lang="tr-TR" dirty="0" err="1" smtClean="0"/>
              <a:t>Keratoconus</a:t>
            </a:r>
            <a:r>
              <a:rPr lang="tr-TR" dirty="0" smtClean="0"/>
              <a:t> </a:t>
            </a:r>
            <a:r>
              <a:rPr lang="tr-TR" dirty="0" err="1" smtClean="0"/>
              <a:t>was</a:t>
            </a:r>
            <a:r>
              <a:rPr lang="tr-TR" dirty="0" smtClean="0"/>
              <a:t> </a:t>
            </a:r>
            <a:r>
              <a:rPr lang="tr-TR" dirty="0" err="1" smtClean="0"/>
              <a:t>classified</a:t>
            </a:r>
            <a:r>
              <a:rPr lang="tr-TR" dirty="0" smtClean="0"/>
              <a:t> as </a:t>
            </a:r>
            <a:r>
              <a:rPr lang="tr-TR" dirty="0" err="1" smtClean="0"/>
              <a:t>mild</a:t>
            </a:r>
            <a:r>
              <a:rPr lang="tr-TR" dirty="0" smtClean="0"/>
              <a:t>, </a:t>
            </a:r>
            <a:r>
              <a:rPr lang="tr-TR" dirty="0" err="1" smtClean="0"/>
              <a:t>moderate</a:t>
            </a:r>
            <a:r>
              <a:rPr lang="tr-TR" dirty="0" smtClean="0"/>
              <a:t>, </a:t>
            </a:r>
            <a:r>
              <a:rPr lang="tr-TR" dirty="0" err="1" smtClean="0"/>
              <a:t>advanced</a:t>
            </a:r>
            <a:r>
              <a:rPr lang="tr-TR" dirty="0" smtClean="0"/>
              <a:t>, </a:t>
            </a:r>
            <a:r>
              <a:rPr lang="tr-TR" dirty="0" err="1" smtClean="0"/>
              <a:t>and</a:t>
            </a:r>
            <a:r>
              <a:rPr lang="tr-TR" dirty="0" smtClean="0"/>
              <a:t> severe </a:t>
            </a:r>
            <a:r>
              <a:rPr lang="tr-TR" dirty="0" err="1" smtClean="0"/>
              <a:t>according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mean</a:t>
            </a:r>
            <a:r>
              <a:rPr lang="tr-TR" dirty="0" smtClean="0"/>
              <a:t> </a:t>
            </a:r>
            <a:r>
              <a:rPr lang="tr-TR" dirty="0" err="1" smtClean="0"/>
              <a:t>keratometry</a:t>
            </a:r>
            <a:r>
              <a:rPr lang="tr-TR" dirty="0" smtClean="0"/>
              <a:t> </a:t>
            </a:r>
            <a:r>
              <a:rPr lang="tr-TR" dirty="0" err="1" smtClean="0"/>
              <a:t>values</a:t>
            </a:r>
            <a:r>
              <a:rPr lang="tr-TR" dirty="0" smtClean="0"/>
              <a:t> in </a:t>
            </a:r>
            <a:r>
              <a:rPr lang="tr-TR" dirty="0" err="1" smtClean="0"/>
              <a:t>eyes</a:t>
            </a:r>
            <a:r>
              <a:rPr lang="tr-TR" dirty="0" smtClean="0"/>
              <a:t>,. </a:t>
            </a:r>
            <a:r>
              <a:rPr lang="tr-TR" dirty="0" err="1" smtClean="0"/>
              <a:t>Significant</a:t>
            </a:r>
            <a:r>
              <a:rPr lang="tr-TR" dirty="0" smtClean="0"/>
              <a:t> </a:t>
            </a:r>
            <a:r>
              <a:rPr lang="tr-TR" dirty="0" err="1" smtClean="0"/>
              <a:t>steeping</a:t>
            </a:r>
            <a:r>
              <a:rPr lang="tr-TR" dirty="0" smtClean="0"/>
              <a:t> </a:t>
            </a:r>
            <a:r>
              <a:rPr lang="tr-TR" dirty="0" err="1" smtClean="0"/>
              <a:t>was</a:t>
            </a:r>
            <a:r>
              <a:rPr lang="tr-TR" dirty="0" smtClean="0"/>
              <a:t> </a:t>
            </a:r>
            <a:r>
              <a:rPr lang="tr-TR" dirty="0" err="1" smtClean="0"/>
              <a:t>determined</a:t>
            </a:r>
            <a:r>
              <a:rPr lang="tr-TR" dirty="0" smtClean="0"/>
              <a:t> in </a:t>
            </a:r>
            <a:r>
              <a:rPr lang="tr-TR" dirty="0" err="1" smtClean="0"/>
              <a:t>comparison</a:t>
            </a:r>
            <a:r>
              <a:rPr lang="tr-TR" dirty="0" smtClean="0"/>
              <a:t> of K1 </a:t>
            </a:r>
            <a:r>
              <a:rPr lang="tr-TR" dirty="0" err="1" smtClean="0"/>
              <a:t>and</a:t>
            </a:r>
            <a:r>
              <a:rPr lang="tr-TR" dirty="0" smtClean="0"/>
              <a:t> K2 </a:t>
            </a:r>
            <a:r>
              <a:rPr lang="tr-TR" dirty="0" err="1" smtClean="0"/>
              <a:t>values</a:t>
            </a:r>
            <a:r>
              <a:rPr lang="tr-TR" dirty="0" smtClean="0"/>
              <a:t> at </a:t>
            </a:r>
            <a:r>
              <a:rPr lang="tr-TR" dirty="0" err="1" smtClean="0"/>
              <a:t>first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last</a:t>
            </a:r>
            <a:r>
              <a:rPr lang="tr-TR" dirty="0" smtClean="0"/>
              <a:t> </a:t>
            </a:r>
            <a:r>
              <a:rPr lang="tr-TR" dirty="0" err="1" smtClean="0"/>
              <a:t>follow</a:t>
            </a:r>
            <a:r>
              <a:rPr lang="tr-TR" dirty="0" smtClean="0"/>
              <a:t>-</a:t>
            </a:r>
            <a:r>
              <a:rPr lang="tr-TR" dirty="0" err="1" smtClean="0"/>
              <a:t>up</a:t>
            </a:r>
            <a:r>
              <a:rPr lang="tr-TR" dirty="0" smtClean="0"/>
              <a:t> </a:t>
            </a:r>
            <a:r>
              <a:rPr lang="tr-TR" dirty="0" err="1" smtClean="0"/>
              <a:t>visits</a:t>
            </a:r>
            <a:r>
              <a:rPr lang="tr-TR" dirty="0" smtClean="0"/>
              <a:t> of </a:t>
            </a:r>
            <a:r>
              <a:rPr lang="tr-TR" dirty="0" err="1" smtClean="0"/>
              <a:t>patients</a:t>
            </a:r>
            <a:r>
              <a:rPr lang="tr-TR" dirty="0" smtClean="0"/>
              <a:t> in </a:t>
            </a:r>
            <a:r>
              <a:rPr lang="tr-TR" dirty="0" err="1" smtClean="0"/>
              <a:t>mild</a:t>
            </a:r>
            <a:r>
              <a:rPr lang="tr-TR" dirty="0" smtClean="0"/>
              <a:t>, </a:t>
            </a:r>
            <a:r>
              <a:rPr lang="tr-TR" dirty="0" err="1" smtClean="0"/>
              <a:t>moderate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advanced</a:t>
            </a:r>
            <a:r>
              <a:rPr lang="tr-TR" dirty="0" smtClean="0"/>
              <a:t> </a:t>
            </a:r>
            <a:r>
              <a:rPr lang="tr-TR" dirty="0" err="1" smtClean="0"/>
              <a:t>keratoconus</a:t>
            </a:r>
            <a:r>
              <a:rPr lang="tr-TR" dirty="0" smtClean="0"/>
              <a:t> </a:t>
            </a:r>
            <a:r>
              <a:rPr lang="tr-TR" dirty="0" err="1" smtClean="0"/>
              <a:t>groups</a:t>
            </a:r>
            <a:r>
              <a:rPr lang="tr-TR" dirty="0" smtClean="0"/>
              <a:t>. VA </a:t>
            </a:r>
            <a:r>
              <a:rPr lang="tr-TR" dirty="0" err="1" smtClean="0"/>
              <a:t>obtained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</a:t>
            </a:r>
            <a:r>
              <a:rPr lang="tr-TR" dirty="0" err="1" smtClean="0"/>
              <a:t>application</a:t>
            </a:r>
            <a:r>
              <a:rPr lang="tr-TR" dirty="0" smtClean="0"/>
              <a:t> of RGPCL in </a:t>
            </a:r>
            <a:r>
              <a:rPr lang="tr-TR" dirty="0" err="1" smtClean="0"/>
              <a:t>all</a:t>
            </a:r>
            <a:r>
              <a:rPr lang="tr-TR" dirty="0" smtClean="0"/>
              <a:t> </a:t>
            </a:r>
            <a:r>
              <a:rPr lang="tr-TR" dirty="0" err="1" smtClean="0"/>
              <a:t>patient</a:t>
            </a:r>
            <a:r>
              <a:rPr lang="tr-TR" dirty="0" smtClean="0"/>
              <a:t> </a:t>
            </a:r>
            <a:r>
              <a:rPr lang="tr-TR" dirty="0" err="1" smtClean="0"/>
              <a:t>groups</a:t>
            </a:r>
            <a:r>
              <a:rPr lang="tr-TR" dirty="0" smtClean="0"/>
              <a:t> </a:t>
            </a:r>
            <a:r>
              <a:rPr lang="tr-TR" dirty="0" err="1" smtClean="0"/>
              <a:t>was</a:t>
            </a:r>
            <a:r>
              <a:rPr lang="tr-TR" dirty="0" smtClean="0"/>
              <a:t> </a:t>
            </a:r>
            <a:r>
              <a:rPr lang="tr-TR" dirty="0" err="1" smtClean="0"/>
              <a:t>significantly</a:t>
            </a:r>
            <a:r>
              <a:rPr lang="tr-TR" dirty="0" smtClean="0"/>
              <a:t> </a:t>
            </a:r>
            <a:r>
              <a:rPr lang="tr-TR" dirty="0" err="1" smtClean="0"/>
              <a:t>better</a:t>
            </a:r>
            <a:r>
              <a:rPr lang="tr-TR" dirty="0" smtClean="0"/>
              <a:t> </a:t>
            </a:r>
            <a:r>
              <a:rPr lang="tr-TR" dirty="0" err="1" smtClean="0"/>
              <a:t>than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VA </a:t>
            </a:r>
            <a:r>
              <a:rPr lang="tr-TR" dirty="0" err="1" smtClean="0"/>
              <a:t>corrected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</a:t>
            </a:r>
            <a:r>
              <a:rPr lang="tr-TR" dirty="0" err="1" smtClean="0"/>
              <a:t>spectacles</a:t>
            </a:r>
            <a:r>
              <a:rPr lang="tr-TR" dirty="0" smtClean="0"/>
              <a:t> (p&lt;0.0001). No </a:t>
            </a:r>
            <a:r>
              <a:rPr lang="tr-TR" dirty="0" err="1" smtClean="0"/>
              <a:t>significant</a:t>
            </a:r>
            <a:r>
              <a:rPr lang="tr-TR" dirty="0" smtClean="0"/>
              <a:t> </a:t>
            </a:r>
            <a:r>
              <a:rPr lang="tr-TR" dirty="0" err="1" smtClean="0"/>
              <a:t>change</a:t>
            </a:r>
            <a:r>
              <a:rPr lang="tr-TR" dirty="0" smtClean="0"/>
              <a:t> </a:t>
            </a:r>
            <a:r>
              <a:rPr lang="tr-TR" dirty="0" err="1" smtClean="0"/>
              <a:t>was</a:t>
            </a:r>
            <a:r>
              <a:rPr lang="tr-TR" dirty="0" smtClean="0"/>
              <a:t> </a:t>
            </a:r>
            <a:r>
              <a:rPr lang="tr-TR" dirty="0" err="1" smtClean="0"/>
              <a:t>determined</a:t>
            </a:r>
            <a:r>
              <a:rPr lang="tr-TR" dirty="0" smtClean="0"/>
              <a:t> in </a:t>
            </a:r>
            <a:r>
              <a:rPr lang="tr-TR" dirty="0" err="1" smtClean="0"/>
              <a:t>mean</a:t>
            </a:r>
            <a:r>
              <a:rPr lang="tr-TR" dirty="0" smtClean="0"/>
              <a:t> VA </a:t>
            </a:r>
            <a:r>
              <a:rPr lang="tr-TR" dirty="0" err="1" smtClean="0"/>
              <a:t>obtained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RGPCL </a:t>
            </a:r>
            <a:r>
              <a:rPr lang="tr-TR" dirty="0" err="1" smtClean="0"/>
              <a:t>during</a:t>
            </a:r>
            <a:r>
              <a:rPr lang="tr-TR" dirty="0" smtClean="0"/>
              <a:t> </a:t>
            </a:r>
            <a:r>
              <a:rPr lang="tr-TR" dirty="0" err="1" smtClean="0"/>
              <a:t>disease</a:t>
            </a:r>
            <a:r>
              <a:rPr lang="tr-TR" dirty="0" smtClean="0"/>
              <a:t> </a:t>
            </a:r>
            <a:r>
              <a:rPr lang="tr-TR" dirty="0" err="1" smtClean="0"/>
              <a:t>course</a:t>
            </a:r>
            <a:r>
              <a:rPr lang="tr-TR" dirty="0" smtClean="0"/>
              <a:t>. </a:t>
            </a:r>
            <a:r>
              <a:rPr lang="tr-TR" dirty="0" err="1" smtClean="0"/>
              <a:t>In</a:t>
            </a:r>
            <a:r>
              <a:rPr lang="tr-TR" dirty="0" smtClean="0"/>
              <a:t> </a:t>
            </a:r>
            <a:r>
              <a:rPr lang="tr-TR" dirty="0" err="1" smtClean="0"/>
              <a:t>comparison</a:t>
            </a:r>
            <a:r>
              <a:rPr lang="tr-TR" dirty="0" smtClean="0"/>
              <a:t> of </a:t>
            </a:r>
            <a:r>
              <a:rPr lang="tr-TR" dirty="0" err="1" smtClean="0"/>
              <a:t>mean</a:t>
            </a:r>
            <a:r>
              <a:rPr lang="tr-TR" dirty="0" smtClean="0"/>
              <a:t> </a:t>
            </a:r>
            <a:r>
              <a:rPr lang="tr-TR" dirty="0" err="1" smtClean="0"/>
              <a:t>radius</a:t>
            </a:r>
            <a:r>
              <a:rPr lang="tr-TR" dirty="0" smtClean="0"/>
              <a:t> of </a:t>
            </a:r>
            <a:r>
              <a:rPr lang="tr-TR" dirty="0" err="1" smtClean="0"/>
              <a:t>curvature</a:t>
            </a:r>
            <a:r>
              <a:rPr lang="tr-TR" dirty="0" smtClean="0"/>
              <a:t> of </a:t>
            </a:r>
            <a:r>
              <a:rPr lang="tr-TR" dirty="0" err="1" smtClean="0"/>
              <a:t>first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second</a:t>
            </a:r>
            <a:r>
              <a:rPr lang="tr-TR" dirty="0" smtClean="0"/>
              <a:t> </a:t>
            </a:r>
            <a:r>
              <a:rPr lang="tr-TR" dirty="0" err="1" smtClean="0"/>
              <a:t>contact</a:t>
            </a:r>
            <a:r>
              <a:rPr lang="tr-TR" dirty="0" smtClean="0"/>
              <a:t> </a:t>
            </a:r>
            <a:r>
              <a:rPr lang="tr-TR" dirty="0" err="1" smtClean="0"/>
              <a:t>lenses</a:t>
            </a:r>
            <a:r>
              <a:rPr lang="tr-TR" dirty="0" smtClean="0"/>
              <a:t>, </a:t>
            </a:r>
            <a:r>
              <a:rPr lang="tr-TR" dirty="0" err="1" smtClean="0"/>
              <a:t>second</a:t>
            </a:r>
            <a:r>
              <a:rPr lang="tr-TR" dirty="0" smtClean="0"/>
              <a:t> </a:t>
            </a:r>
            <a:r>
              <a:rPr lang="tr-TR" dirty="0" err="1" smtClean="0"/>
              <a:t>contact</a:t>
            </a:r>
            <a:r>
              <a:rPr lang="tr-TR" dirty="0" smtClean="0"/>
              <a:t> lens </a:t>
            </a:r>
            <a:r>
              <a:rPr lang="tr-TR" dirty="0" err="1" smtClean="0"/>
              <a:t>was</a:t>
            </a:r>
            <a:r>
              <a:rPr lang="tr-TR" dirty="0" smtClean="0"/>
              <a:t> </a:t>
            </a:r>
            <a:r>
              <a:rPr lang="tr-TR" dirty="0" err="1" smtClean="0"/>
              <a:t>found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be </a:t>
            </a:r>
            <a:r>
              <a:rPr lang="tr-TR" dirty="0" err="1" smtClean="0"/>
              <a:t>significantly</a:t>
            </a:r>
            <a:r>
              <a:rPr lang="tr-TR" dirty="0" smtClean="0"/>
              <a:t> </a:t>
            </a:r>
            <a:r>
              <a:rPr lang="tr-TR" dirty="0" err="1" smtClean="0"/>
              <a:t>steeper</a:t>
            </a:r>
            <a:r>
              <a:rPr lang="tr-TR" dirty="0" smtClean="0"/>
              <a:t> in </a:t>
            </a:r>
            <a:r>
              <a:rPr lang="tr-TR" dirty="0" err="1" smtClean="0"/>
              <a:t>advanced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severe </a:t>
            </a:r>
            <a:r>
              <a:rPr lang="tr-TR" dirty="0" err="1" smtClean="0"/>
              <a:t>keratoconus</a:t>
            </a:r>
            <a:r>
              <a:rPr lang="tr-TR" dirty="0" smtClean="0"/>
              <a:t> </a:t>
            </a:r>
            <a:r>
              <a:rPr lang="tr-TR" dirty="0" err="1" smtClean="0"/>
              <a:t>groups</a:t>
            </a:r>
            <a:r>
              <a:rPr lang="tr-TR" dirty="0" smtClean="0"/>
              <a:t>. </a:t>
            </a:r>
            <a:r>
              <a:rPr lang="tr-TR" dirty="0" err="1" smtClean="0"/>
              <a:t>Corneal</a:t>
            </a:r>
            <a:r>
              <a:rPr lang="tr-TR" dirty="0" smtClean="0"/>
              <a:t> </a:t>
            </a:r>
            <a:r>
              <a:rPr lang="tr-TR" dirty="0" err="1" smtClean="0"/>
              <a:t>erosions</a:t>
            </a:r>
            <a:r>
              <a:rPr lang="tr-TR" dirty="0" smtClean="0"/>
              <a:t>, </a:t>
            </a:r>
            <a:r>
              <a:rPr lang="tr-TR" dirty="0" err="1" smtClean="0"/>
              <a:t>acute</a:t>
            </a:r>
            <a:r>
              <a:rPr lang="tr-TR" dirty="0" smtClean="0"/>
              <a:t> </a:t>
            </a:r>
            <a:r>
              <a:rPr lang="tr-TR" dirty="0" err="1" smtClean="0"/>
              <a:t>hydrops</a:t>
            </a:r>
            <a:r>
              <a:rPr lang="tr-TR" dirty="0" smtClean="0"/>
              <a:t>, </a:t>
            </a:r>
            <a:r>
              <a:rPr lang="tr-TR" dirty="0" err="1" smtClean="0"/>
              <a:t>allergic</a:t>
            </a:r>
            <a:r>
              <a:rPr lang="tr-TR" dirty="0" smtClean="0"/>
              <a:t> </a:t>
            </a:r>
            <a:r>
              <a:rPr lang="tr-TR" dirty="0" err="1" smtClean="0"/>
              <a:t>conjunctivitis</a:t>
            </a:r>
            <a:r>
              <a:rPr lang="tr-TR" dirty="0" smtClean="0"/>
              <a:t>,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dry</a:t>
            </a:r>
            <a:r>
              <a:rPr lang="tr-TR" dirty="0" smtClean="0"/>
              <a:t> </a:t>
            </a:r>
            <a:r>
              <a:rPr lang="tr-TR" dirty="0" err="1" smtClean="0"/>
              <a:t>eye</a:t>
            </a:r>
            <a:r>
              <a:rPr lang="tr-TR" dirty="0" smtClean="0"/>
              <a:t> </a:t>
            </a:r>
            <a:r>
              <a:rPr lang="tr-TR" dirty="0" err="1" smtClean="0"/>
              <a:t>were</a:t>
            </a:r>
            <a:r>
              <a:rPr lang="tr-TR" dirty="0" smtClean="0"/>
              <a:t> </a:t>
            </a:r>
            <a:r>
              <a:rPr lang="tr-TR" dirty="0" err="1" smtClean="0"/>
              <a:t>found</a:t>
            </a:r>
            <a:r>
              <a:rPr lang="tr-TR" dirty="0" smtClean="0"/>
              <a:t> in </a:t>
            </a:r>
            <a:r>
              <a:rPr lang="tr-TR" dirty="0" err="1" smtClean="0"/>
              <a:t>eyes</a:t>
            </a:r>
            <a:r>
              <a:rPr lang="tr-TR" dirty="0" smtClean="0"/>
              <a:t>.</a:t>
            </a:r>
            <a:endParaRPr lang="tr-T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696502"/>
            <a:ext cx="8229600" cy="4046948"/>
          </a:xfrm>
        </p:spPr>
        <p:txBody>
          <a:bodyPr/>
          <a:lstStyle/>
          <a:p>
            <a:r>
              <a:rPr lang="tr-TR" b="1" dirty="0" err="1" smtClean="0"/>
              <a:t>Discussion</a:t>
            </a:r>
            <a:r>
              <a:rPr lang="tr-TR" b="1" dirty="0" smtClean="0"/>
              <a:t>:</a:t>
            </a:r>
            <a:r>
              <a:rPr lang="tr-TR" dirty="0" smtClean="0"/>
              <a:t> RGPCL </a:t>
            </a:r>
            <a:r>
              <a:rPr lang="tr-TR" dirty="0" err="1" smtClean="0"/>
              <a:t>were</a:t>
            </a:r>
            <a:r>
              <a:rPr lang="tr-TR" dirty="0" smtClean="0"/>
              <a:t> </a:t>
            </a:r>
            <a:r>
              <a:rPr lang="tr-TR" dirty="0" err="1" smtClean="0"/>
              <a:t>successfully</a:t>
            </a:r>
            <a:r>
              <a:rPr lang="tr-TR" dirty="0" smtClean="0"/>
              <a:t> </a:t>
            </a:r>
            <a:r>
              <a:rPr lang="tr-TR" dirty="0" err="1" smtClean="0"/>
              <a:t>applied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patients</a:t>
            </a:r>
            <a:r>
              <a:rPr lang="tr-TR" dirty="0" smtClean="0"/>
              <a:t> in </a:t>
            </a:r>
            <a:r>
              <a:rPr lang="tr-TR" dirty="0" err="1" smtClean="0"/>
              <a:t>all</a:t>
            </a:r>
            <a:r>
              <a:rPr lang="tr-TR" dirty="0" smtClean="0"/>
              <a:t> </a:t>
            </a:r>
            <a:r>
              <a:rPr lang="tr-TR" dirty="0" err="1" smtClean="0"/>
              <a:t>groups</a:t>
            </a:r>
            <a:r>
              <a:rPr lang="tr-TR" dirty="0" smtClean="0"/>
              <a:t>. </a:t>
            </a:r>
            <a:r>
              <a:rPr lang="tr-TR" dirty="0" err="1" smtClean="0"/>
              <a:t>Although</a:t>
            </a:r>
            <a:r>
              <a:rPr lang="tr-TR" dirty="0" smtClean="0"/>
              <a:t> it is a </a:t>
            </a:r>
            <a:r>
              <a:rPr lang="tr-TR" dirty="0" err="1" smtClean="0"/>
              <a:t>laborious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time-</a:t>
            </a:r>
            <a:r>
              <a:rPr lang="tr-TR" dirty="0" err="1" smtClean="0"/>
              <a:t>consuming</a:t>
            </a:r>
            <a:r>
              <a:rPr lang="tr-TR" dirty="0" smtClean="0"/>
              <a:t> </a:t>
            </a:r>
            <a:r>
              <a:rPr lang="tr-TR" dirty="0" err="1" smtClean="0"/>
              <a:t>method</a:t>
            </a:r>
            <a:r>
              <a:rPr lang="tr-TR" dirty="0" smtClean="0"/>
              <a:t>, </a:t>
            </a:r>
            <a:r>
              <a:rPr lang="tr-TR" dirty="0" err="1" smtClean="0"/>
              <a:t>application</a:t>
            </a:r>
            <a:r>
              <a:rPr lang="tr-TR" dirty="0" smtClean="0"/>
              <a:t> of </a:t>
            </a:r>
            <a:r>
              <a:rPr lang="tr-TR" dirty="0" err="1" smtClean="0"/>
              <a:t>contact</a:t>
            </a:r>
            <a:r>
              <a:rPr lang="tr-TR" dirty="0" smtClean="0"/>
              <a:t> </a:t>
            </a:r>
            <a:r>
              <a:rPr lang="tr-TR" dirty="0" err="1" smtClean="0"/>
              <a:t>lenses</a:t>
            </a:r>
            <a:r>
              <a:rPr lang="tr-TR" dirty="0" smtClean="0"/>
              <a:t> </a:t>
            </a:r>
            <a:r>
              <a:rPr lang="tr-TR" dirty="0" err="1" smtClean="0"/>
              <a:t>still</a:t>
            </a:r>
            <a:r>
              <a:rPr lang="tr-TR" dirty="0" smtClean="0"/>
              <a:t> </a:t>
            </a:r>
            <a:r>
              <a:rPr lang="tr-TR" dirty="0" err="1" smtClean="0"/>
              <a:t>seem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be </a:t>
            </a:r>
            <a:r>
              <a:rPr lang="tr-TR" dirty="0" err="1" smtClean="0"/>
              <a:t>one</a:t>
            </a:r>
            <a:r>
              <a:rPr lang="tr-TR" dirty="0" smtClean="0"/>
              <a:t> of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primary</a:t>
            </a:r>
            <a:r>
              <a:rPr lang="tr-TR" dirty="0" smtClean="0"/>
              <a:t> </a:t>
            </a:r>
            <a:r>
              <a:rPr lang="tr-TR" dirty="0" err="1" smtClean="0"/>
              <a:t>options</a:t>
            </a:r>
            <a:r>
              <a:rPr lang="tr-TR" dirty="0" smtClean="0"/>
              <a:t> in </a:t>
            </a:r>
            <a:r>
              <a:rPr lang="tr-TR" dirty="0" err="1" smtClean="0"/>
              <a:t>treatment</a:t>
            </a:r>
            <a:r>
              <a:rPr lang="tr-TR" dirty="0" smtClean="0"/>
              <a:t> of </a:t>
            </a:r>
            <a:r>
              <a:rPr lang="tr-TR" dirty="0" err="1" smtClean="0"/>
              <a:t>keratoconus</a:t>
            </a:r>
            <a:r>
              <a:rPr lang="tr-TR" dirty="0" smtClean="0"/>
              <a:t> in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meaning</a:t>
            </a:r>
            <a:r>
              <a:rPr lang="tr-TR" dirty="0" smtClean="0"/>
              <a:t> of </a:t>
            </a:r>
            <a:r>
              <a:rPr lang="tr-TR" dirty="0" err="1" smtClean="0"/>
              <a:t>gaining</a:t>
            </a:r>
            <a:r>
              <a:rPr lang="tr-TR" dirty="0" smtClean="0"/>
              <a:t> a </a:t>
            </a:r>
            <a:r>
              <a:rPr lang="tr-TR" dirty="0" err="1" smtClean="0"/>
              <a:t>satisfactory</a:t>
            </a:r>
            <a:r>
              <a:rPr lang="tr-TR" dirty="0" smtClean="0"/>
              <a:t> VA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less</a:t>
            </a:r>
            <a:r>
              <a:rPr lang="tr-TR" dirty="0" smtClean="0"/>
              <a:t> </a:t>
            </a:r>
            <a:r>
              <a:rPr lang="tr-TR" dirty="0" err="1" smtClean="0"/>
              <a:t>complication</a:t>
            </a:r>
            <a:r>
              <a:rPr lang="tr-TR" dirty="0" smtClean="0"/>
              <a:t> risk. </a:t>
            </a:r>
            <a:endParaRPr lang="tr-T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kış">
  <a:themeElements>
    <a:clrScheme name="Akış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Akış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kış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155</TotalTime>
  <Words>180</Words>
  <Application>Microsoft Office PowerPoint</Application>
  <PresentationFormat>Ekran Gösterisi (16:9)</PresentationFormat>
  <Paragraphs>9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6" baseType="lpstr">
      <vt:lpstr>Akış</vt:lpstr>
      <vt:lpstr>Slayt 1</vt:lpstr>
      <vt:lpstr>Slayt 2</vt:lpstr>
      <vt:lpstr>Slayt 3</vt:lpstr>
      <vt:lpstr>Slayt 4</vt:lpstr>
      <vt:lpstr>Slayt 5</vt:lpstr>
    </vt:vector>
  </TitlesOfParts>
  <Company>Turbo Anonim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dc:creator>Turbo</dc:creator>
  <cp:lastModifiedBy>Turbo</cp:lastModifiedBy>
  <cp:revision>14</cp:revision>
  <dcterms:created xsi:type="dcterms:W3CDTF">2014-09-02T11:11:04Z</dcterms:created>
  <dcterms:modified xsi:type="dcterms:W3CDTF">2015-08-21T09:35:12Z</dcterms:modified>
</cp:coreProperties>
</file>