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677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7621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08704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2038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68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054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13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431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9988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8232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0103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4FBF-510E-4E3C-B774-C9B2913B0754}" type="datetimeFigureOut">
              <a:rPr lang="tr-TR" smtClean="0"/>
              <a:pPr/>
              <a:t>04.09.2015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D808-C0ED-4A52-97C9-14698F6D913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333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Superior</a:t>
            </a:r>
            <a:r>
              <a:rPr lang="tr-TR" dirty="0" smtClean="0"/>
              <a:t> </a:t>
            </a:r>
            <a:r>
              <a:rPr lang="tr-TR" dirty="0" err="1" smtClean="0"/>
              <a:t>Epithelial</a:t>
            </a:r>
            <a:r>
              <a:rPr lang="tr-TR" dirty="0" smtClean="0"/>
              <a:t> </a:t>
            </a:r>
            <a:r>
              <a:rPr lang="tr-TR" dirty="0" err="1" smtClean="0"/>
              <a:t>Arcuate</a:t>
            </a:r>
            <a:r>
              <a:rPr lang="tr-TR" dirty="0" smtClean="0"/>
              <a:t> </a:t>
            </a:r>
            <a:r>
              <a:rPr lang="tr-TR" dirty="0" err="1" smtClean="0"/>
              <a:t>Lesion</a:t>
            </a:r>
            <a:r>
              <a:rPr lang="tr-TR" dirty="0" smtClean="0"/>
              <a:t> in Using </a:t>
            </a:r>
            <a:r>
              <a:rPr lang="tr-TR" dirty="0" err="1" smtClean="0"/>
              <a:t>Silicone</a:t>
            </a:r>
            <a:r>
              <a:rPr lang="tr-TR" dirty="0" smtClean="0"/>
              <a:t> </a:t>
            </a:r>
            <a:r>
              <a:rPr lang="tr-TR" dirty="0" err="1" smtClean="0"/>
              <a:t>Hydrogel</a:t>
            </a:r>
            <a:r>
              <a:rPr lang="tr-TR" dirty="0" smtClean="0"/>
              <a:t> </a:t>
            </a:r>
            <a:r>
              <a:rPr lang="tr-TR" dirty="0" err="1" smtClean="0"/>
              <a:t>Contact</a:t>
            </a:r>
            <a:r>
              <a:rPr lang="tr-TR" dirty="0" smtClean="0"/>
              <a:t> Lens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Ferah </a:t>
            </a:r>
            <a:r>
              <a:rPr lang="tr-TR" sz="2800" b="1" dirty="0" err="1" smtClean="0"/>
              <a:t>Ozcelik</a:t>
            </a:r>
            <a:r>
              <a:rPr lang="tr-TR" sz="2800" dirty="0" smtClean="0"/>
              <a:t>, Berna </a:t>
            </a:r>
            <a:r>
              <a:rPr lang="tr-TR" sz="2800" dirty="0" err="1" smtClean="0"/>
              <a:t>Basarir</a:t>
            </a:r>
            <a:r>
              <a:rPr lang="tr-TR" sz="2800" dirty="0" smtClean="0"/>
              <a:t>, </a:t>
            </a:r>
            <a:r>
              <a:rPr lang="tr-TR" sz="2800" dirty="0" err="1" smtClean="0"/>
              <a:t>Cigdem</a:t>
            </a:r>
            <a:r>
              <a:rPr lang="tr-TR" sz="2800" dirty="0" smtClean="0"/>
              <a:t> Altan, Aslı </a:t>
            </a:r>
            <a:r>
              <a:rPr lang="tr-TR" sz="2800" dirty="0" err="1" smtClean="0"/>
              <a:t>Inal</a:t>
            </a:r>
            <a:r>
              <a:rPr lang="tr-TR" sz="2800" dirty="0" smtClean="0"/>
              <a:t>, Banu Satana, Osman Bulut Ocak</a:t>
            </a:r>
          </a:p>
          <a:p>
            <a:r>
              <a:rPr lang="tr-TR" sz="1800" dirty="0" err="1" smtClean="0"/>
              <a:t>Beyoglu</a:t>
            </a:r>
            <a:r>
              <a:rPr lang="tr-TR" sz="1800" dirty="0" smtClean="0"/>
              <a:t> </a:t>
            </a:r>
            <a:r>
              <a:rPr lang="tr-TR" sz="1800" dirty="0" err="1" smtClean="0"/>
              <a:t>Eye</a:t>
            </a:r>
            <a:r>
              <a:rPr lang="tr-TR" sz="1800" dirty="0" smtClean="0"/>
              <a:t> Training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Research</a:t>
            </a:r>
            <a:r>
              <a:rPr lang="tr-TR" sz="1800" dirty="0" smtClean="0"/>
              <a:t> </a:t>
            </a:r>
            <a:r>
              <a:rPr lang="tr-TR" sz="1800" dirty="0" err="1" smtClean="0"/>
              <a:t>Hospital</a:t>
            </a:r>
            <a:r>
              <a:rPr lang="tr-TR" sz="1800" dirty="0" smtClean="0"/>
              <a:t>, </a:t>
            </a:r>
            <a:r>
              <a:rPr lang="tr-TR" sz="1800" dirty="0" err="1" smtClean="0"/>
              <a:t>Istanbul</a:t>
            </a:r>
            <a:r>
              <a:rPr lang="tr-TR" sz="1800" dirty="0" smtClean="0"/>
              <a:t>, </a:t>
            </a:r>
            <a:r>
              <a:rPr lang="tr-TR" sz="1800" dirty="0" err="1" smtClean="0"/>
              <a:t>Turkey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xmlns="" val="39724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Superior epithelial arcuate lesions (SEALs) are often asymptomatic and less frequent complication of soft contact lens wear. We report 5 patients who had SEAL with  silicone hydrogel lens wear.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95930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Series: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Five patients who developed SEAL after long term soft hydrogel lens wear followed by silicone hydrogel lens use for 6 months, and followed at  </a:t>
            </a:r>
            <a:r>
              <a:rPr lang="en-US" dirty="0" err="1" smtClean="0"/>
              <a:t>Beyoglu</a:t>
            </a:r>
            <a:r>
              <a:rPr lang="en-US" dirty="0" smtClean="0"/>
              <a:t> Eye Research and Training Hospital Cornea and Contact Lens Department are included. </a:t>
            </a:r>
            <a:endParaRPr lang="tr-TR" dirty="0" smtClean="0"/>
          </a:p>
          <a:p>
            <a:r>
              <a:rPr lang="en-US" dirty="0" smtClean="0"/>
              <a:t>Three patients were male and 2 were female, the mean age was  21,7 years. </a:t>
            </a:r>
            <a:endParaRPr lang="tr-TR" dirty="0" smtClean="0"/>
          </a:p>
          <a:p>
            <a:r>
              <a:rPr lang="en-US" dirty="0" smtClean="0"/>
              <a:t>SEAL was seen at the sixth months follow-up. </a:t>
            </a:r>
            <a:endParaRPr lang="tr-TR" dirty="0" smtClean="0"/>
          </a:p>
          <a:p>
            <a:r>
              <a:rPr lang="en-US" dirty="0" smtClean="0"/>
              <a:t>While three patients were </a:t>
            </a:r>
            <a:r>
              <a:rPr lang="en-US" dirty="0" err="1" smtClean="0"/>
              <a:t>asymtomatic</a:t>
            </a:r>
            <a:r>
              <a:rPr lang="en-US" dirty="0" smtClean="0"/>
              <a:t>, two had complaining of foreign body sensation and pain. </a:t>
            </a:r>
            <a:r>
              <a:rPr lang="en-US" dirty="0" err="1" smtClean="0"/>
              <a:t>Biomicroscopic</a:t>
            </a:r>
            <a:r>
              <a:rPr lang="en-US" dirty="0" smtClean="0"/>
              <a:t> examination revealed unilateral superior peripheral </a:t>
            </a:r>
            <a:r>
              <a:rPr lang="en-US" dirty="0" err="1" smtClean="0"/>
              <a:t>limbal</a:t>
            </a:r>
            <a:r>
              <a:rPr lang="en-US" dirty="0" smtClean="0"/>
              <a:t> injection and </a:t>
            </a:r>
            <a:r>
              <a:rPr lang="en-US" dirty="0" err="1" smtClean="0"/>
              <a:t>arcuat</a:t>
            </a:r>
            <a:r>
              <a:rPr lang="en-US" dirty="0" smtClean="0"/>
              <a:t> shaped </a:t>
            </a:r>
            <a:r>
              <a:rPr lang="en-US" dirty="0" err="1" smtClean="0"/>
              <a:t>flourescein</a:t>
            </a:r>
            <a:r>
              <a:rPr lang="en-US" dirty="0" smtClean="0"/>
              <a:t> staining at 1-11 clock hours with dry eye findings in all patients. One patient had </a:t>
            </a:r>
            <a:r>
              <a:rPr lang="en-US" dirty="0" err="1" smtClean="0"/>
              <a:t>intracorneal</a:t>
            </a:r>
            <a:r>
              <a:rPr lang="en-US" dirty="0" smtClean="0"/>
              <a:t> ring segment.</a:t>
            </a:r>
            <a:endParaRPr lang="tr-TR" dirty="0" smtClean="0"/>
          </a:p>
          <a:p>
            <a:r>
              <a:rPr lang="en-US" dirty="0" smtClean="0"/>
              <a:t>All patients recovered with medical treatment. Cessation of contact lens usage for a month and daily contact lens usage after recovery were recommended.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09878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286124"/>
            <a:ext cx="425880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D:\ferahozcelik\OGUZHAN ALBAYRAK SEAL\SEAL TEDAVI ONCESI\26AFLPOX49MQXTH0_OGUZHAN__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571612"/>
            <a:ext cx="4333906" cy="32504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Inward pressure of the upper lid, mechanical irritation, hypoxia, inadequate wettability appear to influence the occurrence of SEALs.</a:t>
            </a:r>
            <a:endParaRPr lang="tr-TR" smtClean="0"/>
          </a:p>
          <a:p>
            <a:r>
              <a:rPr lang="en-US" smtClean="0"/>
              <a:t>SEAL </a:t>
            </a:r>
            <a:r>
              <a:rPr lang="en-US" dirty="0" smtClean="0"/>
              <a:t>complication should be considered in patients who use soft contact lens especially accompanying dry eye signs.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94037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255</Words>
  <Application>Microsoft Office PowerPoint</Application>
  <PresentationFormat>Ekran Gösterisi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Superior Epithelial Arcuate Lesion in Using Silicone Hydrogel Contact Lens</vt:lpstr>
      <vt:lpstr>Purpose:</vt:lpstr>
      <vt:lpstr>Case Series: </vt:lpstr>
      <vt:lpstr>Slayt 4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Superior Epithelial Arcuate Lesion in Using Silicone Hydrogel Contact Lens</dc:title>
  <dc:creator>Ayse Cigdem Altan</dc:creator>
  <cp:lastModifiedBy>G3-UZMAN</cp:lastModifiedBy>
  <cp:revision>3</cp:revision>
  <dcterms:created xsi:type="dcterms:W3CDTF">2015-08-24T07:53:07Z</dcterms:created>
  <dcterms:modified xsi:type="dcterms:W3CDTF">2015-09-04T06:38:20Z</dcterms:modified>
</cp:coreProperties>
</file>