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AEF1-D708-475C-BC00-AE2E660E6F2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676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OCULAR SURFACE CHANGES IN CONTACT LENSES WITH DIFFERENT SURFACE MORPHOLOGY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ARSLAN N., KOSKER M., DOGAN A.S., ACAR M., GURDAL C.</a:t>
            </a:r>
          </a:p>
          <a:p>
            <a:endParaRPr lang="en-US" sz="1900" i="1" dirty="0" smtClean="0"/>
          </a:p>
          <a:p>
            <a:r>
              <a:rPr lang="en-US" sz="1900" i="1" dirty="0"/>
              <a:t>Ministry of Health, </a:t>
            </a:r>
            <a:r>
              <a:rPr lang="en-US" sz="1900" i="1" dirty="0" err="1"/>
              <a:t>Diskapi</a:t>
            </a:r>
            <a:r>
              <a:rPr lang="en-US" sz="1900" i="1" dirty="0"/>
              <a:t> </a:t>
            </a:r>
            <a:r>
              <a:rPr lang="en-US" sz="1900" i="1" dirty="0" err="1"/>
              <a:t>Yildirim</a:t>
            </a:r>
            <a:r>
              <a:rPr lang="en-US" sz="1900" i="1" dirty="0"/>
              <a:t> </a:t>
            </a:r>
            <a:r>
              <a:rPr lang="en-US" sz="1900" i="1" dirty="0" err="1"/>
              <a:t>Beyazit</a:t>
            </a:r>
            <a:r>
              <a:rPr lang="en-US" sz="1900" i="1" dirty="0"/>
              <a:t> Training and Research Hospital, Ankara, TURKEY </a:t>
            </a:r>
          </a:p>
          <a:p>
            <a:endParaRPr lang="en-US" sz="1900" dirty="0" smtClean="0"/>
          </a:p>
        </p:txBody>
      </p:sp>
      <p:pic>
        <p:nvPicPr>
          <p:cNvPr id="4" name="Content Placeholder 5" descr="3000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7655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PRRPOSE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determine the effect of lens materials &amp;  different </a:t>
            </a:r>
            <a:r>
              <a:rPr lang="en-US" dirty="0" err="1" smtClean="0"/>
              <a:t>contacl</a:t>
            </a:r>
            <a:r>
              <a:rPr lang="en-US" dirty="0" smtClean="0"/>
              <a:t> lens manufacturing techniques on ocular surface &amp; dry eye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&amp; Method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3352800" cy="3276600"/>
          </a:xfrm>
          <a:solidFill>
            <a:srgbClr val="FFFF00"/>
          </a:solidFill>
        </p:spPr>
        <p:txBody>
          <a:bodyPr/>
          <a:lstStyle/>
          <a:p>
            <a:r>
              <a:rPr lang="en-US" sz="1800" b="1" dirty="0"/>
              <a:t>Inclusion criteria: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Contact </a:t>
            </a:r>
            <a:r>
              <a:rPr lang="en-US" sz="1800" b="1" dirty="0"/>
              <a:t>users of 15-57 age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Users </a:t>
            </a:r>
            <a:r>
              <a:rPr lang="en-US" sz="1800" b="1" dirty="0"/>
              <a:t>of at least 4 months 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/>
              <a:t>Exclusion criteria</a:t>
            </a:r>
            <a:r>
              <a:rPr lang="en-US" sz="1800" b="1" dirty="0" smtClean="0"/>
              <a:t>:</a:t>
            </a:r>
          </a:p>
          <a:p>
            <a:pPr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having any systemic 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Ocular </a:t>
            </a:r>
            <a:r>
              <a:rPr lang="en-US" sz="1800" b="1" dirty="0"/>
              <a:t>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underwent any ocular surgeries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447800"/>
            <a:ext cx="4191000" cy="50292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The individuals  were classified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29 </a:t>
            </a:r>
            <a:r>
              <a:rPr lang="en-US" b="1" dirty="0" smtClean="0"/>
              <a:t>individuals  using contact lenses treated with plasma surface   </a:t>
            </a:r>
            <a:r>
              <a:rPr lang="en-US" b="1" dirty="0" smtClean="0"/>
              <a:t>technology (group 1)</a:t>
            </a:r>
            <a:endParaRPr lang="en-US" b="1" dirty="0" smtClean="0"/>
          </a:p>
          <a:p>
            <a:pPr marL="514350" indent="-514350">
              <a:buFont typeface="Arial" pitchFamily="34" charset="0"/>
              <a:buAutoNum type="arabicPeriod" startAt="2"/>
            </a:pPr>
            <a:r>
              <a:rPr lang="en-US" b="1" dirty="0"/>
              <a:t>3</a:t>
            </a:r>
            <a:r>
              <a:rPr lang="en-US" b="1" dirty="0" smtClean="0"/>
              <a:t>4patient </a:t>
            </a:r>
            <a:r>
              <a:rPr lang="en-US" b="1" dirty="0" smtClean="0"/>
              <a:t>using non coated contact </a:t>
            </a:r>
            <a:r>
              <a:rPr lang="en-US" b="1" dirty="0" smtClean="0"/>
              <a:t>lenses (group 2)</a:t>
            </a: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r>
              <a:rPr lang="en-US" b="1" dirty="0" smtClean="0"/>
              <a:t>All patients underwent full ophthalmologic examination including dry eye tests; tear break up time (TBUT), </a:t>
            </a:r>
            <a:r>
              <a:rPr lang="en-US" b="1" dirty="0" err="1" smtClean="0"/>
              <a:t>schirmer</a:t>
            </a:r>
            <a:r>
              <a:rPr lang="en-US" b="1" dirty="0" smtClean="0"/>
              <a:t> </a:t>
            </a:r>
            <a:r>
              <a:rPr lang="en-US" b="1" dirty="0" err="1" smtClean="0"/>
              <a:t>teast</a:t>
            </a:r>
            <a:r>
              <a:rPr lang="en-US" b="1" dirty="0" smtClean="0"/>
              <a:t> I, fluorescein dying of ocular surface according to Oxford grading system.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Corneal topography, </a:t>
            </a:r>
            <a:r>
              <a:rPr lang="en-US" b="1" dirty="0" err="1" smtClean="0"/>
              <a:t>meibiography</a:t>
            </a:r>
            <a:r>
              <a:rPr lang="en-US" b="1" dirty="0" smtClean="0"/>
              <a:t>, non invasive tear analysis (NIFBUT). Ocular surface disease index  (OSDI) </a:t>
            </a:r>
            <a:r>
              <a:rPr lang="en-US" b="1" dirty="0" err="1" smtClean="0"/>
              <a:t>quessionare</a:t>
            </a:r>
            <a:r>
              <a:rPr lang="en-US" b="1" dirty="0" smtClean="0"/>
              <a:t> was applied to individuals in both groups.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232546"/>
            <a:ext cx="3733800" cy="1244454"/>
          </a:xfrm>
          <a:prstGeom prst="rect">
            <a:avLst/>
          </a:prstGeom>
          <a:solidFill>
            <a:srgbClr val="FC762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The data were compared in both groups using SPSS statistical analysis program version 21 using Chi-square,  Mann-Whitney U &amp; student T tests.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5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581464"/>
              </p:ext>
            </p:extLst>
          </p:nvPr>
        </p:nvGraphicFramePr>
        <p:xfrm>
          <a:off x="304800" y="1981200"/>
          <a:ext cx="3505200" cy="1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14400"/>
                <a:gridCol w="1066800"/>
                <a:gridCol w="457200"/>
              </a:tblGrid>
              <a:tr h="332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ear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24,37±9,82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25,08±8,18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0.30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Duration (month)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20,96±35,16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20,50±57,23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0.60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(46%)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(54%)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66877"/>
              </p:ext>
            </p:extLst>
          </p:nvPr>
        </p:nvGraphicFramePr>
        <p:xfrm>
          <a:off x="1219200" y="4419600"/>
          <a:ext cx="6705600" cy="192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34844"/>
                <a:gridCol w="901576"/>
                <a:gridCol w="754380"/>
                <a:gridCol w="1089660"/>
                <a:gridCol w="922020"/>
                <a:gridCol w="5029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up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n(%)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 (62,1 )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(20,7 )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(17,2 )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 (29,4 )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(35,3 )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( 35,3)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 ( 82,8)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(13,8 )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(3,4 )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(44,1 )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( 32,4)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(23,5 )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FBUT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 ( 24,1)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 ( 48,3)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( 27,6)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( 23,5)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( 44,1)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(32,4 )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0,77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64484"/>
              </p:ext>
            </p:extLst>
          </p:nvPr>
        </p:nvGraphicFramePr>
        <p:xfrm>
          <a:off x="4267200" y="1981200"/>
          <a:ext cx="4648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Phi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kappa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değeri 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0,178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0,04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-NFBUT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0,223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NFBUT-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0,371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0,206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surface morphology of contact lenses can affect dry eye tests evaluation. </a:t>
            </a:r>
          </a:p>
          <a:p>
            <a:r>
              <a:rPr lang="en-US" dirty="0" smtClean="0"/>
              <a:t>Correlation was found significant between TBUT &amp; NIFBUT</a:t>
            </a:r>
          </a:p>
        </p:txBody>
      </p:sp>
    </p:spTree>
    <p:extLst>
      <p:ext uri="{BB962C8B-B14F-4D97-AF65-F5344CB8AC3E}">
        <p14:creationId xmlns:p14="http://schemas.microsoft.com/office/powerpoint/2010/main" val="2020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400</Words>
  <Application>Microsoft Office PowerPoint</Application>
  <PresentationFormat>On-screen Show (4:3)</PresentationFormat>
  <Paragraphs>105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OCULAR SURFACE CHANGES IN CONTACT LENSES WITH DIFFERENT SURFACE MORPHOLOGY</vt:lpstr>
      <vt:lpstr>PRRPOSE</vt:lpstr>
      <vt:lpstr> Material &amp; Method </vt:lpstr>
      <vt:lpstr>Results </vt:lpstr>
      <vt:lpstr>Conclusion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SURFACE CHANGES IN CONTACT LENSES WITH DIFFERENT SURFACE MORPHOLOGY</dc:title>
  <dc:creator>nesearslan75@hotmail.com</dc:creator>
  <cp:lastModifiedBy>nesearslan75@hotmail.com</cp:lastModifiedBy>
  <cp:revision>16</cp:revision>
  <dcterms:created xsi:type="dcterms:W3CDTF">2015-09-08T17:54:40Z</dcterms:created>
  <dcterms:modified xsi:type="dcterms:W3CDTF">2015-09-11T22:04:33Z</dcterms:modified>
</cp:coreProperties>
</file>