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AEF1-D708-475C-BC00-AE2E660E6F25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D733-A2F3-49BD-8DA6-2474E623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676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OCULAR SURFACE CHANGES IN CONTACT LENSES WITH DIFFERENT SURFACE MORPHOLOGY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solidFill>
                  <a:srgbClr val="002060"/>
                </a:solidFill>
              </a:rPr>
              <a:t>ARSLAN N., KOSKER M., DOGAN A.S., ACAR M., GURDAL C.</a:t>
            </a:r>
          </a:p>
          <a:p>
            <a:endParaRPr lang="en-US" sz="1900" i="1" dirty="0" smtClean="0"/>
          </a:p>
          <a:p>
            <a:r>
              <a:rPr lang="en-US" sz="1900" i="1" dirty="0"/>
              <a:t>Ministry of Health, </a:t>
            </a:r>
            <a:r>
              <a:rPr lang="en-US" sz="1900" i="1" dirty="0" err="1"/>
              <a:t>Diskapi</a:t>
            </a:r>
            <a:r>
              <a:rPr lang="en-US" sz="1900" i="1" dirty="0"/>
              <a:t> </a:t>
            </a:r>
            <a:r>
              <a:rPr lang="en-US" sz="1900" i="1" dirty="0" err="1"/>
              <a:t>Yildirim</a:t>
            </a:r>
            <a:r>
              <a:rPr lang="en-US" sz="1900" i="1" dirty="0"/>
              <a:t> </a:t>
            </a:r>
            <a:r>
              <a:rPr lang="en-US" sz="1900" i="1" dirty="0" err="1"/>
              <a:t>Beyazit</a:t>
            </a:r>
            <a:r>
              <a:rPr lang="en-US" sz="1900" i="1" dirty="0"/>
              <a:t> Training and Research Hospital, Ankara, TURKEY </a:t>
            </a:r>
          </a:p>
          <a:p>
            <a:endParaRPr lang="en-US" sz="1900" dirty="0" smtClean="0"/>
          </a:p>
        </p:txBody>
      </p:sp>
      <p:pic>
        <p:nvPicPr>
          <p:cNvPr id="4" name="Content Placeholder 5" descr="3000.jp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7655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14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PRRPOSE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determine the effect of </a:t>
            </a:r>
            <a:r>
              <a:rPr lang="en-US" dirty="0" smtClean="0"/>
              <a:t>plasma surface technology &amp;  </a:t>
            </a:r>
            <a:r>
              <a:rPr lang="en-US" dirty="0" smtClean="0"/>
              <a:t>different </a:t>
            </a:r>
            <a:r>
              <a:rPr lang="en-US" dirty="0" smtClean="0"/>
              <a:t>contact </a:t>
            </a:r>
            <a:r>
              <a:rPr lang="en-US" dirty="0" smtClean="0"/>
              <a:t>lens manufacturing techniques on ocular surface &amp; dry eye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&amp; Method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3352800" cy="32766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1800" b="1" dirty="0"/>
              <a:t>Inclusion criteria: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Contact </a:t>
            </a:r>
            <a:r>
              <a:rPr lang="en-US" sz="1800" b="1" dirty="0"/>
              <a:t>users of 15-57 age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Users </a:t>
            </a:r>
            <a:r>
              <a:rPr lang="en-US" sz="1800" b="1" dirty="0"/>
              <a:t>of at least 4 months </a:t>
            </a:r>
            <a:endParaRPr lang="en-US" sz="1800" b="1" dirty="0" smtClean="0"/>
          </a:p>
          <a:p>
            <a:r>
              <a:rPr lang="en-US" sz="1800" b="1" dirty="0" smtClean="0"/>
              <a:t>Exclusion </a:t>
            </a:r>
            <a:r>
              <a:rPr lang="en-US" sz="1800" b="1" dirty="0"/>
              <a:t>criteria</a:t>
            </a:r>
            <a:r>
              <a:rPr lang="en-US" sz="1800" b="1" dirty="0" smtClean="0"/>
              <a:t>:</a:t>
            </a:r>
          </a:p>
          <a:p>
            <a:pPr>
              <a:buAutoNum type="arabicPeriod"/>
            </a:pPr>
            <a:r>
              <a:rPr lang="en-US" sz="1800" b="1" dirty="0" smtClean="0"/>
              <a:t>Patients </a:t>
            </a:r>
            <a:r>
              <a:rPr lang="en-US" sz="1800" b="1" dirty="0"/>
              <a:t>having any systemic disease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Ocular </a:t>
            </a:r>
            <a:r>
              <a:rPr lang="en-US" sz="1800" b="1" dirty="0"/>
              <a:t>disease </a:t>
            </a:r>
            <a:endParaRPr lang="en-US" sz="1800" b="1" dirty="0" smtClean="0"/>
          </a:p>
          <a:p>
            <a:pPr>
              <a:buFont typeface="+mj-lt"/>
              <a:buAutoNum type="arabicPeriod"/>
            </a:pPr>
            <a:r>
              <a:rPr lang="en-US" sz="1800" b="1" dirty="0" smtClean="0"/>
              <a:t>Patients </a:t>
            </a:r>
            <a:r>
              <a:rPr lang="en-US" sz="1800" b="1" dirty="0"/>
              <a:t>underwent any ocular surgeries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447800"/>
            <a:ext cx="4191000" cy="50292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The individuals  were classified 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 smtClean="0"/>
              <a:t>29 individuals  using contact lenses treated with plasma surface   technology (group 1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Arial" pitchFamily="34" charset="0"/>
              <a:buAutoNum type="arabicPeriod" startAt="2"/>
            </a:pPr>
            <a:r>
              <a:rPr lang="en-US" b="1" dirty="0"/>
              <a:t>3</a:t>
            </a:r>
            <a:r>
              <a:rPr lang="en-US" b="1" dirty="0" smtClean="0"/>
              <a:t>4patient using non coated contact lenses (group 2)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/>
          </a:p>
          <a:p>
            <a:r>
              <a:rPr lang="en-US" b="1" dirty="0" smtClean="0"/>
              <a:t>All patients underwent full ophthalmologic examination including dry eye tests; tear break up time (TBUT), </a:t>
            </a:r>
            <a:r>
              <a:rPr lang="en-US" b="1" dirty="0" err="1" smtClean="0"/>
              <a:t>schirmer</a:t>
            </a:r>
            <a:r>
              <a:rPr lang="en-US" b="1" dirty="0" smtClean="0"/>
              <a:t> </a:t>
            </a:r>
            <a:r>
              <a:rPr lang="en-US" b="1" dirty="0" err="1" smtClean="0"/>
              <a:t>teast</a:t>
            </a:r>
            <a:r>
              <a:rPr lang="en-US" b="1" dirty="0" smtClean="0"/>
              <a:t> I, fluorescein dying of ocular surface according to Oxford grading system.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Corneal topography, </a:t>
            </a:r>
            <a:r>
              <a:rPr lang="en-US" b="1" dirty="0" err="1" smtClean="0"/>
              <a:t>meibiography</a:t>
            </a:r>
            <a:r>
              <a:rPr lang="en-US" b="1" dirty="0" smtClean="0"/>
              <a:t>, non invasive tear analysis (NIFBUT</a:t>
            </a:r>
            <a:r>
              <a:rPr lang="en-US" b="1" dirty="0" smtClean="0"/>
              <a:t>).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r>
              <a:rPr lang="en-US" b="1" dirty="0"/>
              <a:t>Performing the tests after applying the contact lens for  at least 2 </a:t>
            </a:r>
            <a:r>
              <a:rPr lang="en-US" b="1" dirty="0" smtClean="0"/>
              <a:t>hours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232546"/>
            <a:ext cx="3733800" cy="1244454"/>
          </a:xfrm>
          <a:prstGeom prst="rect">
            <a:avLst/>
          </a:prstGeom>
          <a:solidFill>
            <a:srgbClr val="FC7624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The data were compared in both groups using SPSS statistical analysis program version 21 using Chi-square,  Mann-Whitney U &amp; student T tests.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57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188281"/>
              </p:ext>
            </p:extLst>
          </p:nvPr>
        </p:nvGraphicFramePr>
        <p:xfrm>
          <a:off x="304800" y="1524000"/>
          <a:ext cx="3505200" cy="17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14400"/>
                <a:gridCol w="1066800"/>
                <a:gridCol w="457200"/>
              </a:tblGrid>
              <a:tr h="332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1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11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ge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ear</a:t>
                      </a: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24,37±9,82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25,08±8,18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0.30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3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Duration (month)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20,96±35,16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20,50±57,23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0.60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TOTAL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(n)</a:t>
                      </a:r>
                      <a:endParaRPr lang="en-US" sz="11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29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(46%)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34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(54%)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60901"/>
              </p:ext>
            </p:extLst>
          </p:nvPr>
        </p:nvGraphicFramePr>
        <p:xfrm>
          <a:off x="762000" y="4419600"/>
          <a:ext cx="7391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1011044"/>
                <a:gridCol w="901576"/>
                <a:gridCol w="754380"/>
                <a:gridCol w="1089660"/>
                <a:gridCol w="922020"/>
                <a:gridCol w="73152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</a:t>
                      </a:r>
                      <a:r>
                        <a:rPr lang="en-US" sz="12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oup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up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mild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moderate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severe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mild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moderate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(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severe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 n(%)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18 (62,1 )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  (20,7 )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 (17,2 )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 (29,4 )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 (35,3 )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 ( 35,3)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0,02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 </a:t>
                      </a: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n(%)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 ( 82,8)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 (13,8 )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(3,4 )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 (44,1 )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 ( 32,4)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(23,5 )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0,02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FBUT </a:t>
                      </a: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n(%)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 ( 24,1)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 ( 48,3)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( 27,6)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 ( 23,5)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 ( 44,1)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 (32,4 )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0,77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05188"/>
              </p:ext>
            </p:extLst>
          </p:nvPr>
        </p:nvGraphicFramePr>
        <p:xfrm>
          <a:off x="4076700" y="1524000"/>
          <a:ext cx="4648200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/>
                <a:gridCol w="1162050"/>
                <a:gridCol w="1162050"/>
                <a:gridCol w="1162050"/>
              </a:tblGrid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Phi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kappa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Schirmer-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 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0,376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0,178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0,04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Schirmer -NFBUT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0,223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-0,02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0,98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8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NFBUT-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tr-TR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BUT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0,371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0,206</a:t>
                      </a:r>
                      <a:endParaRPr lang="en-US" sz="12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0,01</a:t>
                      </a:r>
                      <a:endParaRPr lang="en-US" sz="12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3429001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There was a significant correlation between NIFBUT &amp; TBUT but not between </a:t>
            </a:r>
            <a:r>
              <a:rPr lang="en-US" sz="1400" b="1" dirty="0" err="1" smtClean="0"/>
              <a:t>schirmer</a:t>
            </a:r>
            <a:r>
              <a:rPr lang="en-US" sz="1400" b="1" dirty="0" smtClean="0"/>
              <a:t> &amp; NIFBUT test.  No correlation was found between  </a:t>
            </a:r>
            <a:r>
              <a:rPr lang="en-US" sz="1400" b="1" dirty="0" err="1" smtClean="0"/>
              <a:t>schirmer</a:t>
            </a:r>
            <a:r>
              <a:rPr lang="en-US" sz="1400" b="1" dirty="0" smtClean="0"/>
              <a:t> test, TBUT, NIFBUT , </a:t>
            </a:r>
            <a:r>
              <a:rPr lang="en-US" sz="1400" b="1" dirty="0" err="1" smtClean="0"/>
              <a:t>meibography</a:t>
            </a:r>
            <a:r>
              <a:rPr lang="en-US" sz="1400" b="1" dirty="0" smtClean="0"/>
              <a:t> results  &amp; the duration of contact lens use 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432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surface morphology of contact lenses can affect dry eye tests evaluation</a:t>
            </a:r>
            <a:r>
              <a:rPr lang="en-US" dirty="0" smtClean="0"/>
              <a:t>. In words plasma surface technology could have a positive effect on preventing dry eye </a:t>
            </a:r>
            <a:r>
              <a:rPr lang="en-US" smtClean="0"/>
              <a:t>symptoms.   </a:t>
            </a:r>
            <a:endParaRPr lang="en-US" dirty="0" smtClean="0"/>
          </a:p>
          <a:p>
            <a:r>
              <a:rPr lang="en-US" dirty="0" smtClean="0"/>
              <a:t>Correlation was found significant between TBUT &amp; </a:t>
            </a:r>
            <a:r>
              <a:rPr lang="en-US" dirty="0" smtClean="0"/>
              <a:t>NIFBUT.</a:t>
            </a:r>
          </a:p>
          <a:p>
            <a:r>
              <a:rPr lang="en-US" dirty="0" err="1" smtClean="0"/>
              <a:t>Meibography</a:t>
            </a:r>
            <a:r>
              <a:rPr lang="en-US" dirty="0" smtClean="0"/>
              <a:t> test results is not affected by lens type.</a:t>
            </a:r>
          </a:p>
        </p:txBody>
      </p:sp>
    </p:spTree>
    <p:extLst>
      <p:ext uri="{BB962C8B-B14F-4D97-AF65-F5344CB8AC3E}">
        <p14:creationId xmlns:p14="http://schemas.microsoft.com/office/powerpoint/2010/main" val="202030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464</Words>
  <Application>Microsoft Office PowerPoint</Application>
  <PresentationFormat>On-screen Show (4:3)</PresentationFormat>
  <Paragraphs>109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OCULAR SURFACE CHANGES IN CONTACT LENSES WITH DIFFERENT SURFACE MORPHOLOGY</vt:lpstr>
      <vt:lpstr>PRRPOSE</vt:lpstr>
      <vt:lpstr> Material &amp; Method </vt:lpstr>
      <vt:lpstr>Results </vt:lpstr>
      <vt:lpstr>Conclusion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OCULAR SURFACE CHANGES IN CONTACT LENSES WITH DIFFERENT SURFACE MORPHOLOGY</dc:title>
  <dc:creator>nesearslan75@hotmail.com</dc:creator>
  <cp:lastModifiedBy>nesearslan75@hotmail.com</cp:lastModifiedBy>
  <cp:revision>21</cp:revision>
  <dcterms:created xsi:type="dcterms:W3CDTF">2015-09-08T17:54:40Z</dcterms:created>
  <dcterms:modified xsi:type="dcterms:W3CDTF">2015-09-12T22:42:39Z</dcterms:modified>
</cp:coreProperties>
</file>