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60" r:id="rId2"/>
  </p:sldMasterIdLst>
  <p:notesMasterIdLst>
    <p:notesMasterId r:id="rId7"/>
  </p:notesMasterIdLst>
  <p:handoutMasterIdLst>
    <p:handoutMasterId r:id="rId8"/>
  </p:handoutMasterIdLst>
  <p:sldIdLst>
    <p:sldId id="256" r:id="rId3"/>
    <p:sldId id="258" r:id="rId4"/>
    <p:sldId id="260" r:id="rId5"/>
    <p:sldId id="261" r:id="rId6"/>
  </p:sldIdLst>
  <p:sldSz cx="43891200" cy="32918400"/>
  <p:notesSz cx="6858000" cy="9144000"/>
  <p:embeddedFontLst>
    <p:embeddedFont>
      <p:font typeface="Calibri" panose="020F0502020204030204" pitchFamily="34" charset="0"/>
      <p:regular r:id="rId9"/>
      <p:bold r:id="rId10"/>
      <p:italic r:id="rId11"/>
      <p:boldItalic r:id="rId12"/>
    </p:embeddedFont>
    <p:embeddedFont>
      <p:font typeface="Roboto Slab" panose="020B0604020202020204" charset="0"/>
      <p:regular r:id="rId13"/>
    </p:embeddedFont>
    <p:embeddedFont>
      <p:font typeface="Calibri Light" panose="020F0302020204030204" pitchFamily="34" charset="0"/>
      <p:regular r:id="rId14"/>
      <p:italic r:id="rId15"/>
    </p:embeddedFont>
    <p:embeddedFont>
      <p:font typeface="League Gothic" panose="00000500000000000000" charset="0"/>
      <p:regular r:id="rId16"/>
    </p:embeddedFont>
  </p:embeddedFontLst>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6" d="100"/>
          <a:sy n="16" d="100"/>
        </p:scale>
        <p:origin x="1038" y="15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9/10/2015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9/10/2015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bg1"/>
            </a:gs>
            <a:gs pos="100000">
              <a:srgbClr val="E7F9FF"/>
            </a:gs>
          </a:gsLst>
          <a:lin ang="2700000" scaled="1"/>
          <a:tileRect/>
        </a:gra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9/10/2015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783179"/>
            <a:ext cx="28768601" cy="4327067"/>
          </a:xfrm>
        </p:spPr>
        <p:txBody>
          <a:bodyPr>
            <a:noAutofit/>
          </a:bodyPr>
          <a:lstStyle/>
          <a:p>
            <a:r>
              <a:rPr lang="en-US" sz="15600" dirty="0">
                <a:solidFill>
                  <a:schemeClr val="accent5">
                    <a:lumMod val="75000"/>
                  </a:schemeClr>
                </a:solidFill>
                <a:latin typeface="League Gothic" panose="00000500000000000000" pitchFamily="50" charset="0"/>
              </a:rPr>
              <a:t>Irregular corneas – K readings from four different devices</a:t>
            </a:r>
            <a:endParaRPr lang="en-GB" sz="15600" dirty="0">
              <a:solidFill>
                <a:schemeClr val="accent5">
                  <a:lumMod val="75000"/>
                </a:schemeClr>
              </a:solidFill>
              <a:latin typeface="League Gothic" panose="00000500000000000000" pitchFamily="50" charset="0"/>
            </a:endParaRPr>
          </a:p>
        </p:txBody>
      </p:sp>
      <p:sp>
        <p:nvSpPr>
          <p:cNvPr id="23" name="Text Placeholder 22"/>
          <p:cNvSpPr>
            <a:spLocks noGrp="1"/>
          </p:cNvSpPr>
          <p:nvPr>
            <p:ph type="body" sz="quarter" idx="36"/>
          </p:nvPr>
        </p:nvSpPr>
        <p:spPr>
          <a:xfrm>
            <a:off x="9093200" y="2715195"/>
            <a:ext cx="24633031" cy="2395052"/>
          </a:xfrm>
        </p:spPr>
        <p:txBody>
          <a:bodyPr/>
          <a:lstStyle/>
          <a:p>
            <a:pPr>
              <a:lnSpc>
                <a:spcPct val="150000"/>
              </a:lnSpc>
            </a:pPr>
            <a:r>
              <a:rPr lang="pt-PT" sz="4800" b="1" dirty="0">
                <a:solidFill>
                  <a:schemeClr val="tx1">
                    <a:lumMod val="75000"/>
                    <a:lumOff val="25000"/>
                  </a:schemeClr>
                </a:solidFill>
                <a:latin typeface="Calibri" panose="020F0502020204030204" pitchFamily="34" charset="0"/>
                <a:ea typeface="Roboto Slab" pitchFamily="2" charset="0"/>
              </a:rPr>
              <a:t>Vânia Lages, João Coelho, Carolina Abreu, David Dias, Maria João Furtado, Irene Barbosa</a:t>
            </a:r>
            <a:r>
              <a:rPr lang="en-US" sz="4800" dirty="0" smtClean="0">
                <a:solidFill>
                  <a:schemeClr val="tx1">
                    <a:lumMod val="75000"/>
                    <a:lumOff val="25000"/>
                  </a:schemeClr>
                </a:solidFill>
                <a:latin typeface="Calibri" panose="020F0502020204030204" pitchFamily="34" charset="0"/>
                <a:ea typeface="Roboto Slab" pitchFamily="2" charset="0"/>
              </a:rPr>
              <a:t>  </a:t>
            </a:r>
          </a:p>
          <a:p>
            <a:pPr>
              <a:lnSpc>
                <a:spcPct val="150000"/>
              </a:lnSpc>
            </a:pPr>
            <a:r>
              <a:rPr lang="en-US" sz="4000" dirty="0" smtClean="0">
                <a:solidFill>
                  <a:schemeClr val="tx1">
                    <a:lumMod val="75000"/>
                    <a:lumOff val="25000"/>
                  </a:schemeClr>
                </a:solidFill>
                <a:latin typeface="Roboto Slab" pitchFamily="2" charset="0"/>
                <a:ea typeface="Roboto Slab" pitchFamily="2" charset="0"/>
              </a:rPr>
              <a:t>Ophthalmology </a:t>
            </a:r>
            <a:r>
              <a:rPr lang="en-US" sz="4000" dirty="0">
                <a:solidFill>
                  <a:schemeClr val="tx1">
                    <a:lumMod val="75000"/>
                    <a:lumOff val="25000"/>
                  </a:schemeClr>
                </a:solidFill>
                <a:latin typeface="Roboto Slab" pitchFamily="2" charset="0"/>
                <a:ea typeface="Roboto Slab" pitchFamily="2" charset="0"/>
              </a:rPr>
              <a:t>Department of Centro </a:t>
            </a:r>
            <a:r>
              <a:rPr lang="en-US" sz="4000" dirty="0" err="1">
                <a:solidFill>
                  <a:schemeClr val="tx1">
                    <a:lumMod val="75000"/>
                    <a:lumOff val="25000"/>
                  </a:schemeClr>
                </a:solidFill>
                <a:latin typeface="Roboto Slab" pitchFamily="2" charset="0"/>
                <a:ea typeface="Roboto Slab" pitchFamily="2" charset="0"/>
              </a:rPr>
              <a:t>Hospitalar</a:t>
            </a:r>
            <a:r>
              <a:rPr lang="en-US" sz="4000" dirty="0">
                <a:solidFill>
                  <a:schemeClr val="tx1">
                    <a:lumMod val="75000"/>
                    <a:lumOff val="25000"/>
                  </a:schemeClr>
                </a:solidFill>
                <a:latin typeface="Roboto Slab" pitchFamily="2" charset="0"/>
                <a:ea typeface="Roboto Slab" pitchFamily="2" charset="0"/>
              </a:rPr>
              <a:t> do </a:t>
            </a:r>
            <a:r>
              <a:rPr lang="en-US" sz="4000" dirty="0" smtClean="0">
                <a:solidFill>
                  <a:schemeClr val="tx1">
                    <a:lumMod val="75000"/>
                    <a:lumOff val="25000"/>
                  </a:schemeClr>
                </a:solidFill>
                <a:latin typeface="Roboto Slab" pitchFamily="2" charset="0"/>
                <a:ea typeface="Roboto Slab" pitchFamily="2" charset="0"/>
              </a:rPr>
              <a:t>Porto | </a:t>
            </a:r>
            <a:r>
              <a:rPr lang="en-US" sz="4000" dirty="0" smtClean="0">
                <a:solidFill>
                  <a:schemeClr val="tx1">
                    <a:lumMod val="75000"/>
                    <a:lumOff val="25000"/>
                  </a:schemeClr>
                </a:solidFill>
                <a:latin typeface="Roboto Slab" pitchFamily="2" charset="0"/>
                <a:ea typeface="Roboto Slab" pitchFamily="2" charset="0"/>
              </a:rPr>
              <a:t>Director</a:t>
            </a:r>
            <a:r>
              <a:rPr lang="en-US" sz="4000" dirty="0" smtClean="0">
                <a:solidFill>
                  <a:schemeClr val="tx1">
                    <a:lumMod val="75000"/>
                    <a:lumOff val="25000"/>
                  </a:schemeClr>
                </a:solidFill>
                <a:latin typeface="Roboto Slab" pitchFamily="2" charset="0"/>
                <a:ea typeface="Roboto Slab" pitchFamily="2" charset="0"/>
              </a:rPr>
              <a:t> </a:t>
            </a:r>
            <a:r>
              <a:rPr lang="en-US" sz="4000" dirty="0">
                <a:solidFill>
                  <a:schemeClr val="tx1">
                    <a:lumMod val="75000"/>
                    <a:lumOff val="25000"/>
                  </a:schemeClr>
                </a:solidFill>
                <a:latin typeface="Roboto Slab" pitchFamily="2" charset="0"/>
                <a:ea typeface="Roboto Slab" pitchFamily="2" charset="0"/>
              </a:rPr>
              <a:t>of </a:t>
            </a:r>
            <a:r>
              <a:rPr lang="en-US" sz="4000" dirty="0" smtClean="0">
                <a:solidFill>
                  <a:schemeClr val="tx1">
                    <a:lumMod val="75000"/>
                    <a:lumOff val="25000"/>
                  </a:schemeClr>
                </a:solidFill>
                <a:latin typeface="Roboto Slab" pitchFamily="2" charset="0"/>
                <a:ea typeface="Roboto Slab" pitchFamily="2" charset="0"/>
              </a:rPr>
              <a:t>Department</a:t>
            </a:r>
            <a:r>
              <a:rPr lang="en-US" sz="4000" dirty="0">
                <a:solidFill>
                  <a:schemeClr val="tx1">
                    <a:lumMod val="75000"/>
                    <a:lumOff val="25000"/>
                  </a:schemeClr>
                </a:solidFill>
                <a:latin typeface="Roboto Slab" pitchFamily="2" charset="0"/>
                <a:ea typeface="Roboto Slab" pitchFamily="2" charset="0"/>
              </a:rPr>
              <a:t>: Dr. Pedro </a:t>
            </a:r>
            <a:r>
              <a:rPr lang="en-US" sz="4000" dirty="0" err="1" smtClean="0">
                <a:solidFill>
                  <a:schemeClr val="tx1">
                    <a:lumMod val="75000"/>
                    <a:lumOff val="25000"/>
                  </a:schemeClr>
                </a:solidFill>
                <a:latin typeface="Roboto Slab" pitchFamily="2" charset="0"/>
                <a:ea typeface="Roboto Slab" pitchFamily="2" charset="0"/>
              </a:rPr>
              <a:t>Menéres</a:t>
            </a:r>
            <a:endParaRPr lang="en-GB" sz="4000" dirty="0">
              <a:solidFill>
                <a:schemeClr val="tx1">
                  <a:lumMod val="75000"/>
                  <a:lumOff val="25000"/>
                </a:schemeClr>
              </a:solidFill>
              <a:latin typeface="Roboto Slab" pitchFamily="2" charset="0"/>
              <a:ea typeface="Roboto Slab" pitchFamily="2" charset="0"/>
            </a:endParaRPr>
          </a:p>
          <a:p>
            <a:endParaRPr lang="en-US" dirty="0"/>
          </a:p>
        </p:txBody>
      </p:sp>
      <p:sp>
        <p:nvSpPr>
          <p:cNvPr id="67" name="Text Placeholder 66"/>
          <p:cNvSpPr>
            <a:spLocks noGrp="1"/>
          </p:cNvSpPr>
          <p:nvPr>
            <p:ph type="body" sz="quarter" idx="13"/>
          </p:nvPr>
        </p:nvSpPr>
        <p:spPr>
          <a:xfrm>
            <a:off x="1188720" y="6487798"/>
            <a:ext cx="41430526" cy="1280160"/>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Introduction</a:t>
            </a:r>
            <a:endParaRPr lang="en-US" dirty="0">
              <a:solidFill>
                <a:schemeClr val="accent5">
                  <a:lumMod val="75000"/>
                </a:schemeClr>
              </a:solidFill>
              <a:latin typeface="Roboto Slab" pitchFamily="2" charset="0"/>
              <a:ea typeface="Roboto Slab" pitchFamily="2" charset="0"/>
            </a:endParaRPr>
          </a:p>
        </p:txBody>
      </p:sp>
      <p:sp>
        <p:nvSpPr>
          <p:cNvPr id="7" name="Text Placeholder 6"/>
          <p:cNvSpPr>
            <a:spLocks noGrp="1"/>
          </p:cNvSpPr>
          <p:nvPr>
            <p:ph type="body" sz="quarter" idx="17"/>
          </p:nvPr>
        </p:nvSpPr>
        <p:spPr>
          <a:xfrm>
            <a:off x="1188720" y="12648518"/>
            <a:ext cx="41415286" cy="1293329"/>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Purpose</a:t>
            </a:r>
            <a:endParaRPr lang="en-US" dirty="0">
              <a:solidFill>
                <a:schemeClr val="accent5">
                  <a:lumMod val="75000"/>
                </a:schemeClr>
              </a:solidFill>
              <a:latin typeface="Roboto Slab" pitchFamily="2" charset="0"/>
              <a:ea typeface="Roboto Slab" pitchFamily="2" charset="0"/>
            </a:endParaRPr>
          </a:p>
        </p:txBody>
      </p:sp>
      <p:sp>
        <p:nvSpPr>
          <p:cNvPr id="12" name="Content Placeholder 11"/>
          <p:cNvSpPr>
            <a:spLocks noGrp="1"/>
          </p:cNvSpPr>
          <p:nvPr>
            <p:ph sz="quarter" idx="25"/>
          </p:nvPr>
        </p:nvSpPr>
        <p:spPr>
          <a:xfrm>
            <a:off x="1203960" y="14048110"/>
            <a:ext cx="41415286" cy="2542578"/>
          </a:xfrm>
        </p:spPr>
        <p:txBody>
          <a:bodyPr anchor="ctr">
            <a:noAutofit/>
          </a:bodyPr>
          <a:lstStyle/>
          <a:p>
            <a:pPr marL="0" indent="0">
              <a:buNone/>
            </a:pPr>
            <a:r>
              <a:rPr lang="en-US" sz="4800" dirty="0">
                <a:latin typeface="Roboto Slab" pitchFamily="2" charset="0"/>
                <a:ea typeface="Roboto Slab" pitchFamily="2" charset="0"/>
              </a:rPr>
              <a:t>To compare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readings of patients with irregular </a:t>
            </a:r>
            <a:r>
              <a:rPr lang="en-US" sz="4800" dirty="0" smtClean="0">
                <a:latin typeface="Roboto Slab" pitchFamily="2" charset="0"/>
                <a:ea typeface="Roboto Slab" pitchFamily="2" charset="0"/>
              </a:rPr>
              <a:t>cornea </a:t>
            </a:r>
            <a:r>
              <a:rPr lang="en-US" sz="4800" dirty="0">
                <a:latin typeface="Roboto Slab" pitchFamily="2" charset="0"/>
                <a:ea typeface="Roboto Slab" pitchFamily="2" charset="0"/>
              </a:rPr>
              <a:t>obtained from four different devices:  </a:t>
            </a:r>
            <a:r>
              <a:rPr lang="en-US" sz="4800" dirty="0" err="1">
                <a:latin typeface="Roboto Slab" pitchFamily="2" charset="0"/>
                <a:ea typeface="Roboto Slab" pitchFamily="2" charset="0"/>
              </a:rPr>
              <a:t>Javal</a:t>
            </a:r>
            <a:r>
              <a:rPr lang="en-US" sz="4800" dirty="0">
                <a:latin typeface="Roboto Slab" pitchFamily="2" charset="0"/>
                <a:ea typeface="Roboto Slab" pitchFamily="2" charset="0"/>
              </a:rPr>
              <a:t> manual </a:t>
            </a:r>
            <a:r>
              <a:rPr lang="en-US" sz="4800" dirty="0" err="1">
                <a:latin typeface="Roboto Slab" pitchFamily="2" charset="0"/>
                <a:ea typeface="Roboto Slab" pitchFamily="2" charset="0"/>
              </a:rPr>
              <a:t>keratometer</a:t>
            </a:r>
            <a:r>
              <a:rPr lang="en-US" sz="4800" dirty="0">
                <a:latin typeface="Roboto Slab" pitchFamily="2" charset="0"/>
                <a:ea typeface="Roboto Slab" pitchFamily="2" charset="0"/>
              </a:rPr>
              <a:t> (JK) (Haag-</a:t>
            </a:r>
            <a:r>
              <a:rPr lang="en-US" sz="4800" dirty="0" err="1">
                <a:latin typeface="Roboto Slab" pitchFamily="2" charset="0"/>
                <a:ea typeface="Roboto Slab" pitchFamily="2" charset="0"/>
              </a:rPr>
              <a:t>Streit</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HR (Oculus),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IIz</a:t>
            </a:r>
            <a:r>
              <a:rPr lang="en-US" sz="4800" dirty="0">
                <a:latin typeface="Roboto Slab" pitchFamily="2" charset="0"/>
                <a:ea typeface="Roboto Slab" pitchFamily="2" charset="0"/>
              </a:rPr>
              <a:t> (Bausch &amp; Lomb) and </a:t>
            </a:r>
            <a:r>
              <a:rPr lang="en-US" sz="4800" dirty="0" err="1">
                <a:latin typeface="Roboto Slab" pitchFamily="2" charset="0"/>
                <a:ea typeface="Roboto Slab" pitchFamily="2" charset="0"/>
              </a:rPr>
              <a:t>Kerato</a:t>
            </a:r>
            <a:r>
              <a:rPr lang="en-US" sz="4800" dirty="0">
                <a:latin typeface="Roboto Slab" pitchFamily="2" charset="0"/>
                <a:ea typeface="Roboto Slab" pitchFamily="2" charset="0"/>
              </a:rPr>
              <a:t>-refractometer (KR) (Oculus Park 1).</a:t>
            </a:r>
          </a:p>
        </p:txBody>
      </p:sp>
      <p:sp>
        <p:nvSpPr>
          <p:cNvPr id="9" name="Text Placeholder 8"/>
          <p:cNvSpPr>
            <a:spLocks noGrp="1"/>
          </p:cNvSpPr>
          <p:nvPr>
            <p:ph type="body" sz="quarter" idx="21"/>
          </p:nvPr>
        </p:nvSpPr>
        <p:spPr>
          <a:xfrm>
            <a:off x="1173480" y="17568199"/>
            <a:ext cx="41430526" cy="1377552"/>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Material and methods</a:t>
            </a:r>
            <a:endParaRPr lang="en-US" dirty="0">
              <a:solidFill>
                <a:schemeClr val="accent5">
                  <a:lumMod val="75000"/>
                </a:schemeClr>
              </a:solidFill>
              <a:latin typeface="Roboto Slab" pitchFamily="2" charset="0"/>
              <a:ea typeface="Roboto Slab" pitchFamily="2" charset="0"/>
            </a:endParaRPr>
          </a:p>
        </p:txBody>
      </p:sp>
      <p:sp>
        <p:nvSpPr>
          <p:cNvPr id="14" name="Content Placeholder 13"/>
          <p:cNvSpPr>
            <a:spLocks noGrp="1"/>
          </p:cNvSpPr>
          <p:nvPr>
            <p:ph sz="quarter" idx="27"/>
          </p:nvPr>
        </p:nvSpPr>
        <p:spPr>
          <a:xfrm>
            <a:off x="1203960" y="19034009"/>
            <a:ext cx="41430526" cy="13102120"/>
          </a:xfrm>
        </p:spPr>
        <p:txBody>
          <a:bodyPr anchor="ctr">
            <a:noAutofit/>
          </a:bodyPr>
          <a:lstStyle/>
          <a:p>
            <a:r>
              <a:rPr lang="en-US" sz="4800" dirty="0" smtClean="0">
                <a:latin typeface="Roboto Slab" pitchFamily="2" charset="0"/>
                <a:ea typeface="Roboto Slab" pitchFamily="2" charset="0"/>
              </a:rPr>
              <a:t>Design</a:t>
            </a:r>
            <a:r>
              <a:rPr lang="en-US" sz="4800" dirty="0">
                <a:latin typeface="Roboto Slab" pitchFamily="2" charset="0"/>
                <a:ea typeface="Roboto Slab" pitchFamily="2" charset="0"/>
              </a:rPr>
              <a:t>: Cross-sectional study</a:t>
            </a:r>
            <a:r>
              <a:rPr lang="en-US" sz="4800" dirty="0" smtClean="0">
                <a:latin typeface="Roboto Slab" pitchFamily="2" charset="0"/>
                <a:ea typeface="Roboto Slab" pitchFamily="2" charset="0"/>
              </a:rPr>
              <a:t>.</a:t>
            </a:r>
          </a:p>
          <a:p>
            <a:endParaRPr lang="en-US" sz="4800" dirty="0" smtClean="0">
              <a:latin typeface="Roboto Slab" pitchFamily="2" charset="0"/>
              <a:ea typeface="Roboto Slab" pitchFamily="2" charset="0"/>
            </a:endParaRPr>
          </a:p>
          <a:p>
            <a:r>
              <a:rPr lang="en-US" sz="4800" dirty="0" smtClean="0">
                <a:latin typeface="Roboto Slab" pitchFamily="2" charset="0"/>
                <a:ea typeface="Roboto Slab" pitchFamily="2" charset="0"/>
              </a:rPr>
              <a:t>Setting</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Contactology</a:t>
            </a:r>
            <a:r>
              <a:rPr lang="en-US" sz="4800" dirty="0">
                <a:latin typeface="Roboto Slab" pitchFamily="2" charset="0"/>
                <a:ea typeface="Roboto Slab" pitchFamily="2" charset="0"/>
              </a:rPr>
              <a:t> Unit of the Ophthalmology Department of Centro </a:t>
            </a:r>
            <a:r>
              <a:rPr lang="en-US" sz="4800" dirty="0" err="1">
                <a:latin typeface="Roboto Slab" pitchFamily="2" charset="0"/>
                <a:ea typeface="Roboto Slab" pitchFamily="2" charset="0"/>
              </a:rPr>
              <a:t>Hospitalar</a:t>
            </a:r>
            <a:r>
              <a:rPr lang="en-US" sz="4800" dirty="0">
                <a:latin typeface="Roboto Slab" pitchFamily="2" charset="0"/>
                <a:ea typeface="Roboto Slab" pitchFamily="2" charset="0"/>
              </a:rPr>
              <a:t> do Porto, Porto, Portugal. </a:t>
            </a:r>
            <a:br>
              <a:rPr lang="en-US" sz="4800" dirty="0">
                <a:latin typeface="Roboto Slab" pitchFamily="2" charset="0"/>
                <a:ea typeface="Roboto Slab" pitchFamily="2" charset="0"/>
              </a:rPr>
            </a:br>
            <a:endParaRPr lang="en-US" sz="4800" dirty="0" smtClean="0">
              <a:latin typeface="Roboto Slab" pitchFamily="2" charset="0"/>
              <a:ea typeface="Roboto Slab" pitchFamily="2" charset="0"/>
            </a:endParaRPr>
          </a:p>
          <a:p>
            <a:r>
              <a:rPr lang="en-US" sz="4800" dirty="0" smtClean="0">
                <a:latin typeface="Roboto Slab" pitchFamily="2" charset="0"/>
                <a:ea typeface="Roboto Slab" pitchFamily="2" charset="0"/>
              </a:rPr>
              <a:t>Study </a:t>
            </a:r>
            <a:r>
              <a:rPr lang="en-US" sz="4800" dirty="0">
                <a:latin typeface="Roboto Slab" pitchFamily="2" charset="0"/>
                <a:ea typeface="Roboto Slab" pitchFamily="2" charset="0"/>
              </a:rPr>
              <a:t>population: 64 eyes of </a:t>
            </a:r>
            <a:r>
              <a:rPr lang="en-US" sz="4800" dirty="0" smtClean="0">
                <a:latin typeface="Roboto Slab" pitchFamily="2" charset="0"/>
                <a:ea typeface="Roboto Slab" pitchFamily="2" charset="0"/>
              </a:rPr>
              <a:t>forty-two </a:t>
            </a:r>
            <a:r>
              <a:rPr lang="en-US" sz="4800" dirty="0">
                <a:latin typeface="Roboto Slab" pitchFamily="2" charset="0"/>
                <a:ea typeface="Roboto Slab" pitchFamily="2" charset="0"/>
              </a:rPr>
              <a:t>patients with irregular </a:t>
            </a:r>
            <a:r>
              <a:rPr lang="en-US" sz="4800" dirty="0" smtClean="0">
                <a:latin typeface="Roboto Slab" pitchFamily="2" charset="0"/>
                <a:ea typeface="Roboto Slab" pitchFamily="2" charset="0"/>
              </a:rPr>
              <a:t>cornea </a:t>
            </a:r>
            <a:r>
              <a:rPr lang="en-US" sz="4800" dirty="0">
                <a:latin typeface="Roboto Slab" pitchFamily="2" charset="0"/>
                <a:ea typeface="Roboto Slab" pitchFamily="2" charset="0"/>
              </a:rPr>
              <a:t>referred to </a:t>
            </a:r>
            <a:r>
              <a:rPr lang="en-US" sz="4800" dirty="0" err="1">
                <a:latin typeface="Roboto Slab" pitchFamily="2" charset="0"/>
                <a:ea typeface="Roboto Slab" pitchFamily="2" charset="0"/>
              </a:rPr>
              <a:t>Contactology</a:t>
            </a:r>
            <a:r>
              <a:rPr lang="en-US" sz="4800" dirty="0">
                <a:latin typeface="Roboto Slab" pitchFamily="2" charset="0"/>
                <a:ea typeface="Roboto Slab" pitchFamily="2" charset="0"/>
              </a:rPr>
              <a:t> Unit for contact lens fitting.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readings were obtained for each patient at the same visit with, at least, two different devices: JK,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and KR</a:t>
            </a:r>
            <a:r>
              <a:rPr lang="en-US" sz="4800" dirty="0" smtClean="0">
                <a:latin typeface="Roboto Slab" pitchFamily="2" charset="0"/>
                <a:ea typeface="Roboto Slab" pitchFamily="2" charset="0"/>
              </a:rPr>
              <a:t>.</a:t>
            </a:r>
          </a:p>
          <a:p>
            <a:endParaRPr lang="en-US" sz="4800" dirty="0" smtClean="0">
              <a:latin typeface="Roboto Slab" pitchFamily="2" charset="0"/>
              <a:ea typeface="Roboto Slab" pitchFamily="2" charset="0"/>
            </a:endParaRPr>
          </a:p>
          <a:p>
            <a:r>
              <a:rPr lang="en-US" sz="4800" dirty="0" smtClean="0">
                <a:latin typeface="Roboto Slab" pitchFamily="2" charset="0"/>
                <a:ea typeface="Roboto Slab" pitchFamily="2" charset="0"/>
              </a:rPr>
              <a:t>Main </a:t>
            </a:r>
            <a:r>
              <a:rPr lang="en-US" sz="4800" dirty="0">
                <a:latin typeface="Roboto Slab" pitchFamily="2" charset="0"/>
                <a:ea typeface="Roboto Slab" pitchFamily="2" charset="0"/>
              </a:rPr>
              <a:t>Outcome: Comparison of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readings among the different devices. Steep (K</a:t>
            </a:r>
            <a:r>
              <a:rPr lang="en-US" sz="4800" baseline="-25000" dirty="0">
                <a:latin typeface="Roboto Slab" pitchFamily="2" charset="0"/>
                <a:ea typeface="Roboto Slab" pitchFamily="2" charset="0"/>
              </a:rPr>
              <a:t>s</a:t>
            </a:r>
            <a:r>
              <a:rPr lang="en-US" sz="4800" dirty="0">
                <a:latin typeface="Roboto Slab" pitchFamily="2" charset="0"/>
                <a:ea typeface="Roboto Slab" pitchFamily="2" charset="0"/>
              </a:rPr>
              <a:t>) and flat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K</a:t>
            </a:r>
            <a:r>
              <a:rPr lang="en-US" sz="4800" baseline="-25000" dirty="0" err="1">
                <a:latin typeface="Roboto Slab" pitchFamily="2" charset="0"/>
                <a:ea typeface="Roboto Slab" pitchFamily="2" charset="0"/>
              </a:rPr>
              <a:t>f</a:t>
            </a:r>
            <a:r>
              <a:rPr lang="en-US" sz="4800" dirty="0">
                <a:latin typeface="Roboto Slab" pitchFamily="2" charset="0"/>
                <a:ea typeface="Roboto Slab" pitchFamily="2" charset="0"/>
              </a:rPr>
              <a:t>) readings were recorded in </a:t>
            </a:r>
            <a:r>
              <a:rPr lang="en-US" sz="4800" dirty="0" smtClean="0">
                <a:latin typeface="Roboto Slab" pitchFamily="2" charset="0"/>
                <a:ea typeface="Roboto Slab" pitchFamily="2" charset="0"/>
              </a:rPr>
              <a:t>diopters (D) </a:t>
            </a:r>
            <a:r>
              <a:rPr lang="en-US" sz="4800" dirty="0">
                <a:latin typeface="Roboto Slab" pitchFamily="2" charset="0"/>
                <a:ea typeface="Roboto Slab" pitchFamily="2" charset="0"/>
              </a:rPr>
              <a:t>for each eye and </a:t>
            </a:r>
            <a:r>
              <a:rPr lang="en-US" sz="4800" dirty="0" smtClean="0">
                <a:latin typeface="Roboto Slab" pitchFamily="2" charset="0"/>
                <a:ea typeface="Roboto Slab" pitchFamily="2" charset="0"/>
              </a:rPr>
              <a:t>thereafter </a:t>
            </a:r>
            <a:r>
              <a:rPr lang="en-US" sz="4800" dirty="0" err="1" smtClean="0">
                <a:latin typeface="Roboto Slab" pitchFamily="2" charset="0"/>
                <a:ea typeface="Roboto Slab" pitchFamily="2" charset="0"/>
              </a:rPr>
              <a:t>analysed</a:t>
            </a:r>
            <a:r>
              <a:rPr lang="en-US" sz="4800" dirty="0">
                <a:latin typeface="Roboto Slab" pitchFamily="2" charset="0"/>
                <a:ea typeface="Roboto Slab" pitchFamily="2" charset="0"/>
              </a:rPr>
              <a:t>.</a:t>
            </a:r>
            <a:br>
              <a:rPr lang="en-US" sz="4800" dirty="0">
                <a:latin typeface="Roboto Slab" pitchFamily="2" charset="0"/>
                <a:ea typeface="Roboto Slab" pitchFamily="2" charset="0"/>
              </a:rPr>
            </a:br>
            <a:endParaRPr lang="en-US" sz="4800" dirty="0" smtClean="0">
              <a:latin typeface="Roboto Slab" pitchFamily="2" charset="0"/>
              <a:ea typeface="Roboto Slab" pitchFamily="2" charset="0"/>
            </a:endParaRPr>
          </a:p>
          <a:p>
            <a:r>
              <a:rPr lang="en-US" sz="4800" dirty="0" smtClean="0">
                <a:latin typeface="Roboto Slab" pitchFamily="2" charset="0"/>
                <a:ea typeface="Roboto Slab" pitchFamily="2" charset="0"/>
              </a:rPr>
              <a:t>Statistical </a:t>
            </a:r>
            <a:r>
              <a:rPr lang="en-US" sz="4800" dirty="0">
                <a:latin typeface="Roboto Slab" pitchFamily="2" charset="0"/>
                <a:ea typeface="Roboto Slab" pitchFamily="2" charset="0"/>
              </a:rPr>
              <a:t>analysis: Values are presented as arithmetic mean and standard error of mean, unless otherwise specified. The normality of data distribution was assessed using the Kolmogorov–Smirnov test. Student’s t test and ANOVA repeated measures, or other correspondent nonparametric test, were used, when appropriate for comparison between groups. Data analysis was performed using SPSS 20th edition. A P-value &lt;0.05 was accepted as statistically significant.</a:t>
            </a:r>
            <a:endParaRPr lang="en-GB" sz="4800" dirty="0">
              <a:latin typeface="Roboto Slab" pitchFamily="2" charset="0"/>
              <a:ea typeface="Roboto Slab" pitchFamily="2" charset="0"/>
            </a:endParaRPr>
          </a:p>
          <a:p>
            <a:pPr marL="0" indent="0">
              <a:buNone/>
            </a:pPr>
            <a:endParaRPr lang="en-GB" sz="4800" dirty="0">
              <a:latin typeface="Roboto Slab" pitchFamily="2" charset="0"/>
              <a:ea typeface="Roboto Slab" pitchFamily="2" charset="0"/>
            </a:endParaRPr>
          </a:p>
        </p:txBody>
      </p:sp>
      <p:pic>
        <p:nvPicPr>
          <p:cNvPr id="40" name="Picture 39"/>
          <p:cNvPicPr>
            <a:picLocks noChangeAspect="1"/>
          </p:cNvPicPr>
          <p:nvPr/>
        </p:nvPicPr>
        <p:blipFill>
          <a:blip r:embed="rId2"/>
          <a:stretch>
            <a:fillRect/>
          </a:stretch>
        </p:blipFill>
        <p:spPr>
          <a:xfrm>
            <a:off x="33590758" y="1879600"/>
            <a:ext cx="8982768" cy="1949091"/>
          </a:xfrm>
          <a:prstGeom prst="rect">
            <a:avLst/>
          </a:prstGeom>
        </p:spPr>
      </p:pic>
      <p:pic>
        <p:nvPicPr>
          <p:cNvPr id="48" name="Picture 47"/>
          <p:cNvPicPr>
            <a:picLocks noChangeAspect="1"/>
          </p:cNvPicPr>
          <p:nvPr/>
        </p:nvPicPr>
        <p:blipFill>
          <a:blip r:embed="rId3"/>
          <a:stretch>
            <a:fillRect/>
          </a:stretch>
        </p:blipFill>
        <p:spPr>
          <a:xfrm>
            <a:off x="1143000" y="917777"/>
            <a:ext cx="2433770" cy="1682167"/>
          </a:xfrm>
          <a:prstGeom prst="rect">
            <a:avLst/>
          </a:prstGeom>
        </p:spPr>
      </p:pic>
      <p:pic>
        <p:nvPicPr>
          <p:cNvPr id="49" name="Picture 48"/>
          <p:cNvPicPr>
            <a:picLocks noChangeAspect="1"/>
          </p:cNvPicPr>
          <p:nvPr/>
        </p:nvPicPr>
        <p:blipFill>
          <a:blip r:embed="rId4"/>
          <a:stretch>
            <a:fillRect/>
          </a:stretch>
        </p:blipFill>
        <p:spPr>
          <a:xfrm>
            <a:off x="1143000" y="2975268"/>
            <a:ext cx="2428704" cy="1501206"/>
          </a:xfrm>
          <a:prstGeom prst="rect">
            <a:avLst/>
          </a:prstGeom>
        </p:spPr>
      </p:pic>
      <p:sp>
        <p:nvSpPr>
          <p:cNvPr id="19" name="Content Placeholder 11"/>
          <p:cNvSpPr>
            <a:spLocks noGrp="1"/>
          </p:cNvSpPr>
          <p:nvPr>
            <p:ph sz="quarter" idx="25"/>
          </p:nvPr>
        </p:nvSpPr>
        <p:spPr>
          <a:xfrm>
            <a:off x="1203960" y="8364328"/>
            <a:ext cx="41415286" cy="3240461"/>
          </a:xfrm>
        </p:spPr>
        <p:txBody>
          <a:bodyPr anchor="ctr">
            <a:noAutofit/>
          </a:bodyPr>
          <a:lstStyle/>
          <a:p>
            <a:pPr marL="0" indent="0">
              <a:buNone/>
            </a:pPr>
            <a:r>
              <a:rPr lang="en-US" sz="4800" dirty="0">
                <a:latin typeface="Roboto Slab" pitchFamily="2" charset="0"/>
                <a:ea typeface="Roboto Slab" pitchFamily="2" charset="0"/>
              </a:rPr>
              <a:t>Precise evaluation of corneal shape is useful over a range of clinical </a:t>
            </a:r>
            <a:r>
              <a:rPr lang="en-US" sz="4800" dirty="0" smtClean="0">
                <a:latin typeface="Roboto Slab" pitchFamily="2" charset="0"/>
                <a:ea typeface="Roboto Slab" pitchFamily="2" charset="0"/>
              </a:rPr>
              <a:t>applications</a:t>
            </a:r>
            <a:r>
              <a:rPr lang="en-US" sz="4800" baseline="30000" dirty="0">
                <a:latin typeface="Roboto Slab" pitchFamily="2" charset="0"/>
                <a:ea typeface="Roboto Slab" pitchFamily="2" charset="0"/>
              </a:rPr>
              <a:t>1-12</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namely for contact lens </a:t>
            </a:r>
            <a:r>
              <a:rPr lang="en-US" sz="4800" dirty="0" smtClean="0">
                <a:latin typeface="Roboto Slab" pitchFamily="2" charset="0"/>
                <a:ea typeface="Roboto Slab" pitchFamily="2" charset="0"/>
              </a:rPr>
              <a:t>fitting</a:t>
            </a:r>
            <a:r>
              <a:rPr lang="en-US" sz="4800" baseline="30000" dirty="0" smtClean="0">
                <a:latin typeface="Roboto Slab" pitchFamily="2" charset="0"/>
                <a:ea typeface="Roboto Slab" pitchFamily="2" charset="0"/>
              </a:rPr>
              <a:t>4,7</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There are several commercially available devices to perform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readings, with different methods of assessment, which have been extensively evaluated for </a:t>
            </a:r>
            <a:r>
              <a:rPr lang="en-US" sz="4800" dirty="0" smtClean="0">
                <a:latin typeface="Roboto Slab" pitchFamily="2" charset="0"/>
                <a:ea typeface="Roboto Slab" pitchFamily="2" charset="0"/>
              </a:rPr>
              <a:t>reproducibility </a:t>
            </a:r>
            <a:r>
              <a:rPr lang="en-US" sz="4800" dirty="0">
                <a:latin typeface="Roboto Slab" pitchFamily="2" charset="0"/>
                <a:ea typeface="Roboto Slab" pitchFamily="2" charset="0"/>
              </a:rPr>
              <a:t>and inter-device agreement in normal </a:t>
            </a:r>
            <a:r>
              <a:rPr lang="en-US" sz="4800" dirty="0" smtClean="0">
                <a:latin typeface="Roboto Slab" pitchFamily="2" charset="0"/>
                <a:ea typeface="Roboto Slab" pitchFamily="2" charset="0"/>
              </a:rPr>
              <a:t>cornea</a:t>
            </a:r>
            <a:r>
              <a:rPr lang="en-US" sz="4800" baseline="30000" dirty="0" smtClean="0">
                <a:latin typeface="Roboto Slab" pitchFamily="2" charset="0"/>
                <a:ea typeface="Roboto Slab" pitchFamily="2" charset="0"/>
              </a:rPr>
              <a:t>1,3-7,10-12</a:t>
            </a:r>
            <a:r>
              <a:rPr lang="en-US" sz="4800" dirty="0">
                <a:latin typeface="Roboto Slab" pitchFamily="2" charset="0"/>
                <a:ea typeface="Roboto Slab" pitchFamily="2" charset="0"/>
              </a:rPr>
              <a:t>. However, there is still a lack of knowledge in regard to the use of these devices in irregular </a:t>
            </a:r>
            <a:r>
              <a:rPr lang="en-US" sz="4800" dirty="0" smtClean="0">
                <a:latin typeface="Roboto Slab" pitchFamily="2" charset="0"/>
                <a:ea typeface="Roboto Slab" pitchFamily="2" charset="0"/>
              </a:rPr>
              <a:t>cornea</a:t>
            </a:r>
            <a:r>
              <a:rPr lang="en-US" sz="4800" baseline="30000" dirty="0" smtClean="0">
                <a:latin typeface="Roboto Slab" pitchFamily="2" charset="0"/>
                <a:ea typeface="Roboto Slab" pitchFamily="2" charset="0"/>
              </a:rPr>
              <a:t>1,3,14</a:t>
            </a:r>
            <a:r>
              <a:rPr lang="en-US" sz="4800" dirty="0" smtClean="0">
                <a:latin typeface="Roboto Slab" pitchFamily="2" charset="0"/>
                <a:ea typeface="Roboto Slab" pitchFamily="2" charset="0"/>
              </a:rPr>
              <a:t>.</a:t>
            </a:r>
            <a:endParaRPr lang="en-GB" sz="4800" dirty="0">
              <a:latin typeface="Roboto Slab" pitchFamily="2" charset="0"/>
              <a:ea typeface="Roboto Slab" pitchFamily="2" charset="0"/>
            </a:endParaRP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783179"/>
            <a:ext cx="28768601" cy="4327067"/>
          </a:xfrm>
        </p:spPr>
        <p:txBody>
          <a:bodyPr>
            <a:noAutofit/>
          </a:bodyPr>
          <a:lstStyle/>
          <a:p>
            <a:r>
              <a:rPr lang="en-US" sz="15600" dirty="0">
                <a:solidFill>
                  <a:schemeClr val="accent5">
                    <a:lumMod val="75000"/>
                  </a:schemeClr>
                </a:solidFill>
                <a:latin typeface="League Gothic" panose="00000500000000000000" pitchFamily="50" charset="0"/>
              </a:rPr>
              <a:t>Irregular corneas – K readings from four different devices</a:t>
            </a:r>
            <a:endParaRPr lang="en-GB" sz="15600" dirty="0">
              <a:solidFill>
                <a:schemeClr val="accent5">
                  <a:lumMod val="75000"/>
                </a:schemeClr>
              </a:solidFill>
              <a:latin typeface="League Gothic" panose="00000500000000000000" pitchFamily="50" charset="0"/>
            </a:endParaRPr>
          </a:p>
        </p:txBody>
      </p:sp>
      <p:sp>
        <p:nvSpPr>
          <p:cNvPr id="23" name="Text Placeholder 22"/>
          <p:cNvSpPr>
            <a:spLocks noGrp="1"/>
          </p:cNvSpPr>
          <p:nvPr>
            <p:ph type="body" sz="quarter" idx="36"/>
          </p:nvPr>
        </p:nvSpPr>
        <p:spPr>
          <a:xfrm>
            <a:off x="9093200" y="2715195"/>
            <a:ext cx="24633031" cy="2395052"/>
          </a:xfrm>
        </p:spPr>
        <p:txBody>
          <a:bodyPr/>
          <a:lstStyle/>
          <a:p>
            <a:pPr>
              <a:lnSpc>
                <a:spcPct val="150000"/>
              </a:lnSpc>
            </a:pPr>
            <a:r>
              <a:rPr lang="pt-PT" sz="4800" b="1" dirty="0">
                <a:solidFill>
                  <a:schemeClr val="tx1">
                    <a:lumMod val="75000"/>
                    <a:lumOff val="25000"/>
                  </a:schemeClr>
                </a:solidFill>
                <a:latin typeface="Calibri" panose="020F0502020204030204" pitchFamily="34" charset="0"/>
                <a:ea typeface="Roboto Slab" pitchFamily="2" charset="0"/>
              </a:rPr>
              <a:t>Vânia Lages, João Coelho, Carolina Abreu, David Dias, Maria João Furtado, Irene Barbosa</a:t>
            </a:r>
            <a:r>
              <a:rPr lang="en-US" sz="4800" dirty="0" smtClean="0">
                <a:solidFill>
                  <a:schemeClr val="tx1">
                    <a:lumMod val="75000"/>
                    <a:lumOff val="25000"/>
                  </a:schemeClr>
                </a:solidFill>
                <a:latin typeface="Calibri" panose="020F0502020204030204" pitchFamily="34" charset="0"/>
                <a:ea typeface="Roboto Slab" pitchFamily="2" charset="0"/>
              </a:rPr>
              <a:t>  </a:t>
            </a:r>
          </a:p>
          <a:p>
            <a:pPr>
              <a:lnSpc>
                <a:spcPct val="150000"/>
              </a:lnSpc>
            </a:pPr>
            <a:r>
              <a:rPr lang="en-US" sz="4000" dirty="0" smtClean="0">
                <a:solidFill>
                  <a:schemeClr val="tx1">
                    <a:lumMod val="75000"/>
                    <a:lumOff val="25000"/>
                  </a:schemeClr>
                </a:solidFill>
                <a:latin typeface="Roboto Slab" pitchFamily="2" charset="0"/>
                <a:ea typeface="Roboto Slab" pitchFamily="2" charset="0"/>
              </a:rPr>
              <a:t>Ophthalmology </a:t>
            </a:r>
            <a:r>
              <a:rPr lang="en-US" sz="4000" dirty="0">
                <a:solidFill>
                  <a:schemeClr val="tx1">
                    <a:lumMod val="75000"/>
                    <a:lumOff val="25000"/>
                  </a:schemeClr>
                </a:solidFill>
                <a:latin typeface="Roboto Slab" pitchFamily="2" charset="0"/>
                <a:ea typeface="Roboto Slab" pitchFamily="2" charset="0"/>
              </a:rPr>
              <a:t>Department of Centro </a:t>
            </a:r>
            <a:r>
              <a:rPr lang="en-US" sz="4000" dirty="0" err="1">
                <a:solidFill>
                  <a:schemeClr val="tx1">
                    <a:lumMod val="75000"/>
                    <a:lumOff val="25000"/>
                  </a:schemeClr>
                </a:solidFill>
                <a:latin typeface="Roboto Slab" pitchFamily="2" charset="0"/>
                <a:ea typeface="Roboto Slab" pitchFamily="2" charset="0"/>
              </a:rPr>
              <a:t>Hospitalar</a:t>
            </a:r>
            <a:r>
              <a:rPr lang="en-US" sz="4000" dirty="0">
                <a:solidFill>
                  <a:schemeClr val="tx1">
                    <a:lumMod val="75000"/>
                    <a:lumOff val="25000"/>
                  </a:schemeClr>
                </a:solidFill>
                <a:latin typeface="Roboto Slab" pitchFamily="2" charset="0"/>
                <a:ea typeface="Roboto Slab" pitchFamily="2" charset="0"/>
              </a:rPr>
              <a:t> do </a:t>
            </a:r>
            <a:r>
              <a:rPr lang="en-US" sz="4000" dirty="0" smtClean="0">
                <a:solidFill>
                  <a:schemeClr val="tx1">
                    <a:lumMod val="75000"/>
                    <a:lumOff val="25000"/>
                  </a:schemeClr>
                </a:solidFill>
                <a:latin typeface="Roboto Slab" pitchFamily="2" charset="0"/>
                <a:ea typeface="Roboto Slab" pitchFamily="2" charset="0"/>
              </a:rPr>
              <a:t>Porto | Head </a:t>
            </a:r>
            <a:r>
              <a:rPr lang="en-US" sz="4000" dirty="0">
                <a:solidFill>
                  <a:schemeClr val="tx1">
                    <a:lumMod val="75000"/>
                    <a:lumOff val="25000"/>
                  </a:schemeClr>
                </a:solidFill>
                <a:latin typeface="Roboto Slab" pitchFamily="2" charset="0"/>
                <a:ea typeface="Roboto Slab" pitchFamily="2" charset="0"/>
              </a:rPr>
              <a:t>of </a:t>
            </a:r>
            <a:r>
              <a:rPr lang="en-US" sz="4000" dirty="0" smtClean="0">
                <a:solidFill>
                  <a:schemeClr val="tx1">
                    <a:lumMod val="75000"/>
                    <a:lumOff val="25000"/>
                  </a:schemeClr>
                </a:solidFill>
                <a:latin typeface="Roboto Slab" pitchFamily="2" charset="0"/>
                <a:ea typeface="Roboto Slab" pitchFamily="2" charset="0"/>
              </a:rPr>
              <a:t>Department</a:t>
            </a:r>
            <a:r>
              <a:rPr lang="en-US" sz="4000" dirty="0">
                <a:solidFill>
                  <a:schemeClr val="tx1">
                    <a:lumMod val="75000"/>
                    <a:lumOff val="25000"/>
                  </a:schemeClr>
                </a:solidFill>
                <a:latin typeface="Roboto Slab" pitchFamily="2" charset="0"/>
                <a:ea typeface="Roboto Slab" pitchFamily="2" charset="0"/>
              </a:rPr>
              <a:t>: Dr. Pedro </a:t>
            </a:r>
            <a:r>
              <a:rPr lang="en-US" sz="4000" dirty="0" err="1" smtClean="0">
                <a:solidFill>
                  <a:schemeClr val="tx1">
                    <a:lumMod val="75000"/>
                    <a:lumOff val="25000"/>
                  </a:schemeClr>
                </a:solidFill>
                <a:latin typeface="Roboto Slab" pitchFamily="2" charset="0"/>
                <a:ea typeface="Roboto Slab" pitchFamily="2" charset="0"/>
              </a:rPr>
              <a:t>Menéres</a:t>
            </a:r>
            <a:endParaRPr lang="en-GB" sz="4000" dirty="0">
              <a:solidFill>
                <a:schemeClr val="tx1">
                  <a:lumMod val="75000"/>
                  <a:lumOff val="25000"/>
                </a:schemeClr>
              </a:solidFill>
              <a:latin typeface="Roboto Slab" pitchFamily="2" charset="0"/>
              <a:ea typeface="Roboto Slab" pitchFamily="2" charset="0"/>
            </a:endParaRPr>
          </a:p>
          <a:p>
            <a:endParaRPr lang="en-US" dirty="0"/>
          </a:p>
        </p:txBody>
      </p:sp>
      <p:sp>
        <p:nvSpPr>
          <p:cNvPr id="18" name="Text Placeholder 17"/>
          <p:cNvSpPr>
            <a:spLocks noGrp="1"/>
          </p:cNvSpPr>
          <p:nvPr>
            <p:ph type="body" sz="quarter" idx="31"/>
          </p:nvPr>
        </p:nvSpPr>
        <p:spPr>
          <a:xfrm>
            <a:off x="1143000" y="5945841"/>
            <a:ext cx="41430526" cy="1096422"/>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Results</a:t>
            </a:r>
            <a:endParaRPr lang="en-US" dirty="0">
              <a:solidFill>
                <a:schemeClr val="accent5">
                  <a:lumMod val="75000"/>
                </a:schemeClr>
              </a:solidFill>
              <a:latin typeface="Roboto Slab" pitchFamily="2" charset="0"/>
              <a:ea typeface="Roboto Slab" pitchFamily="2" charset="0"/>
            </a:endParaRPr>
          </a:p>
        </p:txBody>
      </p:sp>
      <p:sp>
        <p:nvSpPr>
          <p:cNvPr id="29" name="Content Placeholder 28"/>
          <p:cNvSpPr>
            <a:spLocks noGrp="1"/>
          </p:cNvSpPr>
          <p:nvPr>
            <p:ph sz="quarter" idx="32"/>
          </p:nvPr>
        </p:nvSpPr>
        <p:spPr>
          <a:xfrm>
            <a:off x="1143000" y="7601345"/>
            <a:ext cx="19481800" cy="5657456"/>
          </a:xfrm>
        </p:spPr>
        <p:txBody>
          <a:bodyPr>
            <a:noAutofit/>
          </a:bodyPr>
          <a:lstStyle/>
          <a:p>
            <a:r>
              <a:rPr lang="en-US" sz="4800" dirty="0">
                <a:latin typeface="Roboto Slab" pitchFamily="2" charset="0"/>
                <a:ea typeface="Roboto Slab" pitchFamily="2" charset="0"/>
              </a:rPr>
              <a:t>64 eyes, of 42 patients, were analyzed. 56,3% </a:t>
            </a:r>
            <a:r>
              <a:rPr lang="en-US" sz="4800" dirty="0" smtClean="0">
                <a:latin typeface="Roboto Slab" pitchFamily="2" charset="0"/>
                <a:ea typeface="Roboto Slab" pitchFamily="2" charset="0"/>
              </a:rPr>
              <a:t>were male </a:t>
            </a:r>
            <a:r>
              <a:rPr lang="en-US" sz="4800" dirty="0">
                <a:latin typeface="Roboto Slab" pitchFamily="2" charset="0"/>
                <a:ea typeface="Roboto Slab" pitchFamily="2" charset="0"/>
              </a:rPr>
              <a:t>patients and 47,3</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female patients. The mean age was 34 years old, ranging from 13 to 75. The irregular </a:t>
            </a:r>
            <a:r>
              <a:rPr lang="en-US" sz="4800" dirty="0" smtClean="0">
                <a:latin typeface="Roboto Slab" pitchFamily="2" charset="0"/>
                <a:ea typeface="Roboto Slab" pitchFamily="2" charset="0"/>
              </a:rPr>
              <a:t>cornea </a:t>
            </a:r>
            <a:r>
              <a:rPr lang="en-US" sz="4800" dirty="0">
                <a:latin typeface="Roboto Slab" pitchFamily="2" charset="0"/>
                <a:ea typeface="Roboto Slab" pitchFamily="2" charset="0"/>
              </a:rPr>
              <a:t>were due to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with no prior surgery in 50% of the eyes, </a:t>
            </a:r>
            <a:r>
              <a:rPr lang="en-US" sz="4800" dirty="0" err="1">
                <a:latin typeface="Roboto Slab" pitchFamily="2" charset="0"/>
                <a:ea typeface="Roboto Slab" pitchFamily="2" charset="0"/>
              </a:rPr>
              <a:t>intrastromal</a:t>
            </a:r>
            <a:r>
              <a:rPr lang="en-US" sz="4800" dirty="0">
                <a:latin typeface="Roboto Slab" pitchFamily="2" charset="0"/>
                <a:ea typeface="Roboto Slab" pitchFamily="2" charset="0"/>
              </a:rPr>
              <a:t> rings in 26,6%, penetrating </a:t>
            </a:r>
            <a:r>
              <a:rPr lang="en-US" sz="4800" dirty="0" err="1">
                <a:latin typeface="Roboto Slab" pitchFamily="2" charset="0"/>
                <a:ea typeface="Roboto Slab" pitchFamily="2" charset="0"/>
              </a:rPr>
              <a:t>k</a:t>
            </a:r>
            <a:r>
              <a:rPr lang="en-US" sz="4800" dirty="0" err="1" smtClean="0">
                <a:latin typeface="Roboto Slab" pitchFamily="2" charset="0"/>
                <a:ea typeface="Roboto Slab" pitchFamily="2" charset="0"/>
              </a:rPr>
              <a:t>eratoplasty</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in 17,2%, anterior </a:t>
            </a:r>
            <a:r>
              <a:rPr lang="en-US" sz="4800" dirty="0" err="1">
                <a:latin typeface="Roboto Slab" pitchFamily="2" charset="0"/>
                <a:ea typeface="Roboto Slab" pitchFamily="2" charset="0"/>
              </a:rPr>
              <a:t>lamelar</a:t>
            </a:r>
            <a:r>
              <a:rPr lang="en-US" sz="4800" dirty="0">
                <a:latin typeface="Roboto Slab" pitchFamily="2" charset="0"/>
                <a:ea typeface="Roboto Slab" pitchFamily="2" charset="0"/>
              </a:rPr>
              <a:t> </a:t>
            </a:r>
            <a:r>
              <a:rPr lang="en-US" sz="4800" dirty="0" err="1" smtClean="0">
                <a:latin typeface="Roboto Slab" pitchFamily="2" charset="0"/>
                <a:ea typeface="Roboto Slab" pitchFamily="2" charset="0"/>
              </a:rPr>
              <a:t>keratoplasty</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in 3,1% and post-LASIK corneal ectasia in 3,1</a:t>
            </a:r>
            <a:r>
              <a:rPr lang="en-US" sz="4800" dirty="0" smtClean="0">
                <a:latin typeface="Roboto Slab" pitchFamily="2" charset="0"/>
                <a:ea typeface="Roboto Slab" pitchFamily="2" charset="0"/>
              </a:rPr>
              <a:t>%.</a:t>
            </a:r>
            <a:endParaRPr lang="en-GB" sz="4800" dirty="0">
              <a:latin typeface="Roboto Slab" pitchFamily="2" charset="0"/>
              <a:ea typeface="Roboto Slab" pitchFamily="2" charset="0"/>
            </a:endParaRPr>
          </a:p>
        </p:txBody>
      </p:sp>
      <p:pic>
        <p:nvPicPr>
          <p:cNvPr id="40" name="Picture 39"/>
          <p:cNvPicPr>
            <a:picLocks noChangeAspect="1"/>
          </p:cNvPicPr>
          <p:nvPr/>
        </p:nvPicPr>
        <p:blipFill>
          <a:blip r:embed="rId2"/>
          <a:stretch>
            <a:fillRect/>
          </a:stretch>
        </p:blipFill>
        <p:spPr>
          <a:xfrm>
            <a:off x="33590758" y="1879600"/>
            <a:ext cx="8982768" cy="1949091"/>
          </a:xfrm>
          <a:prstGeom prst="rect">
            <a:avLst/>
          </a:prstGeom>
        </p:spPr>
      </p:pic>
      <p:pic>
        <p:nvPicPr>
          <p:cNvPr id="48" name="Picture 47"/>
          <p:cNvPicPr>
            <a:picLocks noChangeAspect="1"/>
          </p:cNvPicPr>
          <p:nvPr/>
        </p:nvPicPr>
        <p:blipFill>
          <a:blip r:embed="rId3"/>
          <a:stretch>
            <a:fillRect/>
          </a:stretch>
        </p:blipFill>
        <p:spPr>
          <a:xfrm>
            <a:off x="1143000" y="917777"/>
            <a:ext cx="2433770" cy="1682167"/>
          </a:xfrm>
          <a:prstGeom prst="rect">
            <a:avLst/>
          </a:prstGeom>
        </p:spPr>
      </p:pic>
      <p:pic>
        <p:nvPicPr>
          <p:cNvPr id="49" name="Picture 48"/>
          <p:cNvPicPr>
            <a:picLocks noChangeAspect="1"/>
          </p:cNvPicPr>
          <p:nvPr/>
        </p:nvPicPr>
        <p:blipFill>
          <a:blip r:embed="rId4"/>
          <a:stretch>
            <a:fillRect/>
          </a:stretch>
        </p:blipFill>
        <p:spPr>
          <a:xfrm>
            <a:off x="1143000" y="2975268"/>
            <a:ext cx="2428704" cy="1501206"/>
          </a:xfrm>
          <a:prstGeom prst="rect">
            <a:avLst/>
          </a:prstGeom>
        </p:spPr>
      </p:pic>
      <p:sp>
        <p:nvSpPr>
          <p:cNvPr id="25" name="Content Placeholder 28"/>
          <p:cNvSpPr>
            <a:spLocks noGrp="1"/>
          </p:cNvSpPr>
          <p:nvPr>
            <p:ph sz="quarter" idx="32"/>
          </p:nvPr>
        </p:nvSpPr>
        <p:spPr>
          <a:xfrm>
            <a:off x="21409715" y="7601343"/>
            <a:ext cx="19481800" cy="5251057"/>
          </a:xfrm>
        </p:spPr>
        <p:txBody>
          <a:bodyPr>
            <a:noAutofit/>
          </a:bodyPr>
          <a:lstStyle/>
          <a:p>
            <a:r>
              <a:rPr lang="en-US" sz="4800" dirty="0" smtClean="0">
                <a:latin typeface="Roboto Slab" pitchFamily="2" charset="0"/>
                <a:ea typeface="Roboto Slab" pitchFamily="2" charset="0"/>
              </a:rPr>
              <a:t>K-readings </a:t>
            </a:r>
            <a:r>
              <a:rPr lang="en-US" sz="4800" dirty="0">
                <a:latin typeface="Roboto Slab" pitchFamily="2" charset="0"/>
                <a:ea typeface="Roboto Slab" pitchFamily="2" charset="0"/>
              </a:rPr>
              <a:t>with the four devices were performed on 15 eyes, the mean values with </a:t>
            </a:r>
            <a:r>
              <a:rPr lang="en-US" sz="4800" dirty="0" smtClean="0">
                <a:latin typeface="Roboto Slab" pitchFamily="2" charset="0"/>
                <a:ea typeface="Roboto Slab" pitchFamily="2" charset="0"/>
              </a:rPr>
              <a:t>standard </a:t>
            </a:r>
            <a:r>
              <a:rPr lang="en-US" sz="4800" dirty="0">
                <a:latin typeface="Roboto Slab" pitchFamily="2" charset="0"/>
                <a:ea typeface="Roboto Slab" pitchFamily="2" charset="0"/>
              </a:rPr>
              <a:t>deviations for steep and flat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are </a:t>
            </a:r>
            <a:r>
              <a:rPr lang="en-US" sz="4800" dirty="0" smtClean="0">
                <a:latin typeface="Roboto Slab" pitchFamily="2" charset="0"/>
                <a:ea typeface="Roboto Slab" pitchFamily="2" charset="0"/>
              </a:rPr>
              <a:t>presented in Table 1 </a:t>
            </a:r>
            <a:r>
              <a:rPr lang="en-US" sz="4800" b="1" dirty="0" smtClean="0">
                <a:solidFill>
                  <a:srgbClr val="0070C0"/>
                </a:solidFill>
                <a:latin typeface="Roboto Slab" pitchFamily="2" charset="0"/>
                <a:ea typeface="Roboto Slab" pitchFamily="2" charset="0"/>
              </a:rPr>
              <a:t>a</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JK and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were performed on 34 eyes </a:t>
            </a:r>
            <a:r>
              <a:rPr lang="en-US" sz="4800" dirty="0" smtClean="0">
                <a:latin typeface="Roboto Slab" pitchFamily="2" charset="0"/>
                <a:ea typeface="Roboto Slab" pitchFamily="2" charset="0"/>
              </a:rPr>
              <a:t>( </a:t>
            </a:r>
            <a:r>
              <a:rPr lang="en-US" sz="4800" b="1" dirty="0" smtClean="0">
                <a:solidFill>
                  <a:srgbClr val="00B050"/>
                </a:solidFill>
                <a:latin typeface="Roboto Slab" pitchFamily="2" charset="0"/>
                <a:ea typeface="Roboto Slab" pitchFamily="2" charset="0"/>
              </a:rPr>
              <a:t>b </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JK and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were performed on 30 eyes </a:t>
            </a:r>
            <a:r>
              <a:rPr lang="en-US" sz="4800" dirty="0" smtClean="0">
                <a:latin typeface="Roboto Slab" pitchFamily="2" charset="0"/>
                <a:ea typeface="Roboto Slab" pitchFamily="2" charset="0"/>
              </a:rPr>
              <a:t>( </a:t>
            </a:r>
            <a:r>
              <a:rPr lang="en-US" sz="4800" b="1" dirty="0" smtClean="0">
                <a:solidFill>
                  <a:srgbClr val="FF0000"/>
                </a:solidFill>
                <a:latin typeface="Roboto Slab" pitchFamily="2" charset="0"/>
                <a:ea typeface="Roboto Slab" pitchFamily="2" charset="0"/>
              </a:rPr>
              <a:t>c </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JK and KR </a:t>
            </a:r>
            <a:r>
              <a:rPr lang="en-US" sz="4800" dirty="0" smtClean="0">
                <a:latin typeface="Roboto Slab" pitchFamily="2" charset="0"/>
                <a:ea typeface="Roboto Slab" pitchFamily="2" charset="0"/>
              </a:rPr>
              <a:t>on </a:t>
            </a:r>
            <a:r>
              <a:rPr lang="en-US" sz="4800" dirty="0">
                <a:latin typeface="Roboto Slab" pitchFamily="2" charset="0"/>
                <a:ea typeface="Roboto Slab" pitchFamily="2" charset="0"/>
              </a:rPr>
              <a:t>23 eyes </a:t>
            </a:r>
            <a:r>
              <a:rPr lang="en-US" sz="4800" dirty="0" smtClean="0">
                <a:latin typeface="Roboto Slab" pitchFamily="2" charset="0"/>
                <a:ea typeface="Roboto Slab" pitchFamily="2" charset="0"/>
              </a:rPr>
              <a:t>( </a:t>
            </a:r>
            <a:r>
              <a:rPr lang="en-US" sz="4800" b="1" dirty="0" smtClean="0">
                <a:solidFill>
                  <a:srgbClr val="FFC000"/>
                </a:solidFill>
                <a:latin typeface="Roboto Slab" pitchFamily="2" charset="0"/>
                <a:ea typeface="Roboto Slab" pitchFamily="2" charset="0"/>
              </a:rPr>
              <a:t>d </a:t>
            </a:r>
            <a:r>
              <a:rPr lang="en-US" sz="4800" dirty="0" smtClean="0">
                <a:latin typeface="Roboto Slab" pitchFamily="2" charset="0"/>
                <a:ea typeface="Roboto Slab" pitchFamily="2" charset="0"/>
              </a:rPr>
              <a:t>),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and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in 47 eyes </a:t>
            </a:r>
            <a:r>
              <a:rPr lang="en-US" sz="4800" dirty="0" smtClean="0">
                <a:latin typeface="Roboto Slab" pitchFamily="2" charset="0"/>
                <a:ea typeface="Roboto Slab" pitchFamily="2" charset="0"/>
              </a:rPr>
              <a:t>( </a:t>
            </a:r>
            <a:r>
              <a:rPr lang="en-US" sz="4800" b="1" dirty="0" smtClean="0">
                <a:solidFill>
                  <a:srgbClr val="7030A0"/>
                </a:solidFill>
                <a:latin typeface="Roboto Slab" pitchFamily="2" charset="0"/>
                <a:ea typeface="Roboto Slab" pitchFamily="2" charset="0"/>
              </a:rPr>
              <a:t>e </a:t>
            </a:r>
            <a:r>
              <a:rPr lang="en-US" sz="4800" dirty="0" smtClean="0">
                <a:latin typeface="Roboto Slab" pitchFamily="2" charset="0"/>
                <a:ea typeface="Roboto Slab" pitchFamily="2" charset="0"/>
              </a:rPr>
              <a:t>),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and KR </a:t>
            </a:r>
            <a:r>
              <a:rPr lang="en-US" sz="4800" dirty="0" smtClean="0">
                <a:latin typeface="Roboto Slab" pitchFamily="2" charset="0"/>
                <a:ea typeface="Roboto Slab" pitchFamily="2" charset="0"/>
              </a:rPr>
              <a:t>on </a:t>
            </a:r>
            <a:r>
              <a:rPr lang="en-US" sz="4800" dirty="0">
                <a:latin typeface="Roboto Slab" pitchFamily="2" charset="0"/>
                <a:ea typeface="Roboto Slab" pitchFamily="2" charset="0"/>
              </a:rPr>
              <a:t>35 eyes </a:t>
            </a:r>
            <a:r>
              <a:rPr lang="en-US" sz="4800" dirty="0" smtClean="0">
                <a:latin typeface="Roboto Slab" pitchFamily="2" charset="0"/>
                <a:ea typeface="Roboto Slab" pitchFamily="2" charset="0"/>
              </a:rPr>
              <a:t>( </a:t>
            </a:r>
            <a:r>
              <a:rPr lang="en-US" sz="4800" b="1" dirty="0" smtClean="0">
                <a:solidFill>
                  <a:srgbClr val="92D050"/>
                </a:solidFill>
                <a:latin typeface="Roboto Slab" pitchFamily="2" charset="0"/>
                <a:ea typeface="Roboto Slab" pitchFamily="2" charset="0"/>
              </a:rPr>
              <a:t>f </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and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and KR </a:t>
            </a:r>
            <a:r>
              <a:rPr lang="en-US" sz="4800" dirty="0" smtClean="0">
                <a:latin typeface="Roboto Slab" pitchFamily="2" charset="0"/>
                <a:ea typeface="Roboto Slab" pitchFamily="2" charset="0"/>
              </a:rPr>
              <a:t>on </a:t>
            </a:r>
            <a:r>
              <a:rPr lang="en-US" sz="4800" dirty="0">
                <a:latin typeface="Roboto Slab" pitchFamily="2" charset="0"/>
                <a:ea typeface="Roboto Slab" pitchFamily="2" charset="0"/>
              </a:rPr>
              <a:t>35 eyes </a:t>
            </a:r>
            <a:r>
              <a:rPr lang="en-US" sz="4800" dirty="0" smtClean="0">
                <a:latin typeface="Roboto Slab" pitchFamily="2" charset="0"/>
                <a:ea typeface="Roboto Slab" pitchFamily="2" charset="0"/>
              </a:rPr>
              <a:t>( </a:t>
            </a:r>
            <a:r>
              <a:rPr lang="en-US" sz="4800" b="1" dirty="0" smtClean="0">
                <a:solidFill>
                  <a:srgbClr val="C00000"/>
                </a:solidFill>
                <a:latin typeface="Roboto Slab" pitchFamily="2" charset="0"/>
                <a:ea typeface="Roboto Slab" pitchFamily="2" charset="0"/>
              </a:rPr>
              <a:t>g </a:t>
            </a:r>
            <a:r>
              <a:rPr lang="en-US" sz="4800" dirty="0" smtClean="0">
                <a:latin typeface="Roboto Slab" pitchFamily="2" charset="0"/>
                <a:ea typeface="Roboto Slab" pitchFamily="2" charset="0"/>
              </a:rPr>
              <a:t>). </a:t>
            </a:r>
            <a:endParaRPr lang="en-GB" sz="4800" dirty="0">
              <a:latin typeface="Roboto Slab" pitchFamily="2" charset="0"/>
              <a:ea typeface="Roboto Slab" pitchFamily="2"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74876030"/>
              </p:ext>
            </p:extLst>
          </p:nvPr>
        </p:nvGraphicFramePr>
        <p:xfrm>
          <a:off x="1143000" y="13411200"/>
          <a:ext cx="41430526" cy="19268263"/>
        </p:xfrm>
        <a:graphic>
          <a:graphicData uri="http://schemas.openxmlformats.org/drawingml/2006/table">
            <a:tbl>
              <a:tblPr>
                <a:tableStyleId>{69012ECD-51FC-41F1-AA8D-1B2483CD663E}</a:tableStyleId>
              </a:tblPr>
              <a:tblGrid>
                <a:gridCol w="1244600"/>
                <a:gridCol w="3020778"/>
                <a:gridCol w="5360542"/>
                <a:gridCol w="5360542"/>
                <a:gridCol w="5511338"/>
                <a:gridCol w="8911532"/>
                <a:gridCol w="5661553"/>
                <a:gridCol w="6359641"/>
              </a:tblGrid>
              <a:tr h="1350247">
                <a:tc gridSpan="2">
                  <a:txBody>
                    <a:bodyPr/>
                    <a:lstStyle/>
                    <a:p>
                      <a:pPr algn="ct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r" fontAlgn="ctr"/>
                      <a:r>
                        <a:rPr lang="en-US" sz="4400" u="none" strike="noStrike" dirty="0" err="1">
                          <a:effectLst/>
                          <a:latin typeface="Roboto Slab" pitchFamily="2" charset="0"/>
                          <a:ea typeface="Roboto Slab" pitchFamily="2" charset="0"/>
                        </a:rPr>
                        <a:t>Javal</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Pentacam</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Orbscan</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Kerato-refractometer</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T-test P value</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ANOVA </a:t>
                      </a:r>
                      <a:r>
                        <a:rPr lang="en-US" sz="4400" u="none" strike="noStrike" dirty="0" smtClean="0">
                          <a:effectLst/>
                          <a:latin typeface="Roboto Slab" pitchFamily="2" charset="0"/>
                          <a:ea typeface="Roboto Slab" pitchFamily="2" charset="0"/>
                        </a:rPr>
                        <a:t>P-value</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70C0"/>
                          </a:solidFill>
                          <a:effectLst/>
                          <a:latin typeface="Roboto Slab" pitchFamily="2" charset="0"/>
                          <a:ea typeface="Roboto Slab" pitchFamily="2" charset="0"/>
                        </a:rPr>
                        <a:t>a</a:t>
                      </a:r>
                      <a:endParaRPr lang="en-GB" sz="4400" b="1" i="0" u="none" strike="noStrike" dirty="0">
                        <a:solidFill>
                          <a:srgbClr val="0070C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44,88 ± 2,81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45,32 ± 3,46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45,79 ± 3,63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45,58 ± 3,56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smtClean="0">
                          <a:effectLst/>
                          <a:latin typeface="Roboto Slab" pitchFamily="2" charset="0"/>
                          <a:ea typeface="Roboto Slab" pitchFamily="2" charset="0"/>
                        </a:rPr>
                        <a:t>0.526</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48,79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48,57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49,45 ±  4,51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48,86 ± 4,24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smtClean="0">
                          <a:effectLst/>
                          <a:latin typeface="Roboto Slab" pitchFamily="2" charset="0"/>
                          <a:ea typeface="Roboto Slab" pitchFamily="2" charset="0"/>
                        </a:rPr>
                        <a:t>0,104</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B050"/>
                          </a:solidFill>
                          <a:effectLst/>
                          <a:latin typeface="Roboto Slab" pitchFamily="2" charset="0"/>
                          <a:ea typeface="Roboto Slab" pitchFamily="2" charset="0"/>
                        </a:rPr>
                        <a:t>b</a:t>
                      </a:r>
                      <a:endParaRPr lang="en-GB" sz="4400" b="1" i="0" u="none" strike="noStrike" dirty="0">
                        <a:solidFill>
                          <a:srgbClr val="00B05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45,31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45,21 ± 4,36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0,816</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49,75 ± 4,45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50,47 ± 4,96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0,096</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FF0000"/>
                          </a:solidFill>
                          <a:effectLst/>
                          <a:latin typeface="Roboto Slab" pitchFamily="2" charset="0"/>
                          <a:ea typeface="Roboto Slab" pitchFamily="2" charset="0"/>
                        </a:rPr>
                        <a:t>c</a:t>
                      </a:r>
                      <a:endParaRPr lang="en-GB" sz="4400" b="1" i="0" u="none" strike="noStrike" dirty="0">
                        <a:solidFill>
                          <a:srgbClr val="FF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45,63 ± 4,14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45,54 ± 4,19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0,845</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50,16 ± 4,57</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49,85 ± 4,21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0,421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FFC000"/>
                          </a:solidFill>
                          <a:effectLst/>
                          <a:latin typeface="Roboto Slab" pitchFamily="2" charset="0"/>
                          <a:ea typeface="Roboto Slab" pitchFamily="2" charset="0"/>
                        </a:rPr>
                        <a:t>d</a:t>
                      </a:r>
                      <a:endParaRPr lang="en-GB" sz="4400" b="1" i="0" u="none" strike="noStrike" dirty="0">
                        <a:solidFill>
                          <a:srgbClr val="FFC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45,69 ± 3,44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46,17 ± 3,69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0,314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49,67 ± 3,89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49,98 ± 4,17</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0,403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7030A0"/>
                          </a:solidFill>
                          <a:effectLst/>
                          <a:latin typeface="Roboto Slab" pitchFamily="2" charset="0"/>
                          <a:ea typeface="Roboto Slab" pitchFamily="2" charset="0"/>
                        </a:rPr>
                        <a:t>e</a:t>
                      </a:r>
                      <a:endParaRPr lang="en-GB" sz="4400" b="1" i="0" u="none" strike="noStrike" dirty="0">
                        <a:solidFill>
                          <a:srgbClr val="7030A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45,52 ± 4,29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45,56 ± 4,06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0,873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49,57 ± 4,30</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49,91 ± 4,78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0,293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92D050"/>
                          </a:solidFill>
                          <a:effectLst/>
                          <a:latin typeface="Roboto Slab" pitchFamily="2" charset="0"/>
                          <a:ea typeface="Roboto Slab" pitchFamily="2" charset="0"/>
                        </a:rPr>
                        <a:t>f</a:t>
                      </a:r>
                      <a:endParaRPr lang="en-GB" sz="4400" b="1" i="0" u="none" strike="noStrike" dirty="0">
                        <a:solidFill>
                          <a:srgbClr val="92D05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45,43 ± 4,12</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45,73 ± 4,08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0,31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49,06 ± 4,48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a:effectLst/>
                          <a:latin typeface="Roboto Slab" pitchFamily="2" charset="0"/>
                          <a:ea typeface="Roboto Slab" pitchFamily="2" charset="0"/>
                        </a:rPr>
                        <a:t> </a:t>
                      </a:r>
                      <a:endParaRPr lang="en-GB"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49,49 ± 4,60</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0,14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C00000"/>
                          </a:solidFill>
                          <a:effectLst/>
                          <a:latin typeface="Roboto Slab" pitchFamily="2" charset="0"/>
                          <a:ea typeface="Roboto Slab" pitchFamily="2" charset="0"/>
                        </a:rPr>
                        <a:t>g</a:t>
                      </a:r>
                      <a:endParaRPr lang="en-GB" sz="4400" b="1" i="0" u="none" strike="noStrike" dirty="0">
                        <a:solidFill>
                          <a:srgbClr val="C0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46,25 ± 4,03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46,26 ± 4,25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0,964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50,07 ± 4,71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49,86 ± 4,28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0,497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2060"/>
                          </a:solidFill>
                          <a:effectLst/>
                          <a:latin typeface="Roboto Slab" pitchFamily="2" charset="0"/>
                          <a:ea typeface="Roboto Slab" pitchFamily="2" charset="0"/>
                        </a:rPr>
                        <a:t>h</a:t>
                      </a:r>
                      <a:endParaRPr lang="en-GB" sz="4400" b="1" i="0" u="none" strike="noStrike" dirty="0">
                        <a:solidFill>
                          <a:srgbClr val="00206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46,65 ± 3,88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46,01 ± 4,04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0,161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49,60 ± 4,83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49,79 ± 5,05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0,293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err="1">
                          <a:solidFill>
                            <a:schemeClr val="accent1">
                              <a:lumMod val="60000"/>
                              <a:lumOff val="40000"/>
                            </a:schemeClr>
                          </a:solidFill>
                          <a:effectLst/>
                          <a:latin typeface="Roboto Slab" pitchFamily="2" charset="0"/>
                          <a:ea typeface="Roboto Slab" pitchFamily="2" charset="0"/>
                        </a:rPr>
                        <a:t>i</a:t>
                      </a:r>
                      <a:endParaRPr lang="en-GB" sz="4400" b="1" i="0" u="none" strike="noStrike" dirty="0">
                        <a:solidFill>
                          <a:schemeClr val="accent1">
                            <a:lumMod val="60000"/>
                            <a:lumOff val="40000"/>
                          </a:schemeClr>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44,15 ± 4,38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44,84 ± 4,05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0,037*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a:effectLst/>
                          <a:latin typeface="Roboto Slab" pitchFamily="2" charset="0"/>
                          <a:ea typeface="Roboto Slab" pitchFamily="2" charset="0"/>
                        </a:rPr>
                        <a:t>Ksteep</a:t>
                      </a:r>
                      <a:endParaRPr lang="en-US"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a:effectLst/>
                          <a:latin typeface="Roboto Slab" pitchFamily="2" charset="0"/>
                          <a:ea typeface="Roboto Slab" pitchFamily="2" charset="0"/>
                        </a:rPr>
                        <a:t> </a:t>
                      </a:r>
                      <a:endParaRPr lang="en-GB"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a:effectLst/>
                          <a:latin typeface="Roboto Slab" pitchFamily="2" charset="0"/>
                          <a:ea typeface="Roboto Slab" pitchFamily="2" charset="0"/>
                        </a:rPr>
                        <a:t>49,42 ± 3,90</a:t>
                      </a:r>
                      <a:endParaRPr lang="pt-PT"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49,88 ± 4,68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0,177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gridSpan="8">
                  <a:txBody>
                    <a:bodyPr/>
                    <a:lstStyle/>
                    <a:p>
                      <a:pPr algn="ctr" fontAlgn="b"/>
                      <a:r>
                        <a:rPr lang="en-GB" sz="4000" u="none" strike="noStrike" dirty="0">
                          <a:effectLst/>
                          <a:latin typeface="Roboto Slab" pitchFamily="2" charset="0"/>
                          <a:ea typeface="Roboto Slab" pitchFamily="2" charset="0"/>
                        </a:rPr>
                        <a:t>Table 1 - Mean and standard deviation of </a:t>
                      </a:r>
                      <a:r>
                        <a:rPr lang="en-GB" sz="4000" u="none" strike="noStrike" dirty="0" err="1">
                          <a:effectLst/>
                          <a:latin typeface="Roboto Slab" pitchFamily="2" charset="0"/>
                          <a:ea typeface="Roboto Slab" pitchFamily="2" charset="0"/>
                        </a:rPr>
                        <a:t>keratometry</a:t>
                      </a:r>
                      <a:r>
                        <a:rPr lang="en-GB" sz="4000" u="none" strike="noStrike" dirty="0">
                          <a:effectLst/>
                          <a:latin typeface="Roboto Slab" pitchFamily="2" charset="0"/>
                          <a:ea typeface="Roboto Slab" pitchFamily="2" charset="0"/>
                        </a:rPr>
                        <a:t> values and statistical analysis</a:t>
                      </a:r>
                      <a:r>
                        <a:rPr lang="en-GB" sz="4000" u="none" strike="noStrike" dirty="0" smtClean="0">
                          <a:effectLst/>
                          <a:latin typeface="Roboto Slab" pitchFamily="2" charset="0"/>
                          <a:ea typeface="Roboto Slab" pitchFamily="2" charset="0"/>
                        </a:rPr>
                        <a:t>. (* statistically</a:t>
                      </a:r>
                      <a:r>
                        <a:rPr lang="en-GB" sz="4000" u="none" strike="noStrike" baseline="0" dirty="0" smtClean="0">
                          <a:effectLst/>
                          <a:latin typeface="Roboto Slab" pitchFamily="2" charset="0"/>
                          <a:ea typeface="Roboto Slab" pitchFamily="2" charset="0"/>
                        </a:rPr>
                        <a:t> significant)</a:t>
                      </a:r>
                      <a:endParaRPr lang="en-GB" sz="4000" b="0" i="1" u="none" strike="noStrike" dirty="0">
                        <a:solidFill>
                          <a:srgbClr val="000000"/>
                        </a:solidFill>
                        <a:effectLst/>
                        <a:latin typeface="Roboto Slab" pitchFamily="2" charset="0"/>
                        <a:ea typeface="Roboto Slab" pitchFamily="2" charset="0"/>
                      </a:endParaRPr>
                    </a:p>
                  </a:txBody>
                  <a:tcPr marL="137160" marR="137160" marT="137160" marB="137160" anchor="b">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Tree>
    <p:extLst>
      <p:ext uri="{BB962C8B-B14F-4D97-AF65-F5344CB8AC3E}">
        <p14:creationId xmlns:p14="http://schemas.microsoft.com/office/powerpoint/2010/main" val="1682196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783179"/>
            <a:ext cx="28768601" cy="4327067"/>
          </a:xfrm>
        </p:spPr>
        <p:txBody>
          <a:bodyPr>
            <a:noAutofit/>
          </a:bodyPr>
          <a:lstStyle/>
          <a:p>
            <a:r>
              <a:rPr lang="en-US" sz="15600" dirty="0">
                <a:solidFill>
                  <a:schemeClr val="accent5">
                    <a:lumMod val="75000"/>
                  </a:schemeClr>
                </a:solidFill>
                <a:latin typeface="League Gothic" panose="00000500000000000000" pitchFamily="50" charset="0"/>
              </a:rPr>
              <a:t>Irregular corneas – K readings from four different devices</a:t>
            </a:r>
            <a:endParaRPr lang="en-GB" sz="15600" dirty="0">
              <a:solidFill>
                <a:schemeClr val="accent5">
                  <a:lumMod val="75000"/>
                </a:schemeClr>
              </a:solidFill>
              <a:latin typeface="League Gothic" panose="00000500000000000000" pitchFamily="50" charset="0"/>
            </a:endParaRPr>
          </a:p>
        </p:txBody>
      </p:sp>
      <p:sp>
        <p:nvSpPr>
          <p:cNvPr id="23" name="Text Placeholder 22"/>
          <p:cNvSpPr>
            <a:spLocks noGrp="1"/>
          </p:cNvSpPr>
          <p:nvPr>
            <p:ph type="body" sz="quarter" idx="36"/>
          </p:nvPr>
        </p:nvSpPr>
        <p:spPr>
          <a:xfrm>
            <a:off x="9093200" y="2715195"/>
            <a:ext cx="24633031" cy="2395052"/>
          </a:xfrm>
        </p:spPr>
        <p:txBody>
          <a:bodyPr/>
          <a:lstStyle/>
          <a:p>
            <a:pPr>
              <a:lnSpc>
                <a:spcPct val="150000"/>
              </a:lnSpc>
            </a:pPr>
            <a:r>
              <a:rPr lang="pt-PT" sz="4800" b="1" dirty="0">
                <a:solidFill>
                  <a:schemeClr val="tx1">
                    <a:lumMod val="75000"/>
                    <a:lumOff val="25000"/>
                  </a:schemeClr>
                </a:solidFill>
                <a:latin typeface="Calibri" panose="020F0502020204030204" pitchFamily="34" charset="0"/>
                <a:ea typeface="Roboto Slab" pitchFamily="2" charset="0"/>
              </a:rPr>
              <a:t>Vânia Lages, João Coelho, Carolina Abreu, David Dias, Maria João Furtado, Irene Barbosa</a:t>
            </a:r>
            <a:r>
              <a:rPr lang="en-US" sz="4800" dirty="0" smtClean="0">
                <a:solidFill>
                  <a:schemeClr val="tx1">
                    <a:lumMod val="75000"/>
                    <a:lumOff val="25000"/>
                  </a:schemeClr>
                </a:solidFill>
                <a:latin typeface="Calibri" panose="020F0502020204030204" pitchFamily="34" charset="0"/>
                <a:ea typeface="Roboto Slab" pitchFamily="2" charset="0"/>
              </a:rPr>
              <a:t>  </a:t>
            </a:r>
          </a:p>
          <a:p>
            <a:pPr>
              <a:lnSpc>
                <a:spcPct val="150000"/>
              </a:lnSpc>
            </a:pPr>
            <a:r>
              <a:rPr lang="en-US" sz="4000" dirty="0" smtClean="0">
                <a:solidFill>
                  <a:schemeClr val="tx1">
                    <a:lumMod val="75000"/>
                    <a:lumOff val="25000"/>
                  </a:schemeClr>
                </a:solidFill>
                <a:latin typeface="Roboto Slab" pitchFamily="2" charset="0"/>
                <a:ea typeface="Roboto Slab" pitchFamily="2" charset="0"/>
              </a:rPr>
              <a:t>Ophthalmology </a:t>
            </a:r>
            <a:r>
              <a:rPr lang="en-US" sz="4000" dirty="0">
                <a:solidFill>
                  <a:schemeClr val="tx1">
                    <a:lumMod val="75000"/>
                    <a:lumOff val="25000"/>
                  </a:schemeClr>
                </a:solidFill>
                <a:latin typeface="Roboto Slab" pitchFamily="2" charset="0"/>
                <a:ea typeface="Roboto Slab" pitchFamily="2" charset="0"/>
              </a:rPr>
              <a:t>Department of Centro </a:t>
            </a:r>
            <a:r>
              <a:rPr lang="en-US" sz="4000" dirty="0" err="1">
                <a:solidFill>
                  <a:schemeClr val="tx1">
                    <a:lumMod val="75000"/>
                    <a:lumOff val="25000"/>
                  </a:schemeClr>
                </a:solidFill>
                <a:latin typeface="Roboto Slab" pitchFamily="2" charset="0"/>
                <a:ea typeface="Roboto Slab" pitchFamily="2" charset="0"/>
              </a:rPr>
              <a:t>Hospitalar</a:t>
            </a:r>
            <a:r>
              <a:rPr lang="en-US" sz="4000" dirty="0">
                <a:solidFill>
                  <a:schemeClr val="tx1">
                    <a:lumMod val="75000"/>
                    <a:lumOff val="25000"/>
                  </a:schemeClr>
                </a:solidFill>
                <a:latin typeface="Roboto Slab" pitchFamily="2" charset="0"/>
                <a:ea typeface="Roboto Slab" pitchFamily="2" charset="0"/>
              </a:rPr>
              <a:t> do </a:t>
            </a:r>
            <a:r>
              <a:rPr lang="en-US" sz="4000" dirty="0" smtClean="0">
                <a:solidFill>
                  <a:schemeClr val="tx1">
                    <a:lumMod val="75000"/>
                    <a:lumOff val="25000"/>
                  </a:schemeClr>
                </a:solidFill>
                <a:latin typeface="Roboto Slab" pitchFamily="2" charset="0"/>
                <a:ea typeface="Roboto Slab" pitchFamily="2" charset="0"/>
              </a:rPr>
              <a:t>Porto | Head </a:t>
            </a:r>
            <a:r>
              <a:rPr lang="en-US" sz="4000" dirty="0">
                <a:solidFill>
                  <a:schemeClr val="tx1">
                    <a:lumMod val="75000"/>
                    <a:lumOff val="25000"/>
                  </a:schemeClr>
                </a:solidFill>
                <a:latin typeface="Roboto Slab" pitchFamily="2" charset="0"/>
                <a:ea typeface="Roboto Slab" pitchFamily="2" charset="0"/>
              </a:rPr>
              <a:t>of </a:t>
            </a:r>
            <a:r>
              <a:rPr lang="en-US" sz="4000" dirty="0" smtClean="0">
                <a:solidFill>
                  <a:schemeClr val="tx1">
                    <a:lumMod val="75000"/>
                    <a:lumOff val="25000"/>
                  </a:schemeClr>
                </a:solidFill>
                <a:latin typeface="Roboto Slab" pitchFamily="2" charset="0"/>
                <a:ea typeface="Roboto Slab" pitchFamily="2" charset="0"/>
              </a:rPr>
              <a:t>Department</a:t>
            </a:r>
            <a:r>
              <a:rPr lang="en-US" sz="4000" dirty="0">
                <a:solidFill>
                  <a:schemeClr val="tx1">
                    <a:lumMod val="75000"/>
                    <a:lumOff val="25000"/>
                  </a:schemeClr>
                </a:solidFill>
                <a:latin typeface="Roboto Slab" pitchFamily="2" charset="0"/>
                <a:ea typeface="Roboto Slab" pitchFamily="2" charset="0"/>
              </a:rPr>
              <a:t>: Dr. Pedro </a:t>
            </a:r>
            <a:r>
              <a:rPr lang="en-US" sz="4000" dirty="0" err="1" smtClean="0">
                <a:solidFill>
                  <a:schemeClr val="tx1">
                    <a:lumMod val="75000"/>
                    <a:lumOff val="25000"/>
                  </a:schemeClr>
                </a:solidFill>
                <a:latin typeface="Roboto Slab" pitchFamily="2" charset="0"/>
                <a:ea typeface="Roboto Slab" pitchFamily="2" charset="0"/>
              </a:rPr>
              <a:t>Menéres</a:t>
            </a:r>
            <a:endParaRPr lang="en-GB" sz="4000" dirty="0">
              <a:solidFill>
                <a:schemeClr val="tx1">
                  <a:lumMod val="75000"/>
                  <a:lumOff val="25000"/>
                </a:schemeClr>
              </a:solidFill>
              <a:latin typeface="Roboto Slab" pitchFamily="2" charset="0"/>
              <a:ea typeface="Roboto Slab" pitchFamily="2" charset="0"/>
            </a:endParaRPr>
          </a:p>
          <a:p>
            <a:endParaRPr lang="en-US" dirty="0"/>
          </a:p>
        </p:txBody>
      </p:sp>
      <p:sp>
        <p:nvSpPr>
          <p:cNvPr id="18" name="Text Placeholder 17"/>
          <p:cNvSpPr>
            <a:spLocks noGrp="1"/>
          </p:cNvSpPr>
          <p:nvPr>
            <p:ph type="body" sz="quarter" idx="31"/>
          </p:nvPr>
        </p:nvSpPr>
        <p:spPr>
          <a:xfrm>
            <a:off x="1143000" y="5945841"/>
            <a:ext cx="41430526" cy="1096422"/>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Results</a:t>
            </a:r>
            <a:endParaRPr lang="en-US" dirty="0">
              <a:solidFill>
                <a:schemeClr val="accent5">
                  <a:lumMod val="75000"/>
                </a:schemeClr>
              </a:solidFill>
              <a:latin typeface="Roboto Slab" pitchFamily="2" charset="0"/>
              <a:ea typeface="Roboto Slab" pitchFamily="2" charset="0"/>
            </a:endParaRPr>
          </a:p>
        </p:txBody>
      </p:sp>
      <p:pic>
        <p:nvPicPr>
          <p:cNvPr id="40" name="Picture 39"/>
          <p:cNvPicPr>
            <a:picLocks noChangeAspect="1"/>
          </p:cNvPicPr>
          <p:nvPr/>
        </p:nvPicPr>
        <p:blipFill>
          <a:blip r:embed="rId2"/>
          <a:stretch>
            <a:fillRect/>
          </a:stretch>
        </p:blipFill>
        <p:spPr>
          <a:xfrm>
            <a:off x="33590758" y="1879600"/>
            <a:ext cx="8982768" cy="1949091"/>
          </a:xfrm>
          <a:prstGeom prst="rect">
            <a:avLst/>
          </a:prstGeom>
        </p:spPr>
      </p:pic>
      <p:pic>
        <p:nvPicPr>
          <p:cNvPr id="48" name="Picture 47"/>
          <p:cNvPicPr>
            <a:picLocks noChangeAspect="1"/>
          </p:cNvPicPr>
          <p:nvPr/>
        </p:nvPicPr>
        <p:blipFill>
          <a:blip r:embed="rId3"/>
          <a:stretch>
            <a:fillRect/>
          </a:stretch>
        </p:blipFill>
        <p:spPr>
          <a:xfrm>
            <a:off x="1143000" y="917777"/>
            <a:ext cx="2433770" cy="1682167"/>
          </a:xfrm>
          <a:prstGeom prst="rect">
            <a:avLst/>
          </a:prstGeom>
        </p:spPr>
      </p:pic>
      <p:pic>
        <p:nvPicPr>
          <p:cNvPr id="49" name="Picture 48"/>
          <p:cNvPicPr>
            <a:picLocks noChangeAspect="1"/>
          </p:cNvPicPr>
          <p:nvPr/>
        </p:nvPicPr>
        <p:blipFill>
          <a:blip r:embed="rId4"/>
          <a:stretch>
            <a:fillRect/>
          </a:stretch>
        </p:blipFill>
        <p:spPr>
          <a:xfrm>
            <a:off x="1143000" y="2975268"/>
            <a:ext cx="2428704" cy="1501206"/>
          </a:xfrm>
          <a:prstGeom prst="rect">
            <a:avLst/>
          </a:prstGeom>
        </p:spPr>
      </p:pic>
      <p:sp>
        <p:nvSpPr>
          <p:cNvPr id="14" name="Content Placeholder 28"/>
          <p:cNvSpPr>
            <a:spLocks noGrp="1"/>
          </p:cNvSpPr>
          <p:nvPr>
            <p:ph sz="quarter" idx="32"/>
          </p:nvPr>
        </p:nvSpPr>
        <p:spPr>
          <a:xfrm>
            <a:off x="1143000" y="7601344"/>
            <a:ext cx="14198600" cy="5454256"/>
          </a:xfrm>
        </p:spPr>
        <p:txBody>
          <a:bodyPr>
            <a:noAutofit/>
          </a:bodyPr>
          <a:lstStyle/>
          <a:p>
            <a:r>
              <a:rPr lang="en-US" sz="4800" dirty="0" smtClean="0">
                <a:latin typeface="Roboto Slab" pitchFamily="2" charset="0"/>
                <a:ea typeface="Roboto Slab" pitchFamily="2" charset="0"/>
              </a:rPr>
              <a:t>We </a:t>
            </a:r>
            <a:r>
              <a:rPr lang="en-US" sz="4800" dirty="0">
                <a:latin typeface="Roboto Slab" pitchFamily="2" charset="0"/>
                <a:ea typeface="Roboto Slab" pitchFamily="2" charset="0"/>
              </a:rPr>
              <a:t>found no statistically significant difference in the K</a:t>
            </a:r>
            <a:r>
              <a:rPr lang="en-US" sz="4800" baseline="-25000" dirty="0">
                <a:latin typeface="Roboto Slab" pitchFamily="2" charset="0"/>
                <a:ea typeface="Roboto Slab" pitchFamily="2" charset="0"/>
              </a:rPr>
              <a:t>s</a:t>
            </a:r>
            <a:r>
              <a:rPr lang="en-US" sz="4800" dirty="0">
                <a:latin typeface="Roboto Slab" pitchFamily="2" charset="0"/>
                <a:ea typeface="Roboto Slab" pitchFamily="2" charset="0"/>
              </a:rPr>
              <a:t> and </a:t>
            </a:r>
            <a:r>
              <a:rPr lang="en-US" sz="4800" dirty="0" err="1">
                <a:latin typeface="Roboto Slab" pitchFamily="2" charset="0"/>
                <a:ea typeface="Roboto Slab" pitchFamily="2" charset="0"/>
              </a:rPr>
              <a:t>K</a:t>
            </a:r>
            <a:r>
              <a:rPr lang="en-US" sz="4800" baseline="-25000" dirty="0" err="1">
                <a:latin typeface="Roboto Slab" pitchFamily="2" charset="0"/>
                <a:ea typeface="Roboto Slab" pitchFamily="2" charset="0"/>
              </a:rPr>
              <a:t>f</a:t>
            </a:r>
            <a:r>
              <a:rPr lang="en-US" sz="4800" dirty="0">
                <a:latin typeface="Roboto Slab" pitchFamily="2" charset="0"/>
                <a:ea typeface="Roboto Slab" pitchFamily="2" charset="0"/>
              </a:rPr>
              <a:t> readings among the four instruments and between the considered pairs of </a:t>
            </a:r>
            <a:r>
              <a:rPr lang="en-US" sz="4800" dirty="0" smtClean="0">
                <a:latin typeface="Roboto Slab" pitchFamily="2" charset="0"/>
                <a:ea typeface="Roboto Slab" pitchFamily="2" charset="0"/>
              </a:rPr>
              <a:t>devices</a:t>
            </a:r>
            <a:r>
              <a:rPr lang="en-US" sz="4800" dirty="0">
                <a:latin typeface="Roboto Slab" pitchFamily="2" charset="0"/>
                <a:ea typeface="Roboto Slab" pitchFamily="2" charset="0"/>
              </a:rPr>
              <a:t> </a:t>
            </a:r>
            <a:r>
              <a:rPr lang="en-US" sz="4800" dirty="0" smtClean="0">
                <a:latin typeface="Roboto Slab" pitchFamily="2" charset="0"/>
                <a:ea typeface="Roboto Slab" pitchFamily="2" charset="0"/>
              </a:rPr>
              <a:t>(</a:t>
            </a:r>
            <a:r>
              <a:rPr lang="en-US" sz="4800" b="1" dirty="0" smtClean="0">
                <a:solidFill>
                  <a:srgbClr val="00B050"/>
                </a:solidFill>
                <a:latin typeface="Roboto Slab" pitchFamily="2" charset="0"/>
                <a:ea typeface="Roboto Slab" pitchFamily="2" charset="0"/>
              </a:rPr>
              <a:t>b</a:t>
            </a:r>
            <a:r>
              <a:rPr lang="en-US" sz="4800" dirty="0" smtClean="0">
                <a:latin typeface="Roboto Slab" pitchFamily="2" charset="0"/>
                <a:ea typeface="Roboto Slab" pitchFamily="2" charset="0"/>
              </a:rPr>
              <a:t>, </a:t>
            </a:r>
            <a:r>
              <a:rPr lang="en-US" sz="4800" b="1" dirty="0" smtClean="0">
                <a:solidFill>
                  <a:srgbClr val="FF0000"/>
                </a:solidFill>
                <a:latin typeface="Roboto Slab" pitchFamily="2" charset="0"/>
                <a:ea typeface="Roboto Slab" pitchFamily="2" charset="0"/>
              </a:rPr>
              <a:t>c</a:t>
            </a:r>
            <a:r>
              <a:rPr lang="en-US" sz="4800" dirty="0" smtClean="0">
                <a:latin typeface="Roboto Slab" pitchFamily="2" charset="0"/>
                <a:ea typeface="Roboto Slab" pitchFamily="2" charset="0"/>
              </a:rPr>
              <a:t>, </a:t>
            </a:r>
            <a:r>
              <a:rPr lang="en-US" sz="4800" b="1" dirty="0" smtClean="0">
                <a:solidFill>
                  <a:srgbClr val="FFC000"/>
                </a:solidFill>
                <a:latin typeface="Roboto Slab" pitchFamily="2" charset="0"/>
                <a:ea typeface="Roboto Slab" pitchFamily="2" charset="0"/>
              </a:rPr>
              <a:t>d</a:t>
            </a:r>
            <a:r>
              <a:rPr lang="en-US" sz="4800" dirty="0" smtClean="0">
                <a:latin typeface="Roboto Slab" pitchFamily="2" charset="0"/>
                <a:ea typeface="Roboto Slab" pitchFamily="2" charset="0"/>
              </a:rPr>
              <a:t>, </a:t>
            </a:r>
            <a:r>
              <a:rPr lang="en-US" sz="4800" b="1" dirty="0" smtClean="0">
                <a:solidFill>
                  <a:srgbClr val="7030A0"/>
                </a:solidFill>
                <a:latin typeface="Roboto Slab" pitchFamily="2" charset="0"/>
                <a:ea typeface="Roboto Slab" pitchFamily="2" charset="0"/>
              </a:rPr>
              <a:t>e</a:t>
            </a:r>
            <a:r>
              <a:rPr lang="en-US" sz="4800" dirty="0" smtClean="0">
                <a:latin typeface="Roboto Slab" pitchFamily="2" charset="0"/>
                <a:ea typeface="Roboto Slab" pitchFamily="2" charset="0"/>
              </a:rPr>
              <a:t>, </a:t>
            </a:r>
            <a:r>
              <a:rPr lang="en-US" sz="4800" b="1" dirty="0" smtClean="0">
                <a:solidFill>
                  <a:srgbClr val="92D050"/>
                </a:solidFill>
                <a:latin typeface="Roboto Slab" pitchFamily="2" charset="0"/>
                <a:ea typeface="Roboto Slab" pitchFamily="2" charset="0"/>
              </a:rPr>
              <a:t>f</a:t>
            </a:r>
            <a:r>
              <a:rPr lang="en-US" sz="4800" dirty="0" smtClean="0">
                <a:solidFill>
                  <a:srgbClr val="92D050"/>
                </a:solidFill>
                <a:latin typeface="Roboto Slab" pitchFamily="2" charset="0"/>
                <a:ea typeface="Roboto Slab" pitchFamily="2" charset="0"/>
              </a:rPr>
              <a:t> </a:t>
            </a:r>
            <a:r>
              <a:rPr lang="en-US" sz="4800" dirty="0" smtClean="0">
                <a:latin typeface="Roboto Slab" pitchFamily="2" charset="0"/>
                <a:ea typeface="Roboto Slab" pitchFamily="2" charset="0"/>
              </a:rPr>
              <a:t>and </a:t>
            </a:r>
            <a:r>
              <a:rPr lang="en-US" sz="4800" b="1" dirty="0" smtClean="0">
                <a:solidFill>
                  <a:srgbClr val="C00000"/>
                </a:solidFill>
                <a:latin typeface="Roboto Slab" pitchFamily="2" charset="0"/>
                <a:ea typeface="Roboto Slab" pitchFamily="2" charset="0"/>
              </a:rPr>
              <a:t>g</a:t>
            </a:r>
            <a:r>
              <a:rPr lang="en-US" sz="4800" dirty="0" smtClean="0">
                <a:latin typeface="Roboto Slab" pitchFamily="2" charset="0"/>
                <a:ea typeface="Roboto Slab" pitchFamily="2" charset="0"/>
              </a:rPr>
              <a:t>). </a:t>
            </a:r>
            <a:endParaRPr lang="en-GB" sz="4800" dirty="0">
              <a:latin typeface="Roboto Slab" pitchFamily="2" charset="0"/>
              <a:ea typeface="Roboto Slab" pitchFamily="2" charset="0"/>
            </a:endParaRPr>
          </a:p>
        </p:txBody>
      </p:sp>
      <p:sp>
        <p:nvSpPr>
          <p:cNvPr id="16" name="Content Placeholder 28"/>
          <p:cNvSpPr>
            <a:spLocks noGrp="1"/>
          </p:cNvSpPr>
          <p:nvPr>
            <p:ph sz="quarter" idx="32"/>
          </p:nvPr>
        </p:nvSpPr>
        <p:spPr>
          <a:xfrm>
            <a:off x="16256000" y="7601343"/>
            <a:ext cx="26317526" cy="5454257"/>
          </a:xfrm>
        </p:spPr>
        <p:txBody>
          <a:bodyPr>
            <a:noAutofit/>
          </a:bodyPr>
          <a:lstStyle/>
          <a:p>
            <a:r>
              <a:rPr lang="en-US" sz="4800" dirty="0" smtClean="0">
                <a:latin typeface="Roboto Slab" pitchFamily="2" charset="0"/>
                <a:ea typeface="Roboto Slab" pitchFamily="2" charset="0"/>
              </a:rPr>
              <a:t>We </a:t>
            </a:r>
            <a:r>
              <a:rPr lang="en-US" sz="4800" dirty="0">
                <a:latin typeface="Roboto Slab" pitchFamily="2" charset="0"/>
                <a:ea typeface="Roboto Slab" pitchFamily="2" charset="0"/>
              </a:rPr>
              <a:t>also analyzed the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readings obtained with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and </a:t>
            </a:r>
            <a:r>
              <a:rPr lang="en-US" sz="4800" dirty="0" err="1">
                <a:latin typeface="Roboto Slab" pitchFamily="2" charset="0"/>
                <a:ea typeface="Roboto Slab" pitchFamily="2" charset="0"/>
              </a:rPr>
              <a:t>Orbscan</a:t>
            </a:r>
            <a:r>
              <a:rPr lang="en-US" sz="4800" dirty="0">
                <a:latin typeface="Roboto Slab" pitchFamily="2" charset="0"/>
                <a:ea typeface="Roboto Slab" pitchFamily="2" charset="0"/>
              </a:rPr>
              <a:t> of two subgroups of patients, 22 eyes with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with no prior surgery and 23 eyes with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after surgery (penetrating </a:t>
            </a:r>
            <a:r>
              <a:rPr lang="en-US" sz="4800" dirty="0" err="1">
                <a:latin typeface="Roboto Slab" pitchFamily="2" charset="0"/>
                <a:ea typeface="Roboto Slab" pitchFamily="2" charset="0"/>
              </a:rPr>
              <a:t>k</a:t>
            </a:r>
            <a:r>
              <a:rPr lang="en-US" sz="4800" dirty="0" err="1" smtClean="0">
                <a:latin typeface="Roboto Slab" pitchFamily="2" charset="0"/>
                <a:ea typeface="Roboto Slab" pitchFamily="2" charset="0"/>
              </a:rPr>
              <a:t>eratoplasty</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and </a:t>
            </a:r>
            <a:r>
              <a:rPr lang="en-US" sz="4800" dirty="0" err="1">
                <a:latin typeface="Roboto Slab" pitchFamily="2" charset="0"/>
                <a:ea typeface="Roboto Slab" pitchFamily="2" charset="0"/>
              </a:rPr>
              <a:t>intrastromal</a:t>
            </a:r>
            <a:r>
              <a:rPr lang="en-US" sz="4800" dirty="0">
                <a:latin typeface="Roboto Slab" pitchFamily="2" charset="0"/>
                <a:ea typeface="Roboto Slab" pitchFamily="2" charset="0"/>
              </a:rPr>
              <a:t> rings). There was no statistically significant difference in the K readings from the two devices of the eyes with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a:t>
            </a:r>
            <a:r>
              <a:rPr lang="en-US" sz="4800" dirty="0" smtClean="0">
                <a:latin typeface="Roboto Slab" pitchFamily="2" charset="0"/>
                <a:ea typeface="Roboto Slab" pitchFamily="2" charset="0"/>
              </a:rPr>
              <a:t>( </a:t>
            </a:r>
            <a:r>
              <a:rPr lang="en-US" sz="4800" b="1" dirty="0" smtClean="0">
                <a:solidFill>
                  <a:srgbClr val="002060"/>
                </a:solidFill>
                <a:latin typeface="Roboto Slab" pitchFamily="2" charset="0"/>
                <a:ea typeface="Roboto Slab" pitchFamily="2" charset="0"/>
              </a:rPr>
              <a:t>h </a:t>
            </a:r>
            <a:r>
              <a:rPr lang="en-US" sz="4800" dirty="0" smtClean="0">
                <a:latin typeface="Roboto Slab" pitchFamily="2" charset="0"/>
                <a:ea typeface="Roboto Slab" pitchFamily="2" charset="0"/>
              </a:rPr>
              <a:t>) </a:t>
            </a:r>
            <a:r>
              <a:rPr lang="en-US" sz="4800" dirty="0">
                <a:latin typeface="Roboto Slab" pitchFamily="2" charset="0"/>
                <a:ea typeface="Roboto Slab" pitchFamily="2" charset="0"/>
              </a:rPr>
              <a:t>and there was a statistically significant difference in the </a:t>
            </a:r>
            <a:r>
              <a:rPr lang="en-US" sz="4800" dirty="0" err="1">
                <a:latin typeface="Roboto Slab" pitchFamily="2" charset="0"/>
                <a:ea typeface="Roboto Slab" pitchFamily="2" charset="0"/>
              </a:rPr>
              <a:t>K</a:t>
            </a:r>
            <a:r>
              <a:rPr lang="en-US" sz="4800" baseline="-25000" dirty="0" err="1">
                <a:latin typeface="Roboto Slab" pitchFamily="2" charset="0"/>
                <a:ea typeface="Roboto Slab" pitchFamily="2" charset="0"/>
              </a:rPr>
              <a:t>f</a:t>
            </a:r>
            <a:r>
              <a:rPr lang="en-US" sz="4800" dirty="0">
                <a:latin typeface="Roboto Slab" pitchFamily="2" charset="0"/>
                <a:ea typeface="Roboto Slab" pitchFamily="2" charset="0"/>
              </a:rPr>
              <a:t> of postoperative eyes (p&lt;0,04) but not in the K</a:t>
            </a:r>
            <a:r>
              <a:rPr lang="en-US" sz="4800" baseline="-25000" dirty="0">
                <a:latin typeface="Roboto Slab" pitchFamily="2" charset="0"/>
                <a:ea typeface="Roboto Slab" pitchFamily="2" charset="0"/>
              </a:rPr>
              <a:t>s</a:t>
            </a:r>
            <a:r>
              <a:rPr lang="en-US" sz="4800" dirty="0">
                <a:latin typeface="Roboto Slab" pitchFamily="2" charset="0"/>
                <a:ea typeface="Roboto Slab" pitchFamily="2" charset="0"/>
              </a:rPr>
              <a:t> </a:t>
            </a:r>
            <a:r>
              <a:rPr lang="en-US" sz="4800" dirty="0" smtClean="0">
                <a:latin typeface="Roboto Slab" pitchFamily="2" charset="0"/>
                <a:ea typeface="Roboto Slab" pitchFamily="2" charset="0"/>
              </a:rPr>
              <a:t>( </a:t>
            </a:r>
            <a:r>
              <a:rPr lang="en-US" sz="4800" b="1" dirty="0" err="1" smtClean="0">
                <a:solidFill>
                  <a:schemeClr val="accent1">
                    <a:lumMod val="60000"/>
                    <a:lumOff val="40000"/>
                  </a:schemeClr>
                </a:solidFill>
                <a:latin typeface="Roboto Slab" pitchFamily="2" charset="0"/>
                <a:ea typeface="Roboto Slab" pitchFamily="2" charset="0"/>
              </a:rPr>
              <a:t>i</a:t>
            </a:r>
            <a:r>
              <a:rPr lang="en-US" sz="4800" dirty="0" smtClean="0">
                <a:solidFill>
                  <a:schemeClr val="accent1">
                    <a:lumMod val="60000"/>
                    <a:lumOff val="40000"/>
                  </a:schemeClr>
                </a:solidFill>
                <a:latin typeface="Roboto Slab" pitchFamily="2" charset="0"/>
                <a:ea typeface="Roboto Slab" pitchFamily="2" charset="0"/>
              </a:rPr>
              <a:t> </a:t>
            </a:r>
            <a:r>
              <a:rPr lang="en-US" sz="4800" dirty="0" smtClean="0">
                <a:latin typeface="Roboto Slab" pitchFamily="2" charset="0"/>
                <a:ea typeface="Roboto Slab" pitchFamily="2" charset="0"/>
              </a:rPr>
              <a:t>).</a:t>
            </a:r>
            <a:endParaRPr lang="en-GB" sz="4800" dirty="0">
              <a:latin typeface="Roboto Slab" pitchFamily="2" charset="0"/>
              <a:ea typeface="Roboto Slab"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72512897"/>
              </p:ext>
            </p:extLst>
          </p:nvPr>
        </p:nvGraphicFramePr>
        <p:xfrm>
          <a:off x="1143000" y="13411200"/>
          <a:ext cx="41430526" cy="19268263"/>
        </p:xfrm>
        <a:graphic>
          <a:graphicData uri="http://schemas.openxmlformats.org/drawingml/2006/table">
            <a:tbl>
              <a:tblPr>
                <a:tableStyleId>{69012ECD-51FC-41F1-AA8D-1B2483CD663E}</a:tableStyleId>
              </a:tblPr>
              <a:tblGrid>
                <a:gridCol w="1244600"/>
                <a:gridCol w="3020778"/>
                <a:gridCol w="5360542"/>
                <a:gridCol w="5360542"/>
                <a:gridCol w="5511338"/>
                <a:gridCol w="8911532"/>
                <a:gridCol w="5661553"/>
                <a:gridCol w="6359641"/>
              </a:tblGrid>
              <a:tr h="1350247">
                <a:tc gridSpan="2">
                  <a:txBody>
                    <a:bodyPr/>
                    <a:lstStyle/>
                    <a:p>
                      <a:pPr algn="ct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r" fontAlgn="ctr"/>
                      <a:r>
                        <a:rPr lang="en-US" sz="4400" u="none" strike="noStrike" dirty="0" err="1">
                          <a:effectLst/>
                          <a:latin typeface="Roboto Slab" pitchFamily="2" charset="0"/>
                          <a:ea typeface="Roboto Slab" pitchFamily="2" charset="0"/>
                        </a:rPr>
                        <a:t>Javal</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Pentacam</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Orbscan</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err="1">
                          <a:effectLst/>
                          <a:latin typeface="Roboto Slab" pitchFamily="2" charset="0"/>
                          <a:ea typeface="Roboto Slab" pitchFamily="2" charset="0"/>
                        </a:rPr>
                        <a:t>Kerato-refractometer</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T-test P value</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ANOVA </a:t>
                      </a:r>
                      <a:r>
                        <a:rPr lang="en-US" sz="4400" u="none" strike="noStrike" dirty="0" smtClean="0">
                          <a:effectLst/>
                          <a:latin typeface="Roboto Slab" pitchFamily="2" charset="0"/>
                          <a:ea typeface="Roboto Slab" pitchFamily="2" charset="0"/>
                        </a:rPr>
                        <a:t>P-value</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70C0"/>
                          </a:solidFill>
                          <a:effectLst/>
                          <a:latin typeface="Roboto Slab" pitchFamily="2" charset="0"/>
                          <a:ea typeface="Roboto Slab" pitchFamily="2" charset="0"/>
                        </a:rPr>
                        <a:t>a</a:t>
                      </a:r>
                      <a:endParaRPr lang="en-GB" sz="4400" b="1" i="0" u="none" strike="noStrike" dirty="0">
                        <a:solidFill>
                          <a:srgbClr val="0070C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44,88 ± 2,81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45,32 ± 3,46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45,79 ± 3,63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45,58 ± 3,56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smtClean="0">
                          <a:effectLst/>
                          <a:latin typeface="Roboto Slab" pitchFamily="2" charset="0"/>
                          <a:ea typeface="Roboto Slab" pitchFamily="2" charset="0"/>
                        </a:rPr>
                        <a:t>0.526</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48,79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48,57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49,45 ±  4,51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48,86 ± 4,24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smtClean="0">
                          <a:effectLst/>
                          <a:latin typeface="Roboto Slab" pitchFamily="2" charset="0"/>
                          <a:ea typeface="Roboto Slab" pitchFamily="2" charset="0"/>
                        </a:rPr>
                        <a:t>0,104</a:t>
                      </a:r>
                      <a:r>
                        <a:rPr lang="en-US" sz="4400" u="none" strike="noStrike" dirty="0">
                          <a:effectLst/>
                          <a:latin typeface="Roboto Slab" pitchFamily="2" charset="0"/>
                          <a:ea typeface="Roboto Slab" pitchFamily="2" charset="0"/>
                        </a:rPr>
                        <a:t> </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B050"/>
                          </a:solidFill>
                          <a:effectLst/>
                          <a:latin typeface="Roboto Slab" pitchFamily="2" charset="0"/>
                          <a:ea typeface="Roboto Slab" pitchFamily="2" charset="0"/>
                        </a:rPr>
                        <a:t>b</a:t>
                      </a:r>
                      <a:endParaRPr lang="en-GB" sz="4400" b="1" i="0" u="none" strike="noStrike" dirty="0">
                        <a:solidFill>
                          <a:srgbClr val="00B05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45,31 ± 4,33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45,21 ± 4,36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0,816</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49,75 ± 4,45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50,47 ± 4,96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0,096</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FF0000"/>
                          </a:solidFill>
                          <a:effectLst/>
                          <a:latin typeface="Roboto Slab" pitchFamily="2" charset="0"/>
                          <a:ea typeface="Roboto Slab" pitchFamily="2" charset="0"/>
                        </a:rPr>
                        <a:t>c</a:t>
                      </a:r>
                      <a:endParaRPr lang="en-GB" sz="4400" b="1" i="0" u="none" strike="noStrike" dirty="0">
                        <a:solidFill>
                          <a:srgbClr val="FF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45,63 ± 4,14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45,54 ± 4,19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0,845</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50,16 ± 4,57</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49,85 ± 4,21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0,421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FFC000"/>
                          </a:solidFill>
                          <a:effectLst/>
                          <a:latin typeface="Roboto Slab" pitchFamily="2" charset="0"/>
                          <a:ea typeface="Roboto Slab" pitchFamily="2" charset="0"/>
                        </a:rPr>
                        <a:t>d</a:t>
                      </a:r>
                      <a:endParaRPr lang="en-GB" sz="4400" b="1" i="0" u="none" strike="noStrike" dirty="0">
                        <a:solidFill>
                          <a:srgbClr val="FFC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45,69 ± 3,44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46,17 ± 3,69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0,314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49,67 ± 3,89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49,98 ± 4,17</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0,403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7030A0"/>
                          </a:solidFill>
                          <a:effectLst/>
                          <a:latin typeface="Roboto Slab" pitchFamily="2" charset="0"/>
                          <a:ea typeface="Roboto Slab" pitchFamily="2" charset="0"/>
                        </a:rPr>
                        <a:t>e</a:t>
                      </a:r>
                      <a:endParaRPr lang="en-GB" sz="4400" b="1" i="0" u="none" strike="noStrike" dirty="0">
                        <a:solidFill>
                          <a:srgbClr val="7030A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45,52 ± 4,29</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45,56 ± 4,06</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0,873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49,57 ± 4,30</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49,91 ± 4,78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0,293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92D050"/>
                          </a:solidFill>
                          <a:effectLst/>
                          <a:latin typeface="Roboto Slab" pitchFamily="2" charset="0"/>
                          <a:ea typeface="Roboto Slab" pitchFamily="2" charset="0"/>
                        </a:rPr>
                        <a:t>f</a:t>
                      </a:r>
                      <a:endParaRPr lang="en-GB" sz="4400" b="1" i="0" u="none" strike="noStrike" dirty="0">
                        <a:solidFill>
                          <a:srgbClr val="92D05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45,43 ± 4,12</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45,73 ± 4,08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0,31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49,06 ± 4,48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a:effectLst/>
                          <a:latin typeface="Roboto Slab" pitchFamily="2" charset="0"/>
                          <a:ea typeface="Roboto Slab" pitchFamily="2" charset="0"/>
                        </a:rPr>
                        <a:t> </a:t>
                      </a:r>
                      <a:endParaRPr lang="en-GB"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49,49 ± 4,60</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0,14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C00000"/>
                          </a:solidFill>
                          <a:effectLst/>
                          <a:latin typeface="Roboto Slab" pitchFamily="2" charset="0"/>
                          <a:ea typeface="Roboto Slab" pitchFamily="2" charset="0"/>
                        </a:rPr>
                        <a:t>g</a:t>
                      </a:r>
                      <a:endParaRPr lang="en-GB" sz="4400" b="1" i="0" u="none" strike="noStrike" dirty="0">
                        <a:solidFill>
                          <a:srgbClr val="C0000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46,25 ± 4,03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46,26 ± 4,25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0,964</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50,07 ± 4,71</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49,86 ± 4,28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0,497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a:solidFill>
                            <a:srgbClr val="002060"/>
                          </a:solidFill>
                          <a:effectLst/>
                          <a:latin typeface="Roboto Slab" pitchFamily="2" charset="0"/>
                          <a:ea typeface="Roboto Slab" pitchFamily="2" charset="0"/>
                        </a:rPr>
                        <a:t>h</a:t>
                      </a:r>
                      <a:endParaRPr lang="en-GB" sz="4400" b="1" i="0" u="none" strike="noStrike" dirty="0">
                        <a:solidFill>
                          <a:srgbClr val="002060"/>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46,65 ± 3,88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46,01 ± 4,04</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0,161</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dirty="0" err="1">
                          <a:effectLst/>
                          <a:latin typeface="Roboto Slab" pitchFamily="2" charset="0"/>
                          <a:ea typeface="Roboto Slab" pitchFamily="2" charset="0"/>
                        </a:rPr>
                        <a:t>Ksteep</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49,60 ± 4,83</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49,79 ± 5,05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0,293</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rowSpan="2">
                  <a:txBody>
                    <a:bodyPr/>
                    <a:lstStyle/>
                    <a:p>
                      <a:pPr algn="ctr" fontAlgn="ctr"/>
                      <a:r>
                        <a:rPr lang="en-GB" sz="4400" b="1" u="none" strike="noStrike" dirty="0" err="1">
                          <a:solidFill>
                            <a:schemeClr val="accent1">
                              <a:lumMod val="60000"/>
                              <a:lumOff val="40000"/>
                            </a:schemeClr>
                          </a:solidFill>
                          <a:effectLst/>
                          <a:latin typeface="Roboto Slab" pitchFamily="2" charset="0"/>
                          <a:ea typeface="Roboto Slab" pitchFamily="2" charset="0"/>
                        </a:rPr>
                        <a:t>i</a:t>
                      </a:r>
                      <a:endParaRPr lang="en-GB" sz="4400" b="1" i="0" u="none" strike="noStrike" dirty="0">
                        <a:solidFill>
                          <a:schemeClr val="accent1">
                            <a:lumMod val="60000"/>
                            <a:lumOff val="40000"/>
                          </a:schemeClr>
                        </a:solidFill>
                        <a:effectLst/>
                        <a:latin typeface="Roboto Slab" pitchFamily="2" charset="0"/>
                        <a:ea typeface="Roboto Slab" pitchFamily="2" charset="0"/>
                      </a:endParaRPr>
                    </a:p>
                  </a:txBody>
                  <a:tcPr marL="137160" marR="137160" marT="137160" marB="137160" anchor="ctr">
                    <a:lnL w="6350" cap="flat" cmpd="sng" algn="ctr">
                      <a:noFill/>
                      <a:prstDash val="solid"/>
                      <a:miter lim="800000"/>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4400" u="none" strike="noStrike" dirty="0" err="1">
                          <a:effectLst/>
                          <a:latin typeface="Roboto Slab" pitchFamily="2" charset="0"/>
                          <a:ea typeface="Roboto Slab" pitchFamily="2" charset="0"/>
                        </a:rPr>
                        <a:t>Kflat</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44,15 ± 4,38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pt-PT" sz="4400" u="none" strike="noStrike" dirty="0">
                          <a:effectLst/>
                          <a:latin typeface="Roboto Slab" pitchFamily="2" charset="0"/>
                          <a:ea typeface="Roboto Slab" pitchFamily="2" charset="0"/>
                        </a:rPr>
                        <a:t>44,84 ± 4,05</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US" sz="4400" u="none" strike="noStrike" dirty="0">
                          <a:effectLst/>
                          <a:latin typeface="Roboto Slab" pitchFamily="2" charset="0"/>
                          <a:ea typeface="Roboto Slab" pitchFamily="2" charset="0"/>
                        </a:rPr>
                        <a:t>0,037*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T w="12700" cap="flat" cmpd="sng" algn="ctr">
                      <a:solidFill>
                        <a:schemeClr val="tx1"/>
                      </a:solidFill>
                      <a:prstDash val="solid"/>
                      <a:round/>
                      <a:headEnd type="none" w="med" len="med"/>
                      <a:tailEnd type="none" w="med" len="med"/>
                    </a:lnT>
                    <a:solidFill>
                      <a:schemeClr val="bg1">
                        <a:lumMod val="95000"/>
                      </a:schemeClr>
                    </a:solidFill>
                  </a:tcPr>
                </a:tc>
              </a:tr>
              <a:tr h="910176">
                <a:tc vMerge="1">
                  <a:txBody>
                    <a:bodyPr/>
                    <a:lstStyle/>
                    <a:p>
                      <a:endParaRPr lang="en-GB"/>
                    </a:p>
                  </a:txBody>
                  <a:tcPr/>
                </a:tc>
                <a:tc>
                  <a:txBody>
                    <a:bodyPr/>
                    <a:lstStyle/>
                    <a:p>
                      <a:pPr algn="l" fontAlgn="ctr"/>
                      <a:r>
                        <a:rPr lang="en-US" sz="4400" u="none" strike="noStrike">
                          <a:effectLst/>
                          <a:latin typeface="Roboto Slab" pitchFamily="2" charset="0"/>
                          <a:ea typeface="Roboto Slab" pitchFamily="2" charset="0"/>
                        </a:rPr>
                        <a:t>Ksteep</a:t>
                      </a:r>
                      <a:endParaRPr lang="en-US"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a:effectLst/>
                          <a:latin typeface="Roboto Slab" pitchFamily="2" charset="0"/>
                          <a:ea typeface="Roboto Slab" pitchFamily="2" charset="0"/>
                        </a:rPr>
                        <a:t> </a:t>
                      </a:r>
                      <a:endParaRPr lang="en-GB"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a:effectLst/>
                          <a:latin typeface="Roboto Slab" pitchFamily="2" charset="0"/>
                          <a:ea typeface="Roboto Slab" pitchFamily="2" charset="0"/>
                        </a:rPr>
                        <a:t>49,42 ± 3,90</a:t>
                      </a:r>
                      <a:endParaRPr lang="pt-PT" sz="4400" b="0" i="0" u="none" strike="noStrike">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pt-PT" sz="4400" u="none" strike="noStrike" dirty="0">
                          <a:effectLst/>
                          <a:latin typeface="Roboto Slab" pitchFamily="2" charset="0"/>
                          <a:ea typeface="Roboto Slab" pitchFamily="2" charset="0"/>
                        </a:rPr>
                        <a:t>49,88 ± 4,68</a:t>
                      </a:r>
                      <a:endParaRPr lang="pt-PT"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4400" u="none" strike="noStrike" dirty="0">
                          <a:effectLst/>
                          <a:latin typeface="Roboto Slab" pitchFamily="2" charset="0"/>
                          <a:ea typeface="Roboto Slab" pitchFamily="2" charset="0"/>
                        </a:rPr>
                        <a:t>0,177</a:t>
                      </a:r>
                      <a:endParaRPr lang="en-US" sz="4400" b="0" i="0" u="none" strike="noStrike" dirty="0">
                        <a:solidFill>
                          <a:srgbClr val="000000"/>
                        </a:solidFill>
                        <a:effectLst/>
                        <a:latin typeface="Roboto Slab" pitchFamily="2" charset="0"/>
                        <a:ea typeface="Roboto Slab" pitchFamily="2" charset="0"/>
                      </a:endParaRPr>
                    </a:p>
                  </a:txBody>
                  <a:tcPr marL="137160" marR="137160" marT="137160" marB="13716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GB" sz="4400" u="none" strike="noStrike" dirty="0">
                          <a:effectLst/>
                          <a:latin typeface="Roboto Slab" pitchFamily="2" charset="0"/>
                          <a:ea typeface="Roboto Slab" pitchFamily="2" charset="0"/>
                        </a:rPr>
                        <a:t> </a:t>
                      </a:r>
                      <a:endParaRPr lang="en-GB" sz="4400" b="0" i="0" u="none" strike="noStrike" dirty="0">
                        <a:solidFill>
                          <a:srgbClr val="000000"/>
                        </a:solidFill>
                        <a:effectLst/>
                        <a:latin typeface="Roboto Slab" pitchFamily="2" charset="0"/>
                        <a:ea typeface="Roboto Slab" pitchFamily="2" charset="0"/>
                      </a:endParaRPr>
                    </a:p>
                  </a:txBody>
                  <a:tcPr marL="137160" marR="137160" marT="137160" marB="137160" anchor="ctr">
                    <a:lnR w="6350" cap="flat" cmpd="sng" algn="ctr">
                      <a:noFill/>
                      <a:prstDash val="solid"/>
                      <a:miter lim="800000"/>
                    </a:lnR>
                    <a:lnB w="12700" cap="flat" cmpd="sng" algn="ctr">
                      <a:solidFill>
                        <a:schemeClr val="tx1"/>
                      </a:solidFill>
                      <a:prstDash val="solid"/>
                      <a:round/>
                      <a:headEnd type="none" w="med" len="med"/>
                      <a:tailEnd type="none" w="med" len="med"/>
                    </a:lnB>
                    <a:solidFill>
                      <a:schemeClr val="bg1"/>
                    </a:solidFill>
                  </a:tcPr>
                </a:tc>
              </a:tr>
              <a:tr h="910176">
                <a:tc gridSpan="8">
                  <a:txBody>
                    <a:bodyPr/>
                    <a:lstStyle/>
                    <a:p>
                      <a:pPr algn="ctr" fontAlgn="b"/>
                      <a:r>
                        <a:rPr lang="en-GB" sz="4000" u="none" strike="noStrike" dirty="0">
                          <a:effectLst/>
                          <a:latin typeface="Roboto Slab" pitchFamily="2" charset="0"/>
                          <a:ea typeface="Roboto Slab" pitchFamily="2" charset="0"/>
                        </a:rPr>
                        <a:t>Table 1 - Mean and standard deviation of </a:t>
                      </a:r>
                      <a:r>
                        <a:rPr lang="en-GB" sz="4000" u="none" strike="noStrike" dirty="0" err="1">
                          <a:effectLst/>
                          <a:latin typeface="Roboto Slab" pitchFamily="2" charset="0"/>
                          <a:ea typeface="Roboto Slab" pitchFamily="2" charset="0"/>
                        </a:rPr>
                        <a:t>keratometry</a:t>
                      </a:r>
                      <a:r>
                        <a:rPr lang="en-GB" sz="4000" u="none" strike="noStrike" dirty="0">
                          <a:effectLst/>
                          <a:latin typeface="Roboto Slab" pitchFamily="2" charset="0"/>
                          <a:ea typeface="Roboto Slab" pitchFamily="2" charset="0"/>
                        </a:rPr>
                        <a:t> values and statistical analysis</a:t>
                      </a:r>
                      <a:r>
                        <a:rPr lang="en-GB" sz="4000" u="none" strike="noStrike" dirty="0" smtClean="0">
                          <a:effectLst/>
                          <a:latin typeface="Roboto Slab" pitchFamily="2" charset="0"/>
                          <a:ea typeface="Roboto Slab" pitchFamily="2" charset="0"/>
                        </a:rPr>
                        <a:t>. (* statistically</a:t>
                      </a:r>
                      <a:r>
                        <a:rPr lang="en-GB" sz="4000" u="none" strike="noStrike" baseline="0" dirty="0" smtClean="0">
                          <a:effectLst/>
                          <a:latin typeface="Roboto Slab" pitchFamily="2" charset="0"/>
                          <a:ea typeface="Roboto Slab" pitchFamily="2" charset="0"/>
                        </a:rPr>
                        <a:t> significant)</a:t>
                      </a:r>
                      <a:endParaRPr lang="en-GB" sz="4000" b="0" i="1" u="none" strike="noStrike" dirty="0">
                        <a:solidFill>
                          <a:srgbClr val="000000"/>
                        </a:solidFill>
                        <a:effectLst/>
                        <a:latin typeface="Roboto Slab" pitchFamily="2" charset="0"/>
                        <a:ea typeface="Roboto Slab" pitchFamily="2" charset="0"/>
                      </a:endParaRPr>
                    </a:p>
                  </a:txBody>
                  <a:tcPr marL="137160" marR="137160" marT="137160" marB="137160" anchor="b">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Tree>
    <p:extLst>
      <p:ext uri="{BB962C8B-B14F-4D97-AF65-F5344CB8AC3E}">
        <p14:creationId xmlns:p14="http://schemas.microsoft.com/office/powerpoint/2010/main" val="2015710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783179"/>
            <a:ext cx="28768601" cy="4327067"/>
          </a:xfrm>
        </p:spPr>
        <p:txBody>
          <a:bodyPr>
            <a:noAutofit/>
          </a:bodyPr>
          <a:lstStyle/>
          <a:p>
            <a:r>
              <a:rPr lang="en-US" sz="15600" dirty="0">
                <a:solidFill>
                  <a:schemeClr val="accent5">
                    <a:lumMod val="75000"/>
                  </a:schemeClr>
                </a:solidFill>
                <a:latin typeface="League Gothic" panose="00000500000000000000" pitchFamily="50" charset="0"/>
              </a:rPr>
              <a:t>Irregular corneas – K readings from four different devices</a:t>
            </a:r>
            <a:endParaRPr lang="en-GB" sz="15600" dirty="0">
              <a:solidFill>
                <a:schemeClr val="accent5">
                  <a:lumMod val="75000"/>
                </a:schemeClr>
              </a:solidFill>
              <a:latin typeface="League Gothic" panose="00000500000000000000" pitchFamily="50" charset="0"/>
            </a:endParaRPr>
          </a:p>
        </p:txBody>
      </p:sp>
      <p:sp>
        <p:nvSpPr>
          <p:cNvPr id="23" name="Text Placeholder 22"/>
          <p:cNvSpPr>
            <a:spLocks noGrp="1"/>
          </p:cNvSpPr>
          <p:nvPr>
            <p:ph type="body" sz="quarter" idx="36"/>
          </p:nvPr>
        </p:nvSpPr>
        <p:spPr>
          <a:xfrm>
            <a:off x="9093200" y="2715195"/>
            <a:ext cx="24633031" cy="2395052"/>
          </a:xfrm>
        </p:spPr>
        <p:txBody>
          <a:bodyPr/>
          <a:lstStyle/>
          <a:p>
            <a:pPr>
              <a:lnSpc>
                <a:spcPct val="150000"/>
              </a:lnSpc>
            </a:pPr>
            <a:r>
              <a:rPr lang="pt-PT" sz="4800" b="1" dirty="0">
                <a:solidFill>
                  <a:schemeClr val="tx1">
                    <a:lumMod val="75000"/>
                    <a:lumOff val="25000"/>
                  </a:schemeClr>
                </a:solidFill>
                <a:latin typeface="Calibri" panose="020F0502020204030204" pitchFamily="34" charset="0"/>
                <a:ea typeface="Roboto Slab" pitchFamily="2" charset="0"/>
              </a:rPr>
              <a:t>Vânia Lages, João Coelho, Carolina Abreu, David Dias, Maria João Furtado, Irene Barbosa</a:t>
            </a:r>
            <a:r>
              <a:rPr lang="en-US" sz="4800" dirty="0" smtClean="0">
                <a:solidFill>
                  <a:schemeClr val="tx1">
                    <a:lumMod val="75000"/>
                    <a:lumOff val="25000"/>
                  </a:schemeClr>
                </a:solidFill>
                <a:latin typeface="Calibri" panose="020F0502020204030204" pitchFamily="34" charset="0"/>
                <a:ea typeface="Roboto Slab" pitchFamily="2" charset="0"/>
              </a:rPr>
              <a:t>  </a:t>
            </a:r>
          </a:p>
          <a:p>
            <a:pPr>
              <a:lnSpc>
                <a:spcPct val="150000"/>
              </a:lnSpc>
            </a:pPr>
            <a:r>
              <a:rPr lang="en-US" sz="4000" dirty="0" smtClean="0">
                <a:solidFill>
                  <a:schemeClr val="tx1">
                    <a:lumMod val="75000"/>
                    <a:lumOff val="25000"/>
                  </a:schemeClr>
                </a:solidFill>
                <a:latin typeface="Roboto Slab" pitchFamily="2" charset="0"/>
                <a:ea typeface="Roboto Slab" pitchFamily="2" charset="0"/>
              </a:rPr>
              <a:t>Ophthalmology </a:t>
            </a:r>
            <a:r>
              <a:rPr lang="en-US" sz="4000" dirty="0">
                <a:solidFill>
                  <a:schemeClr val="tx1">
                    <a:lumMod val="75000"/>
                    <a:lumOff val="25000"/>
                  </a:schemeClr>
                </a:solidFill>
                <a:latin typeface="Roboto Slab" pitchFamily="2" charset="0"/>
                <a:ea typeface="Roboto Slab" pitchFamily="2" charset="0"/>
              </a:rPr>
              <a:t>Department of Centro </a:t>
            </a:r>
            <a:r>
              <a:rPr lang="en-US" sz="4000" dirty="0" err="1">
                <a:solidFill>
                  <a:schemeClr val="tx1">
                    <a:lumMod val="75000"/>
                    <a:lumOff val="25000"/>
                  </a:schemeClr>
                </a:solidFill>
                <a:latin typeface="Roboto Slab" pitchFamily="2" charset="0"/>
                <a:ea typeface="Roboto Slab" pitchFamily="2" charset="0"/>
              </a:rPr>
              <a:t>Hospitalar</a:t>
            </a:r>
            <a:r>
              <a:rPr lang="en-US" sz="4000" dirty="0">
                <a:solidFill>
                  <a:schemeClr val="tx1">
                    <a:lumMod val="75000"/>
                    <a:lumOff val="25000"/>
                  </a:schemeClr>
                </a:solidFill>
                <a:latin typeface="Roboto Slab" pitchFamily="2" charset="0"/>
                <a:ea typeface="Roboto Slab" pitchFamily="2" charset="0"/>
              </a:rPr>
              <a:t> do </a:t>
            </a:r>
            <a:r>
              <a:rPr lang="en-US" sz="4000" dirty="0" smtClean="0">
                <a:solidFill>
                  <a:schemeClr val="tx1">
                    <a:lumMod val="75000"/>
                    <a:lumOff val="25000"/>
                  </a:schemeClr>
                </a:solidFill>
                <a:latin typeface="Roboto Slab" pitchFamily="2" charset="0"/>
                <a:ea typeface="Roboto Slab" pitchFamily="2" charset="0"/>
              </a:rPr>
              <a:t>Porto | Head </a:t>
            </a:r>
            <a:r>
              <a:rPr lang="en-US" sz="4000">
                <a:solidFill>
                  <a:schemeClr val="tx1">
                    <a:lumMod val="75000"/>
                    <a:lumOff val="25000"/>
                  </a:schemeClr>
                </a:solidFill>
                <a:latin typeface="Roboto Slab" pitchFamily="2" charset="0"/>
                <a:ea typeface="Roboto Slab" pitchFamily="2" charset="0"/>
              </a:rPr>
              <a:t>of </a:t>
            </a:r>
            <a:r>
              <a:rPr lang="en-US" sz="4000" smtClean="0">
                <a:solidFill>
                  <a:schemeClr val="tx1">
                    <a:lumMod val="75000"/>
                    <a:lumOff val="25000"/>
                  </a:schemeClr>
                </a:solidFill>
                <a:latin typeface="Roboto Slab" pitchFamily="2" charset="0"/>
                <a:ea typeface="Roboto Slab" pitchFamily="2" charset="0"/>
              </a:rPr>
              <a:t>Department</a:t>
            </a:r>
            <a:r>
              <a:rPr lang="en-US" sz="4000" dirty="0">
                <a:solidFill>
                  <a:schemeClr val="tx1">
                    <a:lumMod val="75000"/>
                    <a:lumOff val="25000"/>
                  </a:schemeClr>
                </a:solidFill>
                <a:latin typeface="Roboto Slab" pitchFamily="2" charset="0"/>
                <a:ea typeface="Roboto Slab" pitchFamily="2" charset="0"/>
              </a:rPr>
              <a:t>: Dr. Pedro </a:t>
            </a:r>
            <a:r>
              <a:rPr lang="en-US" sz="4000" dirty="0" err="1" smtClean="0">
                <a:solidFill>
                  <a:schemeClr val="tx1">
                    <a:lumMod val="75000"/>
                    <a:lumOff val="25000"/>
                  </a:schemeClr>
                </a:solidFill>
                <a:latin typeface="Roboto Slab" pitchFamily="2" charset="0"/>
                <a:ea typeface="Roboto Slab" pitchFamily="2" charset="0"/>
              </a:rPr>
              <a:t>Menéres</a:t>
            </a:r>
            <a:endParaRPr lang="en-GB" sz="4000" dirty="0">
              <a:solidFill>
                <a:schemeClr val="tx1">
                  <a:lumMod val="75000"/>
                  <a:lumOff val="25000"/>
                </a:schemeClr>
              </a:solidFill>
              <a:latin typeface="Roboto Slab" pitchFamily="2" charset="0"/>
              <a:ea typeface="Roboto Slab" pitchFamily="2" charset="0"/>
            </a:endParaRPr>
          </a:p>
          <a:p>
            <a:endParaRPr lang="en-US" dirty="0"/>
          </a:p>
        </p:txBody>
      </p:sp>
      <p:sp>
        <p:nvSpPr>
          <p:cNvPr id="18" name="Text Placeholder 17"/>
          <p:cNvSpPr>
            <a:spLocks noGrp="1"/>
          </p:cNvSpPr>
          <p:nvPr>
            <p:ph type="body" sz="quarter" idx="31"/>
          </p:nvPr>
        </p:nvSpPr>
        <p:spPr>
          <a:xfrm>
            <a:off x="1295400" y="14935480"/>
            <a:ext cx="41430526" cy="1096422"/>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References</a:t>
            </a:r>
            <a:endParaRPr lang="en-US" dirty="0">
              <a:solidFill>
                <a:schemeClr val="accent5">
                  <a:lumMod val="75000"/>
                </a:schemeClr>
              </a:solidFill>
              <a:latin typeface="Roboto Slab" pitchFamily="2" charset="0"/>
              <a:ea typeface="Roboto Slab" pitchFamily="2" charset="0"/>
            </a:endParaRPr>
          </a:p>
        </p:txBody>
      </p:sp>
      <p:pic>
        <p:nvPicPr>
          <p:cNvPr id="40" name="Picture 39"/>
          <p:cNvPicPr>
            <a:picLocks noChangeAspect="1"/>
          </p:cNvPicPr>
          <p:nvPr/>
        </p:nvPicPr>
        <p:blipFill>
          <a:blip r:embed="rId2"/>
          <a:stretch>
            <a:fillRect/>
          </a:stretch>
        </p:blipFill>
        <p:spPr>
          <a:xfrm>
            <a:off x="33590758" y="1879600"/>
            <a:ext cx="8982768" cy="1949091"/>
          </a:xfrm>
          <a:prstGeom prst="rect">
            <a:avLst/>
          </a:prstGeom>
        </p:spPr>
      </p:pic>
      <p:pic>
        <p:nvPicPr>
          <p:cNvPr id="48" name="Picture 47"/>
          <p:cNvPicPr>
            <a:picLocks noChangeAspect="1"/>
          </p:cNvPicPr>
          <p:nvPr/>
        </p:nvPicPr>
        <p:blipFill>
          <a:blip r:embed="rId3"/>
          <a:stretch>
            <a:fillRect/>
          </a:stretch>
        </p:blipFill>
        <p:spPr>
          <a:xfrm>
            <a:off x="1143000" y="917777"/>
            <a:ext cx="2433770" cy="1682167"/>
          </a:xfrm>
          <a:prstGeom prst="rect">
            <a:avLst/>
          </a:prstGeom>
        </p:spPr>
      </p:pic>
      <p:pic>
        <p:nvPicPr>
          <p:cNvPr id="49" name="Picture 48"/>
          <p:cNvPicPr>
            <a:picLocks noChangeAspect="1"/>
          </p:cNvPicPr>
          <p:nvPr/>
        </p:nvPicPr>
        <p:blipFill>
          <a:blip r:embed="rId4"/>
          <a:stretch>
            <a:fillRect/>
          </a:stretch>
        </p:blipFill>
        <p:spPr>
          <a:xfrm>
            <a:off x="1143000" y="2975268"/>
            <a:ext cx="2428704" cy="1501206"/>
          </a:xfrm>
          <a:prstGeom prst="rect">
            <a:avLst/>
          </a:prstGeom>
        </p:spPr>
      </p:pic>
      <p:sp>
        <p:nvSpPr>
          <p:cNvPr id="14" name="Content Placeholder 28"/>
          <p:cNvSpPr>
            <a:spLocks noGrp="1"/>
          </p:cNvSpPr>
          <p:nvPr>
            <p:ph sz="quarter" idx="32"/>
          </p:nvPr>
        </p:nvSpPr>
        <p:spPr>
          <a:xfrm>
            <a:off x="1143000" y="7601343"/>
            <a:ext cx="41430526" cy="6927457"/>
          </a:xfrm>
        </p:spPr>
        <p:txBody>
          <a:bodyPr>
            <a:noAutofit/>
          </a:bodyPr>
          <a:lstStyle/>
          <a:p>
            <a:pPr marL="0" indent="0">
              <a:buNone/>
            </a:pPr>
            <a:r>
              <a:rPr lang="en-US" sz="4800" dirty="0">
                <a:latin typeface="Roboto Slab" pitchFamily="2" charset="0"/>
                <a:ea typeface="Roboto Slab" pitchFamily="2" charset="0"/>
              </a:rPr>
              <a:t>Clinicians rely on their </a:t>
            </a:r>
            <a:r>
              <a:rPr lang="en-US" sz="4800" dirty="0" err="1">
                <a:latin typeface="Roboto Slab" pitchFamily="2" charset="0"/>
                <a:ea typeface="Roboto Slab" pitchFamily="2" charset="0"/>
              </a:rPr>
              <a:t>keratometers</a:t>
            </a:r>
            <a:r>
              <a:rPr lang="en-US" sz="4800" dirty="0">
                <a:latin typeface="Roboto Slab" pitchFamily="2" charset="0"/>
                <a:ea typeface="Roboto Slab" pitchFamily="2" charset="0"/>
              </a:rPr>
              <a:t> to provide precise information, especially when facing patients with irregular </a:t>
            </a:r>
            <a:r>
              <a:rPr lang="en-US" sz="4800" dirty="0" smtClean="0">
                <a:latin typeface="Roboto Slab" pitchFamily="2" charset="0"/>
                <a:ea typeface="Roboto Slab" pitchFamily="2" charset="0"/>
              </a:rPr>
              <a:t>cornea</a:t>
            </a:r>
            <a:r>
              <a:rPr lang="en-US" sz="4800" baseline="30000" dirty="0" smtClean="0">
                <a:latin typeface="Roboto Slab" pitchFamily="2" charset="0"/>
                <a:ea typeface="Roboto Slab" pitchFamily="2" charset="0"/>
              </a:rPr>
              <a:t>5,7,8,15</a:t>
            </a:r>
            <a:r>
              <a:rPr lang="en-US" sz="4800" dirty="0">
                <a:latin typeface="Roboto Slab" pitchFamily="2" charset="0"/>
                <a:ea typeface="Roboto Slab" pitchFamily="2" charset="0"/>
              </a:rPr>
              <a:t>. Studies evaluating </a:t>
            </a:r>
            <a:r>
              <a:rPr lang="en-US" sz="4800" dirty="0" smtClean="0">
                <a:latin typeface="Roboto Slab" pitchFamily="2" charset="0"/>
                <a:ea typeface="Roboto Slab" pitchFamily="2" charset="0"/>
              </a:rPr>
              <a:t>reproducibility </a:t>
            </a:r>
            <a:r>
              <a:rPr lang="en-US" sz="4800" dirty="0">
                <a:latin typeface="Roboto Slab" pitchFamily="2" charset="0"/>
                <a:ea typeface="Roboto Slab" pitchFamily="2" charset="0"/>
              </a:rPr>
              <a:t>and inter-device agreement for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in irregular </a:t>
            </a:r>
            <a:r>
              <a:rPr lang="en-US" sz="4800" dirty="0" smtClean="0">
                <a:latin typeface="Roboto Slab" pitchFamily="2" charset="0"/>
                <a:ea typeface="Roboto Slab" pitchFamily="2" charset="0"/>
              </a:rPr>
              <a:t>cornea </a:t>
            </a:r>
            <a:r>
              <a:rPr lang="en-US" sz="4800" dirty="0">
                <a:latin typeface="Roboto Slab" pitchFamily="2" charset="0"/>
                <a:ea typeface="Roboto Slab" pitchFamily="2" charset="0"/>
              </a:rPr>
              <a:t>are scarce</a:t>
            </a:r>
            <a:r>
              <a:rPr lang="en-US" sz="4800" baseline="30000" dirty="0">
                <a:latin typeface="Roboto Slab" pitchFamily="2" charset="0"/>
                <a:ea typeface="Roboto Slab" pitchFamily="2" charset="0"/>
              </a:rPr>
              <a:t>1,3,14</a:t>
            </a:r>
            <a:r>
              <a:rPr lang="en-US" sz="4800" dirty="0">
                <a:latin typeface="Roboto Slab" pitchFamily="2" charset="0"/>
                <a:ea typeface="Roboto Slab" pitchFamily="2" charset="0"/>
              </a:rPr>
              <a:t>. In the study by </a:t>
            </a:r>
            <a:r>
              <a:rPr lang="en-US" sz="4800" dirty="0" err="1">
                <a:latin typeface="Roboto Slab" pitchFamily="2" charset="0"/>
                <a:ea typeface="Roboto Slab" pitchFamily="2" charset="0"/>
              </a:rPr>
              <a:t>Hashemi</a:t>
            </a:r>
            <a:r>
              <a:rPr lang="en-US" sz="4800" dirty="0">
                <a:latin typeface="Roboto Slab" pitchFamily="2" charset="0"/>
                <a:ea typeface="Roboto Slab" pitchFamily="2" charset="0"/>
              </a:rPr>
              <a:t> et al.</a:t>
            </a:r>
            <a:r>
              <a:rPr lang="en-US" sz="4800" baseline="30000" dirty="0">
                <a:latin typeface="Roboto Slab" pitchFamily="2" charset="0"/>
                <a:ea typeface="Roboto Slab" pitchFamily="2" charset="0"/>
              </a:rPr>
              <a:t>14</a:t>
            </a:r>
            <a:r>
              <a:rPr lang="en-US" sz="4800" dirty="0">
                <a:latin typeface="Roboto Slab" pitchFamily="2" charset="0"/>
                <a:ea typeface="Roboto Slab" pitchFamily="2" charset="0"/>
              </a:rPr>
              <a:t>, he reports acceptable agreement between five different devices (</a:t>
            </a:r>
            <a:r>
              <a:rPr lang="en-US" sz="4800" dirty="0" err="1">
                <a:latin typeface="Roboto Slab" pitchFamily="2" charset="0"/>
                <a:ea typeface="Roboto Slab" pitchFamily="2" charset="0"/>
              </a:rPr>
              <a:t>Javal</a:t>
            </a:r>
            <a:r>
              <a:rPr lang="en-US" sz="4800" dirty="0">
                <a:latin typeface="Roboto Slab" pitchFamily="2" charset="0"/>
                <a:ea typeface="Roboto Slab" pitchFamily="2" charset="0"/>
              </a:rPr>
              <a:t>, Topcon automated </a:t>
            </a:r>
            <a:r>
              <a:rPr lang="en-US" sz="4800" dirty="0" err="1">
                <a:latin typeface="Roboto Slab" pitchFamily="2" charset="0"/>
                <a:ea typeface="Roboto Slab" pitchFamily="2" charset="0"/>
              </a:rPr>
              <a:t>kerato</a:t>
            </a:r>
            <a:r>
              <a:rPr lang="en-US" sz="4800" dirty="0">
                <a:latin typeface="Roboto Slab" pitchFamily="2" charset="0"/>
                <a:ea typeface="Roboto Slab" pitchFamily="2" charset="0"/>
              </a:rPr>
              <a:t>-refractometer, </a:t>
            </a:r>
            <a:r>
              <a:rPr lang="en-US" sz="4800" dirty="0" err="1">
                <a:latin typeface="Roboto Slab" pitchFamily="2" charset="0"/>
                <a:ea typeface="Roboto Slab" pitchFamily="2" charset="0"/>
              </a:rPr>
              <a:t>IOLMaster</a:t>
            </a:r>
            <a:r>
              <a:rPr lang="en-US" sz="4800" dirty="0">
                <a:latin typeface="Roboto Slab" pitchFamily="2" charset="0"/>
                <a:ea typeface="Roboto Slab" pitchFamily="2" charset="0"/>
              </a:rPr>
              <a:t>, </a:t>
            </a:r>
            <a:r>
              <a:rPr lang="en-US" sz="4800" dirty="0" err="1">
                <a:latin typeface="Roboto Slab" pitchFamily="2" charset="0"/>
                <a:ea typeface="Roboto Slab" pitchFamily="2" charset="0"/>
              </a:rPr>
              <a:t>EyeSys</a:t>
            </a:r>
            <a:r>
              <a:rPr lang="en-US" sz="4800" dirty="0">
                <a:latin typeface="Roboto Slab" pitchFamily="2" charset="0"/>
                <a:ea typeface="Roboto Slab" pitchFamily="2" charset="0"/>
              </a:rPr>
              <a:t> Corneal Analysis System, and </a:t>
            </a:r>
            <a:r>
              <a:rPr lang="en-US" sz="4800" dirty="0" err="1">
                <a:latin typeface="Roboto Slab" pitchFamily="2" charset="0"/>
                <a:ea typeface="Roboto Slab" pitchFamily="2" charset="0"/>
              </a:rPr>
              <a:t>Pentacam</a:t>
            </a:r>
            <a:r>
              <a:rPr lang="en-US" sz="4800" dirty="0">
                <a:latin typeface="Roboto Slab" pitchFamily="2" charset="0"/>
                <a:ea typeface="Roboto Slab" pitchFamily="2" charset="0"/>
              </a:rPr>
              <a:t>) in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patients, but in cases with K</a:t>
            </a:r>
            <a:r>
              <a:rPr lang="en-US" sz="4800" baseline="-25000" dirty="0">
                <a:latin typeface="Roboto Slab" pitchFamily="2" charset="0"/>
                <a:ea typeface="Roboto Slab" pitchFamily="2" charset="0"/>
              </a:rPr>
              <a:t>s</a:t>
            </a:r>
            <a:r>
              <a:rPr lang="en-US" sz="4800" dirty="0">
                <a:latin typeface="Roboto Slab" pitchFamily="2" charset="0"/>
                <a:ea typeface="Roboto Slab" pitchFamily="2" charset="0"/>
              </a:rPr>
              <a:t> reading greater than 55.0D, he reported all devices had reduced </a:t>
            </a:r>
            <a:r>
              <a:rPr lang="en-US" sz="4800" dirty="0" smtClean="0">
                <a:latin typeface="Roboto Slab" pitchFamily="2" charset="0"/>
                <a:ea typeface="Roboto Slab" pitchFamily="2" charset="0"/>
              </a:rPr>
              <a:t>reproducibility. </a:t>
            </a:r>
            <a:r>
              <a:rPr lang="en-US" sz="4800" dirty="0">
                <a:latin typeface="Roboto Slab" pitchFamily="2" charset="0"/>
                <a:ea typeface="Roboto Slab" pitchFamily="2" charset="0"/>
              </a:rPr>
              <a:t>A study by </a:t>
            </a:r>
            <a:r>
              <a:rPr lang="en-US" sz="4800" dirty="0" err="1">
                <a:latin typeface="Roboto Slab" pitchFamily="2" charset="0"/>
                <a:ea typeface="Roboto Slab" pitchFamily="2" charset="0"/>
              </a:rPr>
              <a:t>Thebpatiphat</a:t>
            </a:r>
            <a:r>
              <a:rPr lang="en-US" sz="4800" dirty="0">
                <a:latin typeface="Roboto Slab" pitchFamily="2" charset="0"/>
                <a:ea typeface="Roboto Slab" pitchFamily="2" charset="0"/>
              </a:rPr>
              <a:t> et al.</a:t>
            </a:r>
            <a:r>
              <a:rPr lang="en-US" sz="4800" baseline="30000" dirty="0">
                <a:latin typeface="Roboto Slab" pitchFamily="2" charset="0"/>
                <a:ea typeface="Roboto Slab" pitchFamily="2" charset="0"/>
              </a:rPr>
              <a:t>16</a:t>
            </a:r>
            <a:r>
              <a:rPr lang="en-US" sz="4800" dirty="0">
                <a:latin typeface="Roboto Slab" pitchFamily="2" charset="0"/>
                <a:ea typeface="Roboto Slab" pitchFamily="2" charset="0"/>
              </a:rPr>
              <a:t>, reported the accuracy of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significantly decreased as the severity of </a:t>
            </a:r>
            <a:r>
              <a:rPr lang="en-US" sz="4800" dirty="0" err="1">
                <a:latin typeface="Roboto Slab" pitchFamily="2" charset="0"/>
                <a:ea typeface="Roboto Slab" pitchFamily="2" charset="0"/>
              </a:rPr>
              <a:t>keratoconus</a:t>
            </a:r>
            <a:r>
              <a:rPr lang="en-US" sz="4800" dirty="0">
                <a:latin typeface="Roboto Slab" pitchFamily="2" charset="0"/>
                <a:ea typeface="Roboto Slab" pitchFamily="2" charset="0"/>
              </a:rPr>
              <a:t> increased. In our study, we found acceptable inter-device agreement. One of the main limitations of the study is the lack of evaluation of intra and inter-observer reproducibility of the measures obtained with each device. Also, because the true curvature of each participant cornea is not known, it is not possible to conclude which device is the most accurate. Another important limitation is the fact that our </a:t>
            </a:r>
            <a:r>
              <a:rPr lang="en-US" sz="4800" dirty="0" err="1">
                <a:latin typeface="Roboto Slab" pitchFamily="2" charset="0"/>
                <a:ea typeface="Roboto Slab" pitchFamily="2" charset="0"/>
              </a:rPr>
              <a:t>keratometry</a:t>
            </a:r>
            <a:r>
              <a:rPr lang="en-US" sz="4800" dirty="0">
                <a:latin typeface="Roboto Slab" pitchFamily="2" charset="0"/>
                <a:ea typeface="Roboto Slab" pitchFamily="2" charset="0"/>
              </a:rPr>
              <a:t> values were mainly below 55 diopters.</a:t>
            </a:r>
            <a:endParaRPr lang="en-GB" sz="4800" dirty="0">
              <a:latin typeface="Roboto Slab" pitchFamily="2" charset="0"/>
              <a:ea typeface="Roboto Slab" pitchFamily="2" charset="0"/>
            </a:endParaRPr>
          </a:p>
        </p:txBody>
      </p:sp>
      <p:sp>
        <p:nvSpPr>
          <p:cNvPr id="12" name="Text Placeholder 17"/>
          <p:cNvSpPr>
            <a:spLocks noGrp="1"/>
          </p:cNvSpPr>
          <p:nvPr>
            <p:ph type="body" sz="quarter" idx="31"/>
          </p:nvPr>
        </p:nvSpPr>
        <p:spPr>
          <a:xfrm>
            <a:off x="1295400" y="6098241"/>
            <a:ext cx="41430526" cy="1096422"/>
          </a:xfrm>
          <a:noFill/>
          <a:ln>
            <a:solidFill>
              <a:schemeClr val="tx1">
                <a:lumMod val="75000"/>
                <a:lumOff val="25000"/>
              </a:schemeClr>
            </a:solidFill>
          </a:ln>
        </p:spPr>
        <p:txBody>
          <a:bodyPr/>
          <a:lstStyle/>
          <a:p>
            <a:r>
              <a:rPr lang="en-US" dirty="0" smtClean="0">
                <a:solidFill>
                  <a:schemeClr val="accent5">
                    <a:lumMod val="75000"/>
                  </a:schemeClr>
                </a:solidFill>
                <a:latin typeface="Roboto Slab" pitchFamily="2" charset="0"/>
                <a:ea typeface="Roboto Slab" pitchFamily="2" charset="0"/>
              </a:rPr>
              <a:t>Discussion</a:t>
            </a:r>
            <a:endParaRPr lang="en-US" dirty="0">
              <a:solidFill>
                <a:schemeClr val="accent5">
                  <a:lumMod val="75000"/>
                </a:schemeClr>
              </a:solidFill>
              <a:latin typeface="Roboto Slab" pitchFamily="2" charset="0"/>
              <a:ea typeface="Roboto Slab" pitchFamily="2" charset="0"/>
            </a:endParaRPr>
          </a:p>
        </p:txBody>
      </p:sp>
      <p:sp>
        <p:nvSpPr>
          <p:cNvPr id="13" name="Content Placeholder 28"/>
          <p:cNvSpPr>
            <a:spLocks noGrp="1"/>
          </p:cNvSpPr>
          <p:nvPr>
            <p:ph sz="quarter" idx="32"/>
          </p:nvPr>
        </p:nvSpPr>
        <p:spPr>
          <a:xfrm>
            <a:off x="1295400" y="16180470"/>
            <a:ext cx="19837400" cy="15823530"/>
          </a:xfrm>
        </p:spPr>
        <p:txBody>
          <a:bodyPr>
            <a:noAutofit/>
          </a:bodyPr>
          <a:lstStyle/>
          <a:p>
            <a:pPr marL="742950" indent="-742950">
              <a:buFont typeface="+mj-lt"/>
              <a:buAutoNum type="arabicPeriod"/>
            </a:pPr>
            <a:r>
              <a:rPr lang="en-US" sz="4000" dirty="0" err="1" smtClean="0"/>
              <a:t>Kawamorita</a:t>
            </a:r>
            <a:r>
              <a:rPr lang="en-US" sz="4000" dirty="0" smtClean="0"/>
              <a:t> </a:t>
            </a:r>
            <a:r>
              <a:rPr lang="en-US" sz="4000" dirty="0"/>
              <a:t>T, et al, </a:t>
            </a:r>
            <a:r>
              <a:rPr lang="en-US" sz="4000" dirty="0" err="1"/>
              <a:t>Repeatibility</a:t>
            </a:r>
            <a:r>
              <a:rPr lang="en-US" sz="4000" dirty="0"/>
              <a:t>, reproducibility, and agreement characteristics of rotating </a:t>
            </a:r>
            <a:r>
              <a:rPr lang="en-US" sz="4000" dirty="0" err="1"/>
              <a:t>Scheimpflug</a:t>
            </a:r>
            <a:r>
              <a:rPr lang="en-US" sz="4000" dirty="0"/>
              <a:t> photography and scanning-slit corneal topography for corneal power measurement. J Cataract Refract </a:t>
            </a:r>
            <a:r>
              <a:rPr lang="en-US" sz="4000" dirty="0" err="1"/>
              <a:t>Surg</a:t>
            </a:r>
            <a:r>
              <a:rPr lang="en-US" sz="4000" dirty="0"/>
              <a:t> 2009; 35:127-133.</a:t>
            </a:r>
            <a:endParaRPr lang="en-GB" sz="4000" dirty="0"/>
          </a:p>
          <a:p>
            <a:pPr marL="742950" indent="-742950">
              <a:buFont typeface="+mj-lt"/>
              <a:buAutoNum type="arabicPeriod"/>
            </a:pPr>
            <a:r>
              <a:rPr lang="en-US" sz="4000" dirty="0" err="1" smtClean="0"/>
              <a:t>Yazici</a:t>
            </a:r>
            <a:r>
              <a:rPr lang="en-US" sz="4000" dirty="0"/>
              <a:t>, AT et al, Measurements of anterior segment parameters using three different non-contact optical devices in </a:t>
            </a:r>
            <a:r>
              <a:rPr lang="en-US" sz="4000" dirty="0" err="1"/>
              <a:t>keratoconus</a:t>
            </a:r>
            <a:r>
              <a:rPr lang="en-US" sz="4000" dirty="0"/>
              <a:t> patients. </a:t>
            </a:r>
            <a:r>
              <a:rPr lang="en-US" sz="4000" dirty="0" err="1"/>
              <a:t>Int</a:t>
            </a:r>
            <a:r>
              <a:rPr lang="en-US" sz="4000" dirty="0"/>
              <a:t> J </a:t>
            </a:r>
            <a:r>
              <a:rPr lang="en-US" sz="4000" dirty="0" err="1"/>
              <a:t>Ophthalmol</a:t>
            </a:r>
            <a:r>
              <a:rPr lang="en-US" sz="4000" dirty="0"/>
              <a:t>, 2003;6(4):521-525.</a:t>
            </a:r>
            <a:endParaRPr lang="en-GB" sz="4000" dirty="0"/>
          </a:p>
          <a:p>
            <a:pPr marL="742950" indent="-742950">
              <a:buFont typeface="+mj-lt"/>
              <a:buAutoNum type="arabicPeriod"/>
            </a:pPr>
            <a:r>
              <a:rPr lang="en-US" sz="4000" dirty="0" err="1" smtClean="0"/>
              <a:t>Mehravaran</a:t>
            </a:r>
            <a:r>
              <a:rPr lang="en-US" sz="4000" dirty="0" smtClean="0"/>
              <a:t> </a:t>
            </a:r>
            <a:r>
              <a:rPr lang="en-US" sz="4000" dirty="0"/>
              <a:t>S, </a:t>
            </a:r>
            <a:r>
              <a:rPr lang="en-US" sz="4000" dirty="0" err="1"/>
              <a:t>Asgari</a:t>
            </a:r>
            <a:r>
              <a:rPr lang="en-US" sz="4000" dirty="0"/>
              <a:t> S, </a:t>
            </a:r>
            <a:r>
              <a:rPr lang="en-US" sz="4000" dirty="0" err="1"/>
              <a:t>Bigdeli</a:t>
            </a:r>
            <a:r>
              <a:rPr lang="en-US" sz="4000" dirty="0"/>
              <a:t> S, </a:t>
            </a:r>
            <a:r>
              <a:rPr lang="en-US" sz="4000" dirty="0" err="1"/>
              <a:t>Shahnazi</a:t>
            </a:r>
            <a:r>
              <a:rPr lang="en-US" sz="4000" dirty="0"/>
              <a:t> A, </a:t>
            </a:r>
            <a:r>
              <a:rPr lang="en-US" sz="4000" dirty="0" err="1"/>
              <a:t>Hashemia</a:t>
            </a:r>
            <a:r>
              <a:rPr lang="en-US" sz="4000" dirty="0"/>
              <a:t> H (2014) </a:t>
            </a:r>
            <a:r>
              <a:rPr lang="en-US" sz="4000" dirty="0" err="1"/>
              <a:t>Keratometry</a:t>
            </a:r>
            <a:r>
              <a:rPr lang="en-US" sz="4000" dirty="0"/>
              <a:t> with five different techniques: a study device repeatability and inter-device agreement. INT </a:t>
            </a:r>
            <a:r>
              <a:rPr lang="en-US" sz="4000" dirty="0" err="1"/>
              <a:t>ophtalmol</a:t>
            </a:r>
            <a:r>
              <a:rPr lang="en-US" sz="4000" dirty="0"/>
              <a:t> 34:869-875 </a:t>
            </a:r>
            <a:endParaRPr lang="en-GB" sz="4000" dirty="0"/>
          </a:p>
          <a:p>
            <a:pPr marL="742950" indent="-742950">
              <a:buFont typeface="+mj-lt"/>
              <a:buAutoNum type="arabicPeriod"/>
            </a:pPr>
            <a:r>
              <a:rPr lang="en-US" sz="4000" dirty="0" err="1" smtClean="0"/>
              <a:t>Tajbakhsh</a:t>
            </a:r>
            <a:r>
              <a:rPr lang="en-US" sz="4000" dirty="0" smtClean="0"/>
              <a:t> </a:t>
            </a:r>
            <a:r>
              <a:rPr lang="en-US" sz="4000" dirty="0"/>
              <a:t>Z, </a:t>
            </a:r>
            <a:r>
              <a:rPr lang="en-US" sz="4000" dirty="0" err="1"/>
              <a:t>Salouti</a:t>
            </a:r>
            <a:r>
              <a:rPr lang="en-US" sz="4000" dirty="0"/>
              <a:t> R, </a:t>
            </a:r>
            <a:r>
              <a:rPr lang="en-US" sz="4000" dirty="0" err="1"/>
              <a:t>Nowroozzadeh</a:t>
            </a:r>
            <a:r>
              <a:rPr lang="en-US" sz="4000" dirty="0"/>
              <a:t> MH, </a:t>
            </a:r>
            <a:r>
              <a:rPr lang="en-US" sz="4000" dirty="0" err="1"/>
              <a:t>Aghazadeh-Amiri</a:t>
            </a:r>
            <a:r>
              <a:rPr lang="en-US" sz="4000" dirty="0"/>
              <a:t> M, </a:t>
            </a:r>
            <a:r>
              <a:rPr lang="en-US" sz="4000" dirty="0" err="1"/>
              <a:t>Tabatabaee</a:t>
            </a:r>
            <a:r>
              <a:rPr lang="en-US" sz="4000" dirty="0"/>
              <a:t> S &amp; </a:t>
            </a:r>
            <a:r>
              <a:rPr lang="en-US" sz="4000" dirty="0" err="1"/>
              <a:t>Zamani</a:t>
            </a:r>
            <a:r>
              <a:rPr lang="en-US" sz="4000" dirty="0"/>
              <a:t> M. Comparison of </a:t>
            </a:r>
            <a:r>
              <a:rPr lang="en-US" sz="4000" dirty="0" err="1"/>
              <a:t>keratometry</a:t>
            </a:r>
            <a:r>
              <a:rPr lang="en-US" sz="4000" dirty="0"/>
              <a:t> measurements using the </a:t>
            </a:r>
            <a:r>
              <a:rPr lang="en-US" sz="4000" dirty="0" err="1"/>
              <a:t>Pentacam</a:t>
            </a:r>
            <a:r>
              <a:rPr lang="en-US" sz="4000" dirty="0"/>
              <a:t> HR, the </a:t>
            </a:r>
            <a:r>
              <a:rPr lang="en-US" sz="4000" dirty="0" err="1"/>
              <a:t>Orbscan</a:t>
            </a:r>
            <a:r>
              <a:rPr lang="en-US" sz="4000" dirty="0"/>
              <a:t> </a:t>
            </a:r>
            <a:r>
              <a:rPr lang="en-US" sz="4000" dirty="0" err="1"/>
              <a:t>IIz</a:t>
            </a:r>
            <a:r>
              <a:rPr lang="en-US" sz="4000" dirty="0"/>
              <a:t>, and the TMS-4 </a:t>
            </a:r>
            <a:r>
              <a:rPr lang="en-US" sz="4000" dirty="0" err="1"/>
              <a:t>topographer.Ophthalmic</a:t>
            </a:r>
            <a:r>
              <a:rPr lang="en-US" sz="4000" dirty="0"/>
              <a:t> </a:t>
            </a:r>
            <a:r>
              <a:rPr lang="en-US" sz="4000" dirty="0" err="1"/>
              <a:t>Physiol</a:t>
            </a:r>
            <a:r>
              <a:rPr lang="en-US" sz="4000" dirty="0"/>
              <a:t> Opt2012,32, 539–546.</a:t>
            </a:r>
            <a:endParaRPr lang="en-GB" sz="4000" dirty="0"/>
          </a:p>
          <a:p>
            <a:pPr marL="742950" indent="-742950">
              <a:buFont typeface="+mj-lt"/>
              <a:buAutoNum type="arabicPeriod"/>
            </a:pPr>
            <a:r>
              <a:rPr lang="en-US" sz="4000" dirty="0" smtClean="0"/>
              <a:t>Hidalgo </a:t>
            </a:r>
            <a:r>
              <a:rPr lang="en-US" sz="4000" dirty="0"/>
              <a:t>IR et al, Repeatability and Inter-device Agreement for Three Different Methods of </a:t>
            </a:r>
            <a:r>
              <a:rPr lang="en-US" sz="4000" dirty="0" err="1"/>
              <a:t>Keratometry</a:t>
            </a:r>
            <a:r>
              <a:rPr lang="en-US" sz="4000" dirty="0"/>
              <a:t>:  </a:t>
            </a:r>
            <a:r>
              <a:rPr lang="en-US" sz="4000" dirty="0" err="1"/>
              <a:t>Placido</a:t>
            </a:r>
            <a:r>
              <a:rPr lang="en-US" sz="4000" dirty="0"/>
              <a:t>, </a:t>
            </a:r>
            <a:r>
              <a:rPr lang="en-US" sz="4000" dirty="0" err="1"/>
              <a:t>Scheimpflug</a:t>
            </a:r>
            <a:r>
              <a:rPr lang="en-US" sz="4000" dirty="0"/>
              <a:t>, and Color LED Corneal Topography. J Refract Surg.2015;31(3):176-181.</a:t>
            </a:r>
            <a:endParaRPr lang="en-GB" sz="4000" dirty="0"/>
          </a:p>
          <a:p>
            <a:pPr marL="742950" indent="-742950">
              <a:buFont typeface="+mj-lt"/>
              <a:buAutoNum type="arabicPeriod"/>
            </a:pPr>
            <a:r>
              <a:rPr lang="en-US" sz="4000" dirty="0" err="1" smtClean="0"/>
              <a:t>Shirayama</a:t>
            </a:r>
            <a:r>
              <a:rPr lang="en-US" sz="4000" dirty="0" smtClean="0"/>
              <a:t> </a:t>
            </a:r>
            <a:r>
              <a:rPr lang="en-US" sz="4000" dirty="0"/>
              <a:t>M et al, Comparison of Corneal Powers Obtained from 4 Different Devices. Am J </a:t>
            </a:r>
            <a:r>
              <a:rPr lang="en-US" sz="4000" dirty="0" err="1"/>
              <a:t>Ophthalmol</a:t>
            </a:r>
            <a:r>
              <a:rPr lang="en-US" sz="4000" dirty="0"/>
              <a:t>. 2009 Oct;148(4):528-535.e1.</a:t>
            </a:r>
            <a:endParaRPr lang="en-GB" sz="4000" dirty="0"/>
          </a:p>
          <a:p>
            <a:pPr marL="742950" indent="-742950">
              <a:buFont typeface="+mj-lt"/>
              <a:buAutoNum type="arabicPeriod"/>
            </a:pPr>
            <a:r>
              <a:rPr lang="en-US" sz="4000" dirty="0" smtClean="0"/>
              <a:t>Cho</a:t>
            </a:r>
            <a:r>
              <a:rPr lang="en-US" sz="4000" dirty="0"/>
              <a:t>, P et al. The performance of four different corneal topographers on normal human corneas and its impact on </a:t>
            </a:r>
            <a:r>
              <a:rPr lang="en-US" sz="4000" dirty="0" err="1"/>
              <a:t>orthokeratology</a:t>
            </a:r>
            <a:r>
              <a:rPr lang="en-US" sz="4000" dirty="0"/>
              <a:t> lens fitting. Optometry and vision science. Volume 79, Issue 3, 175-183</a:t>
            </a:r>
            <a:endParaRPr lang="en-GB" sz="4000" dirty="0"/>
          </a:p>
          <a:p>
            <a:pPr marL="742950" indent="-742950">
              <a:buFont typeface="+mj-lt"/>
              <a:buAutoNum type="arabicPeriod"/>
            </a:pPr>
            <a:r>
              <a:rPr lang="en-US" sz="4000" dirty="0" err="1" smtClean="0"/>
              <a:t>Naderan</a:t>
            </a:r>
            <a:r>
              <a:rPr lang="en-US" sz="4000" dirty="0" smtClean="0"/>
              <a:t> </a:t>
            </a:r>
            <a:r>
              <a:rPr lang="en-US" sz="4000" dirty="0"/>
              <a:t>M, </a:t>
            </a:r>
            <a:r>
              <a:rPr lang="en-US" sz="4000" dirty="0" err="1"/>
              <a:t>Shoar</a:t>
            </a:r>
            <a:r>
              <a:rPr lang="en-US" sz="4000" dirty="0"/>
              <a:t> S, </a:t>
            </a:r>
            <a:r>
              <a:rPr lang="en-US" sz="4000" dirty="0" err="1"/>
              <a:t>Naderan</a:t>
            </a:r>
            <a:r>
              <a:rPr lang="en-US" sz="4000" dirty="0"/>
              <a:t> M, </a:t>
            </a:r>
            <a:r>
              <a:rPr lang="en-US" sz="4000" dirty="0" err="1"/>
              <a:t>Kamaleddin</a:t>
            </a:r>
            <a:r>
              <a:rPr lang="en-US" sz="4000" dirty="0"/>
              <a:t> MA, </a:t>
            </a:r>
            <a:r>
              <a:rPr lang="en-US" sz="4000" dirty="0" err="1"/>
              <a:t>Rajabi</a:t>
            </a:r>
            <a:r>
              <a:rPr lang="en-US" sz="4000" dirty="0"/>
              <a:t> MT. Comparison of corneal measurements in </a:t>
            </a:r>
            <a:r>
              <a:rPr lang="en-US" sz="4000" dirty="0" err="1"/>
              <a:t>keratoconic</a:t>
            </a:r>
            <a:r>
              <a:rPr lang="en-US" sz="4000" dirty="0"/>
              <a:t> eyes using rotating </a:t>
            </a:r>
            <a:r>
              <a:rPr lang="en-US" sz="4000" dirty="0" err="1"/>
              <a:t>Scheimpflug</a:t>
            </a:r>
            <a:r>
              <a:rPr lang="en-US" sz="4000" dirty="0"/>
              <a:t> camera and scanning-slit topography. </a:t>
            </a:r>
            <a:r>
              <a:rPr lang="en-US" sz="4000" dirty="0" err="1"/>
              <a:t>Int</a:t>
            </a:r>
            <a:r>
              <a:rPr lang="en-US" sz="4000" dirty="0"/>
              <a:t> J </a:t>
            </a:r>
            <a:r>
              <a:rPr lang="en-US" sz="4000" dirty="0" err="1"/>
              <a:t>Ophthalmol</a:t>
            </a:r>
            <a:r>
              <a:rPr lang="en-US" sz="4000" dirty="0"/>
              <a:t> 2015;8(2):275-280</a:t>
            </a:r>
            <a:r>
              <a:rPr lang="en-US" sz="4000" dirty="0" smtClean="0"/>
              <a:t>.</a:t>
            </a:r>
            <a:endParaRPr lang="en-GB" sz="4000" dirty="0"/>
          </a:p>
        </p:txBody>
      </p:sp>
      <p:sp>
        <p:nvSpPr>
          <p:cNvPr id="11" name="Content Placeholder 28"/>
          <p:cNvSpPr>
            <a:spLocks noGrp="1"/>
          </p:cNvSpPr>
          <p:nvPr>
            <p:ph sz="quarter" idx="32"/>
          </p:nvPr>
        </p:nvSpPr>
        <p:spPr>
          <a:xfrm>
            <a:off x="22736126" y="16180470"/>
            <a:ext cx="19837400" cy="15823530"/>
          </a:xfrm>
        </p:spPr>
        <p:txBody>
          <a:bodyPr>
            <a:noAutofit/>
          </a:bodyPr>
          <a:lstStyle/>
          <a:p>
            <a:pPr marL="742950" indent="-742950">
              <a:buFont typeface="+mj-lt"/>
              <a:buAutoNum type="arabicPeriod" startAt="9"/>
            </a:pPr>
            <a:r>
              <a:rPr lang="en-US" sz="4000" dirty="0" smtClean="0"/>
              <a:t>Quisling </a:t>
            </a:r>
            <a:r>
              <a:rPr lang="en-US" sz="4000" dirty="0"/>
              <a:t>S, </a:t>
            </a:r>
            <a:r>
              <a:rPr lang="en-US" sz="4000" dirty="0" err="1"/>
              <a:t>Sjoberg</a:t>
            </a:r>
            <a:r>
              <a:rPr lang="en-US" sz="4000" dirty="0"/>
              <a:t> S, Zimmerman B, </a:t>
            </a:r>
            <a:r>
              <a:rPr lang="en-US" sz="4000" dirty="0" err="1"/>
              <a:t>Goins</a:t>
            </a:r>
            <a:r>
              <a:rPr lang="en-US" sz="4000" dirty="0"/>
              <a:t> K. Comparison of </a:t>
            </a:r>
            <a:r>
              <a:rPr lang="en-US" sz="4000" dirty="0" err="1"/>
              <a:t>Pentacam</a:t>
            </a:r>
            <a:r>
              <a:rPr lang="en-US" sz="4000" dirty="0"/>
              <a:t> and </a:t>
            </a:r>
            <a:r>
              <a:rPr lang="en-US" sz="4000" dirty="0" err="1"/>
              <a:t>Orbscan</a:t>
            </a:r>
            <a:r>
              <a:rPr lang="en-US" sz="4000" dirty="0"/>
              <a:t> </a:t>
            </a:r>
            <a:r>
              <a:rPr lang="en-US" sz="4000" dirty="0" err="1"/>
              <a:t>IIz</a:t>
            </a:r>
            <a:r>
              <a:rPr lang="en-US" sz="4000" dirty="0"/>
              <a:t> on posterior curvature topography </a:t>
            </a:r>
            <a:r>
              <a:rPr lang="en-US" sz="4000" dirty="0" err="1"/>
              <a:t>measurments</a:t>
            </a:r>
            <a:r>
              <a:rPr lang="en-US" sz="4000" dirty="0"/>
              <a:t> in </a:t>
            </a:r>
            <a:r>
              <a:rPr lang="en-US" sz="4000" dirty="0" err="1"/>
              <a:t>keratoconus</a:t>
            </a:r>
            <a:r>
              <a:rPr lang="en-US" sz="4000" dirty="0"/>
              <a:t> eyes. American Academy of Ophthalmology 2006;113:1629-1632</a:t>
            </a:r>
            <a:endParaRPr lang="en-GB" sz="4000" dirty="0"/>
          </a:p>
          <a:p>
            <a:pPr marL="742950" indent="-742950">
              <a:buFont typeface="+mj-lt"/>
              <a:buAutoNum type="arabicPeriod" startAt="9"/>
            </a:pPr>
            <a:r>
              <a:rPr lang="en-US" sz="4000" dirty="0" err="1" smtClean="0"/>
              <a:t>Gonen</a:t>
            </a:r>
            <a:r>
              <a:rPr lang="en-US" sz="4000" dirty="0" smtClean="0"/>
              <a:t> </a:t>
            </a:r>
            <a:r>
              <a:rPr lang="en-US" sz="4000" dirty="0"/>
              <a:t>T et al, Comparison of </a:t>
            </a:r>
            <a:r>
              <a:rPr lang="en-US" sz="4000" dirty="0" err="1"/>
              <a:t>Keratometric</a:t>
            </a:r>
            <a:r>
              <a:rPr lang="en-US" sz="4000" dirty="0"/>
              <a:t> Data Obtained by Automated </a:t>
            </a:r>
            <a:r>
              <a:rPr lang="en-US" sz="4000" dirty="0" err="1"/>
              <a:t>Keratometer</a:t>
            </a:r>
            <a:r>
              <a:rPr lang="en-US" sz="4000" dirty="0"/>
              <a:t>, </a:t>
            </a:r>
            <a:r>
              <a:rPr lang="en-US" sz="4000" dirty="0" err="1"/>
              <a:t>Dicon</a:t>
            </a:r>
            <a:r>
              <a:rPr lang="en-US" sz="4000" dirty="0"/>
              <a:t> CT 200,  Allegro </a:t>
            </a:r>
            <a:r>
              <a:rPr lang="en-US" sz="4000" dirty="0" err="1"/>
              <a:t>Topolyzer</a:t>
            </a:r>
            <a:r>
              <a:rPr lang="en-US" sz="4000" dirty="0"/>
              <a:t>, and </a:t>
            </a:r>
            <a:r>
              <a:rPr lang="en-US" sz="4000" dirty="0" err="1"/>
              <a:t>Pentacam</a:t>
            </a:r>
            <a:r>
              <a:rPr lang="en-US" sz="4000" dirty="0"/>
              <a:t> J Refract Surg. 2012;28(8):557-561.</a:t>
            </a:r>
            <a:endParaRPr lang="en-GB" sz="4000" dirty="0"/>
          </a:p>
          <a:p>
            <a:pPr marL="742950" indent="-742950">
              <a:buFont typeface="+mj-lt"/>
              <a:buAutoNum type="arabicPeriod" startAt="9"/>
            </a:pPr>
            <a:r>
              <a:rPr lang="en-US" sz="4000" dirty="0" err="1" smtClean="0"/>
              <a:t>Whang</a:t>
            </a:r>
            <a:r>
              <a:rPr lang="en-US" sz="4000" dirty="0" smtClean="0"/>
              <a:t> </a:t>
            </a:r>
            <a:r>
              <a:rPr lang="en-US" sz="4000" dirty="0"/>
              <a:t>WJ, </a:t>
            </a:r>
            <a:r>
              <a:rPr lang="en-US" sz="4000" dirty="0" err="1"/>
              <a:t>Byun</a:t>
            </a:r>
            <a:r>
              <a:rPr lang="en-US" sz="4000" dirty="0"/>
              <a:t> YS, </a:t>
            </a:r>
            <a:r>
              <a:rPr lang="en-US" sz="4000" dirty="0" err="1"/>
              <a:t>Joo</a:t>
            </a:r>
            <a:r>
              <a:rPr lang="en-US" sz="4000" dirty="0"/>
              <a:t> CK. Comparison of refractive outcomes using five devices for the assessment of preoperative corneal power. Clinical and Experimental Ophthalmology 2012;40:425-432.</a:t>
            </a:r>
            <a:endParaRPr lang="en-GB" sz="4000" dirty="0"/>
          </a:p>
          <a:p>
            <a:pPr marL="742950" indent="-742950">
              <a:buFont typeface="+mj-lt"/>
              <a:buAutoNum type="arabicPeriod" startAt="9"/>
            </a:pPr>
            <a:r>
              <a:rPr lang="en-US" sz="4000" dirty="0" smtClean="0"/>
              <a:t>Crawford </a:t>
            </a:r>
            <a:r>
              <a:rPr lang="en-US" sz="4000" dirty="0"/>
              <a:t>AZ, Patel DV, </a:t>
            </a:r>
            <a:r>
              <a:rPr lang="en-US" sz="4000" dirty="0" err="1"/>
              <a:t>Mcghee</a:t>
            </a:r>
            <a:r>
              <a:rPr lang="en-US" sz="4000" dirty="0"/>
              <a:t> CNJ. Comparison and repeatability of </a:t>
            </a:r>
            <a:r>
              <a:rPr lang="en-US" sz="4000" dirty="0" err="1"/>
              <a:t>keratometric</a:t>
            </a:r>
            <a:r>
              <a:rPr lang="en-US" sz="4000" dirty="0"/>
              <a:t> and corneal power measurements obtained by </a:t>
            </a:r>
            <a:r>
              <a:rPr lang="en-US" sz="4000" dirty="0" err="1"/>
              <a:t>Orbscan</a:t>
            </a:r>
            <a:r>
              <a:rPr lang="en-US" sz="4000" dirty="0"/>
              <a:t> II. Am J </a:t>
            </a:r>
            <a:r>
              <a:rPr lang="en-US" sz="4000" dirty="0" err="1"/>
              <a:t>Ophthalmol</a:t>
            </a:r>
            <a:r>
              <a:rPr lang="en-US" sz="4000" dirty="0"/>
              <a:t> 2013;156:53–60.</a:t>
            </a:r>
            <a:endParaRPr lang="en-GB" sz="4000" dirty="0"/>
          </a:p>
          <a:p>
            <a:pPr marL="742950" indent="-742950">
              <a:buFont typeface="+mj-lt"/>
              <a:buAutoNum type="arabicPeriod" startAt="9"/>
            </a:pPr>
            <a:r>
              <a:rPr lang="en-US" sz="4000" dirty="0" err="1" smtClean="0"/>
              <a:t>Douthwaite</a:t>
            </a:r>
            <a:r>
              <a:rPr lang="en-US" sz="4000" dirty="0" smtClean="0"/>
              <a:t> </a:t>
            </a:r>
            <a:r>
              <a:rPr lang="en-US" sz="4000" dirty="0"/>
              <a:t>WA, </a:t>
            </a:r>
            <a:r>
              <a:rPr lang="en-US" sz="4000" dirty="0" err="1"/>
              <a:t>Mallen</a:t>
            </a:r>
            <a:r>
              <a:rPr lang="en-US" sz="4000" dirty="0"/>
              <a:t> E. Cornea measurement comparison with </a:t>
            </a:r>
            <a:r>
              <a:rPr lang="en-US" sz="4000" dirty="0" err="1"/>
              <a:t>Orbscan</a:t>
            </a:r>
            <a:r>
              <a:rPr lang="en-US" sz="4000" dirty="0"/>
              <a:t> II and </a:t>
            </a:r>
            <a:r>
              <a:rPr lang="en-US" sz="4000" dirty="0" err="1"/>
              <a:t>EyeSys</a:t>
            </a:r>
            <a:r>
              <a:rPr lang="en-US" sz="4000" dirty="0"/>
              <a:t> </a:t>
            </a:r>
            <a:r>
              <a:rPr lang="en-US" sz="4000" dirty="0" err="1"/>
              <a:t>Videokeratoscope</a:t>
            </a:r>
            <a:r>
              <a:rPr lang="en-US" sz="4000" dirty="0"/>
              <a:t>. Optometry and Vision Science 2007;84(7):598-604</a:t>
            </a:r>
            <a:endParaRPr lang="en-GB" sz="4000" dirty="0"/>
          </a:p>
          <a:p>
            <a:pPr marL="742950" indent="-742950">
              <a:buFont typeface="+mj-lt"/>
              <a:buAutoNum type="arabicPeriod" startAt="9"/>
            </a:pPr>
            <a:r>
              <a:rPr lang="en-US" sz="4000" dirty="0" err="1" smtClean="0"/>
              <a:t>Hashemi</a:t>
            </a:r>
            <a:r>
              <a:rPr lang="en-US" sz="4000" dirty="0" smtClean="0"/>
              <a:t> </a:t>
            </a:r>
            <a:r>
              <a:rPr lang="en-US" sz="4000" dirty="0"/>
              <a:t>H, </a:t>
            </a:r>
            <a:r>
              <a:rPr lang="en-US" sz="4000" dirty="0" err="1"/>
              <a:t>Yekta</a:t>
            </a:r>
            <a:r>
              <a:rPr lang="en-US" sz="4000" dirty="0"/>
              <a:t> A, </a:t>
            </a:r>
            <a:r>
              <a:rPr lang="en-US" sz="4000" dirty="0" err="1"/>
              <a:t>Khabazkhoob</a:t>
            </a:r>
            <a:r>
              <a:rPr lang="en-US" sz="4000" dirty="0"/>
              <a:t> M, Effect of </a:t>
            </a:r>
            <a:r>
              <a:rPr lang="en-US" sz="4000" dirty="0" err="1"/>
              <a:t>keratoconus</a:t>
            </a:r>
            <a:r>
              <a:rPr lang="en-US" sz="4000" dirty="0"/>
              <a:t> grades on repeatability of </a:t>
            </a:r>
            <a:r>
              <a:rPr lang="en-US" sz="4000" dirty="0" err="1"/>
              <a:t>keratometry</a:t>
            </a:r>
            <a:r>
              <a:rPr lang="en-US" sz="4000" dirty="0"/>
              <a:t> readings: Comparison of 5 devices. J Cataract Refract </a:t>
            </a:r>
            <a:r>
              <a:rPr lang="en-US" sz="4000" dirty="0" err="1"/>
              <a:t>Surg</a:t>
            </a:r>
            <a:r>
              <a:rPr lang="en-US" sz="4000" dirty="0"/>
              <a:t> 2015; 41:1065–1072</a:t>
            </a:r>
            <a:endParaRPr lang="en-GB" sz="4000" dirty="0"/>
          </a:p>
          <a:p>
            <a:pPr marL="742950" indent="-742950">
              <a:buFont typeface="+mj-lt"/>
              <a:buAutoNum type="arabicPeriod" startAt="9"/>
            </a:pPr>
            <a:r>
              <a:rPr lang="en-US" sz="4000" dirty="0" err="1" smtClean="0"/>
              <a:t>Lekhanont</a:t>
            </a:r>
            <a:r>
              <a:rPr lang="en-US" sz="4000" dirty="0" smtClean="0"/>
              <a:t> </a:t>
            </a:r>
            <a:r>
              <a:rPr lang="en-US" sz="4000" dirty="0"/>
              <a:t>K, </a:t>
            </a:r>
            <a:r>
              <a:rPr lang="en-US" sz="4000" dirty="0" err="1"/>
              <a:t>Nonpassopon</a:t>
            </a:r>
            <a:r>
              <a:rPr lang="en-US" sz="4000" dirty="0"/>
              <a:t> M, </a:t>
            </a:r>
            <a:r>
              <a:rPr lang="en-US" sz="4000" dirty="0" err="1"/>
              <a:t>Wannarosapark</a:t>
            </a:r>
            <a:r>
              <a:rPr lang="en-US" sz="4000" dirty="0"/>
              <a:t> K, </a:t>
            </a:r>
            <a:r>
              <a:rPr lang="en-US" sz="4000" dirty="0" err="1"/>
              <a:t>Chuckpaiwong</a:t>
            </a:r>
            <a:r>
              <a:rPr lang="en-US" sz="4000" dirty="0"/>
              <a:t> V (2015) Agreement between Clinical History Method, </a:t>
            </a:r>
            <a:r>
              <a:rPr lang="en-US" sz="4000" dirty="0" err="1"/>
              <a:t>Orbscan</a:t>
            </a:r>
            <a:r>
              <a:rPr lang="en-US" sz="4000" dirty="0"/>
              <a:t> </a:t>
            </a:r>
            <a:r>
              <a:rPr lang="en-US" sz="4000" dirty="0" err="1"/>
              <a:t>IIz</a:t>
            </a:r>
            <a:r>
              <a:rPr lang="en-US" sz="4000" dirty="0"/>
              <a:t>, and </a:t>
            </a:r>
            <a:r>
              <a:rPr lang="en-US" sz="4000" dirty="0" err="1"/>
              <a:t>Pentacam</a:t>
            </a:r>
            <a:r>
              <a:rPr lang="en-US" sz="4000" dirty="0"/>
              <a:t> in Estimating Corneal Power after Myopic </a:t>
            </a:r>
            <a:r>
              <a:rPr lang="en-US" sz="4000" dirty="0" err="1"/>
              <a:t>Excimer</a:t>
            </a:r>
            <a:r>
              <a:rPr lang="en-US" sz="4000" dirty="0"/>
              <a:t> Laser Surgery. </a:t>
            </a:r>
            <a:r>
              <a:rPr lang="en-US" sz="4000" dirty="0" err="1"/>
              <a:t>PLoS</a:t>
            </a:r>
            <a:r>
              <a:rPr lang="en-US" sz="4000" dirty="0"/>
              <a:t> ONE 10(4): e0123729. </a:t>
            </a:r>
            <a:endParaRPr lang="en-GB" sz="4000" dirty="0"/>
          </a:p>
          <a:p>
            <a:pPr marL="742950" indent="-742950">
              <a:buFont typeface="+mj-lt"/>
              <a:buAutoNum type="arabicPeriod" startAt="9"/>
            </a:pPr>
            <a:r>
              <a:rPr lang="en-US" sz="4000" dirty="0" err="1" smtClean="0"/>
              <a:t>Thebpatiphat</a:t>
            </a:r>
            <a:r>
              <a:rPr lang="en-US" sz="4000" dirty="0" smtClean="0"/>
              <a:t> </a:t>
            </a:r>
            <a:r>
              <a:rPr lang="en-US" sz="4000" dirty="0"/>
              <a:t>N, Hammersmith KM, </a:t>
            </a:r>
            <a:r>
              <a:rPr lang="en-US" sz="4000" dirty="0" err="1"/>
              <a:t>Rapuano</a:t>
            </a:r>
            <a:r>
              <a:rPr lang="en-US" sz="4000" dirty="0"/>
              <a:t> CJ, Ayres BD, Cohen EJ (2007) Cataract surgery in </a:t>
            </a:r>
            <a:r>
              <a:rPr lang="en-US" sz="4000" dirty="0" err="1"/>
              <a:t>keratoconus</a:t>
            </a:r>
            <a:r>
              <a:rPr lang="en-US" sz="4000" dirty="0"/>
              <a:t>. Eye Contact Lens 33:244–246</a:t>
            </a:r>
            <a:endParaRPr lang="en-GB" sz="4000" dirty="0"/>
          </a:p>
        </p:txBody>
      </p:sp>
    </p:spTree>
    <p:extLst>
      <p:ext uri="{BB962C8B-B14F-4D97-AF65-F5344CB8AC3E}">
        <p14:creationId xmlns:p14="http://schemas.microsoft.com/office/powerpoint/2010/main" val="622599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1658</Words>
  <Application>Microsoft Office PowerPoint</Application>
  <PresentationFormat>Custom</PresentationFormat>
  <Paragraphs>335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Roboto Slab</vt:lpstr>
      <vt:lpstr>Calibri Light</vt:lpstr>
      <vt:lpstr>Arial</vt:lpstr>
      <vt:lpstr>League Gothic</vt:lpstr>
      <vt:lpstr>Science Poster</vt:lpstr>
      <vt:lpstr>Irregular corneas – K readings from four different devices</vt:lpstr>
      <vt:lpstr>Irregular corneas – K readings from four different devices</vt:lpstr>
      <vt:lpstr>Irregular corneas – K readings from four different devices</vt:lpstr>
      <vt:lpstr>Irregular corneas – K readings from four different devices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2015-08-30T11:06:38Z</dcterms:created>
  <dcterms:modified xsi:type="dcterms:W3CDTF">2015-09-10T20:23:26Z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