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1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359F-7DB4-0948-82DB-1244E995F7A3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93DBE-E158-0540-8853-4DAB57641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11F199-4F94-2F45-9E36-7D2C39CA2FED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r-Latn-C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r-Latn-C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r-Latn-C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r-Latn-C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r-Latn-C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r-Latn-CS" smtClean="0"/>
              <a:t>Click to edit Master text styles</a:t>
            </a:r>
          </a:p>
          <a:p>
            <a:pPr lvl="1" eaLnBrk="1" latinLnBrk="0" hangingPunct="1"/>
            <a:r>
              <a:rPr lang="sr-Latn-CS" smtClean="0"/>
              <a:t>Second level</a:t>
            </a:r>
          </a:p>
          <a:p>
            <a:pPr lvl="2" eaLnBrk="1" latinLnBrk="0" hangingPunct="1"/>
            <a:r>
              <a:rPr lang="sr-Latn-CS" smtClean="0"/>
              <a:t>Third level</a:t>
            </a:r>
          </a:p>
          <a:p>
            <a:pPr lvl="3" eaLnBrk="1" latinLnBrk="0" hangingPunct="1"/>
            <a:r>
              <a:rPr lang="sr-Latn-CS" smtClean="0"/>
              <a:t>Fourth level</a:t>
            </a:r>
          </a:p>
          <a:p>
            <a:pPr lvl="4" eaLnBrk="1" latinLnBrk="0" hangingPunct="1"/>
            <a:r>
              <a:rPr lang="sr-Latn-C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r-Latn-C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r-Latn-C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r-Latn-CS" smtClean="0"/>
              <a:t>Click to edit Master text styles</a:t>
            </a:r>
          </a:p>
          <a:p>
            <a:pPr lvl="1" eaLnBrk="1" latinLnBrk="0" hangingPunct="1"/>
            <a:r>
              <a:rPr kumimoji="0" lang="sr-Latn-CS" smtClean="0"/>
              <a:t>Second level</a:t>
            </a:r>
          </a:p>
          <a:p>
            <a:pPr lvl="2" eaLnBrk="1" latinLnBrk="0" hangingPunct="1"/>
            <a:r>
              <a:rPr kumimoji="0" lang="sr-Latn-CS" smtClean="0"/>
              <a:t>Third level</a:t>
            </a:r>
          </a:p>
          <a:p>
            <a:pPr lvl="3" eaLnBrk="1" latinLnBrk="0" hangingPunct="1"/>
            <a:r>
              <a:rPr kumimoji="0" lang="sr-Latn-CS" smtClean="0"/>
              <a:t>Fourth level</a:t>
            </a:r>
          </a:p>
          <a:p>
            <a:pPr lvl="4" eaLnBrk="1" latinLnBrk="0" hangingPunct="1"/>
            <a:r>
              <a:rPr kumimoji="0" lang="sr-Latn-C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0B57BC-2F99-FF49-83E5-70FA0CD4C020}" type="datetimeFigureOut">
              <a:rPr lang="en-US" smtClean="0"/>
              <a:t>9/11/15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B46558-B8D0-704D-9D31-DEE29F0519C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Microbiological analysis of samples of lens care solutions in reusable soft contact lens trial sets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70940"/>
            <a:ext cx="7854696" cy="168835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Dr Katarina </a:t>
            </a:r>
            <a:r>
              <a:rPr lang="en-US" dirty="0" err="1" smtClean="0">
                <a:ea typeface="+mn-ea"/>
                <a:cs typeface="+mn-cs"/>
              </a:rPr>
              <a:t>Janković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Terzć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Ophthalmology practice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OkoiOko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Belgrade, Serbia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err="1" smtClean="0"/>
              <a:t>Katarina@okoioko.com</a:t>
            </a:r>
            <a:endParaRPr lang="en-US" dirty="0" smtClean="0"/>
          </a:p>
        </p:txBody>
      </p:sp>
      <p:pic>
        <p:nvPicPr>
          <p:cNvPr id="23556" name="Picture 3" descr="oko i oko logo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7625" y="2128838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purpose is to analyse microbiological organisms in contact lens care solutions samples taken from randomly selected reusable soft trial contact lenses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MG_97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80" y="3718819"/>
            <a:ext cx="3139728" cy="2354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and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30 items of reusable trial lenses have been</a:t>
            </a:r>
            <a:r>
              <a:rPr lang="en-GB" dirty="0" smtClean="0"/>
              <a:t> randomly collected </a:t>
            </a:r>
            <a:r>
              <a:rPr lang="en-GB" dirty="0" smtClean="0"/>
              <a:t>from 8 different ophthalmological units from Belgrade.</a:t>
            </a:r>
            <a:endParaRPr lang="en-US" dirty="0" smtClean="0"/>
          </a:p>
          <a:p>
            <a:r>
              <a:rPr lang="en-GB" dirty="0" smtClean="0"/>
              <a:t>Samples from contact lens care solutions have </a:t>
            </a:r>
            <a:r>
              <a:rPr lang="en-GB" dirty="0" smtClean="0"/>
              <a:t>been taken to laboratory and </a:t>
            </a:r>
            <a:r>
              <a:rPr lang="en-GB" dirty="0" smtClean="0"/>
              <a:t>directly cultured on broth and solid media as a drop. Sterility of examined solutions has been </a:t>
            </a:r>
            <a:r>
              <a:rPr lang="en-GB" dirty="0" smtClean="0"/>
              <a:t>controlled.</a:t>
            </a:r>
            <a:endParaRPr lang="en-US" dirty="0" smtClean="0"/>
          </a:p>
          <a:p>
            <a:r>
              <a:rPr lang="en-GB" dirty="0" smtClean="0"/>
              <a:t>The inoculated broths and plates have been incubated</a:t>
            </a:r>
            <a:r>
              <a:rPr lang="en-GB" dirty="0" smtClean="0"/>
              <a:t> and organisms </a:t>
            </a:r>
            <a:r>
              <a:rPr lang="en-GB" dirty="0" smtClean="0"/>
              <a:t>grown were identified using standard microbiological </a:t>
            </a:r>
            <a:r>
              <a:rPr lang="en-GB" dirty="0" smtClean="0"/>
              <a:t>techniques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1 -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472" y="2808941"/>
          <a:ext cx="7844116" cy="392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352"/>
                <a:gridCol w="4377764"/>
              </a:tblGrid>
              <a:tr h="253415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Microbiological status</a:t>
                      </a:r>
                      <a:endParaRPr lang="en-US" dirty="0"/>
                    </a:p>
                  </a:txBody>
                  <a:tcPr/>
                </a:tc>
              </a:tr>
              <a:tr h="3211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Sterile</a:t>
                      </a:r>
                      <a:endParaRPr lang="en-US" dirty="0"/>
                    </a:p>
                  </a:txBody>
                  <a:tcPr/>
                </a:tc>
              </a:tr>
              <a:tr h="39825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Corinebacterium</a:t>
                      </a:r>
                      <a:r>
                        <a:rPr lang="en-US" dirty="0" smtClean="0"/>
                        <a:t> sp.</a:t>
                      </a:r>
                      <a:endParaRPr lang="en-US" dirty="0"/>
                    </a:p>
                  </a:txBody>
                  <a:tcPr/>
                </a:tc>
              </a:tr>
              <a:tr h="56893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Staphylococcus sp. </a:t>
                      </a:r>
                      <a:r>
                        <a:rPr lang="en-GB" dirty="0" err="1" smtClean="0"/>
                        <a:t>coagulase</a:t>
                      </a:r>
                      <a:r>
                        <a:rPr lang="en-GB" dirty="0" smtClean="0"/>
                        <a:t>-negative</a:t>
                      </a:r>
                      <a:endParaRPr lang="en-US" dirty="0"/>
                    </a:p>
                  </a:txBody>
                  <a:tcPr/>
                </a:tc>
              </a:tr>
              <a:tr h="39825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Pseudomonas sp</a:t>
                      </a:r>
                      <a:endParaRPr lang="en-US" dirty="0"/>
                    </a:p>
                  </a:txBody>
                  <a:tcPr/>
                </a:tc>
              </a:tr>
              <a:tr h="3211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Klebsiella</a:t>
                      </a:r>
                      <a:endParaRPr lang="en-US" dirty="0"/>
                    </a:p>
                  </a:txBody>
                  <a:tcPr/>
                </a:tc>
              </a:tr>
              <a:tr h="3211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Escherihia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colli</a:t>
                      </a:r>
                      <a:endParaRPr lang="en-US" dirty="0"/>
                    </a:p>
                  </a:txBody>
                  <a:tcPr/>
                </a:tc>
              </a:tr>
              <a:tr h="3211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Proteus</a:t>
                      </a:r>
                      <a:endParaRPr lang="en-US" dirty="0"/>
                    </a:p>
                  </a:txBody>
                  <a:tcPr/>
                </a:tc>
              </a:tr>
              <a:tr h="3211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Fungi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microorganisms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199" y="1847088"/>
            <a:ext cx="8447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In total 8 samples have proven to be sterile. Others have been identified with one or with </a:t>
            </a:r>
            <a:r>
              <a:rPr lang="en-GB" dirty="0" smtClean="0"/>
              <a:t>more</a:t>
            </a:r>
            <a:r>
              <a:rPr lang="en-GB" dirty="0" smtClean="0"/>
              <a:t> microorganisms: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Reusable </a:t>
            </a:r>
            <a:r>
              <a:rPr lang="en-GB" dirty="0" smtClean="0"/>
              <a:t>trial soft </a:t>
            </a:r>
            <a:r>
              <a:rPr lang="en-GB" dirty="0" smtClean="0"/>
              <a:t>lenses are not safe to use</a:t>
            </a:r>
            <a:r>
              <a:rPr lang="en-GB" dirty="0" smtClean="0"/>
              <a:t>. </a:t>
            </a:r>
            <a:r>
              <a:rPr lang="en-GB" dirty="0" smtClean="0"/>
              <a:t>If re-used they</a:t>
            </a:r>
            <a:r>
              <a:rPr lang="en-GB" dirty="0" smtClean="0"/>
              <a:t> need to </a:t>
            </a:r>
            <a:r>
              <a:rPr lang="en-GB" dirty="0" smtClean="0"/>
              <a:t>be kept in multipurpose </a:t>
            </a:r>
            <a:r>
              <a:rPr lang="en-GB" dirty="0" smtClean="0"/>
              <a:t>solution </a:t>
            </a:r>
            <a:r>
              <a:rPr lang="en-GB" dirty="0" smtClean="0"/>
              <a:t>up to a maximum of one month. </a:t>
            </a:r>
            <a:r>
              <a:rPr lang="en-US" dirty="0" smtClean="0"/>
              <a:t>Soft trial fitting lenses can be disinfected using hydrogen peroxide system. Some soft lenses have also been approved for heat disinfection.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405</TotalTime>
  <Words>234</Words>
  <Application>Microsoft Macintosh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Microbiological analysis of samples of lens care solutions in reusable soft contact lens trial sets</vt:lpstr>
      <vt:lpstr>Purpose</vt:lpstr>
      <vt:lpstr>Material and method</vt:lpstr>
      <vt:lpstr>Table 1 - 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Katarina</dc:creator>
  <cp:lastModifiedBy>Katarina</cp:lastModifiedBy>
  <cp:revision>11</cp:revision>
  <dcterms:created xsi:type="dcterms:W3CDTF">2015-09-11T11:20:03Z</dcterms:created>
  <dcterms:modified xsi:type="dcterms:W3CDTF">2015-09-11T18:05:44Z</dcterms:modified>
</cp:coreProperties>
</file>