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İkizkenar Üçgen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026862D-1433-440A-897A-1A42312B77E1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334F473-1F0C-4699-807F-0F9CDF2CD9A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862D-1433-440A-897A-1A42312B77E1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F473-1F0C-4699-807F-0F9CDF2CD9A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862D-1433-440A-897A-1A42312B77E1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F473-1F0C-4699-807F-0F9CDF2CD9A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026862D-1433-440A-897A-1A42312B77E1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F473-1F0C-4699-807F-0F9CDF2CD9A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 Üçgen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İkizkenar Üçgen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026862D-1433-440A-897A-1A42312B77E1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334F473-1F0C-4699-807F-0F9CDF2CD9AD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1" name="10 Düz Bağlayıcı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Düz Bağlayıcı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026862D-1433-440A-897A-1A42312B77E1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334F473-1F0C-4699-807F-0F9CDF2CD9A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026862D-1433-440A-897A-1A42312B77E1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334F473-1F0C-4699-807F-0F9CDF2CD9A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862D-1433-440A-897A-1A42312B77E1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F473-1F0C-4699-807F-0F9CDF2CD9A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026862D-1433-440A-897A-1A42312B77E1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334F473-1F0C-4699-807F-0F9CDF2CD9A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026862D-1433-440A-897A-1A42312B77E1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334F473-1F0C-4699-807F-0F9CDF2CD9A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026862D-1433-440A-897A-1A42312B77E1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334F473-1F0C-4699-807F-0F9CDF2CD9A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 Üçgen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Düz Bağlayıcı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Düz Bağlayıcı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026862D-1433-440A-897A-1A42312B77E1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334F473-1F0C-4699-807F-0F9CDF2CD9AD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1000109"/>
            <a:ext cx="7772400" cy="2600342"/>
          </a:xfrm>
        </p:spPr>
        <p:txBody>
          <a:bodyPr>
            <a:normAutofit fontScale="90000"/>
          </a:bodyPr>
          <a:lstStyle/>
          <a:p>
            <a:r>
              <a:rPr lang="tr-TR" b="1" dirty="0" err="1" smtClean="0"/>
              <a:t>Amniotic</a:t>
            </a:r>
            <a:r>
              <a:rPr lang="tr-TR" b="1" dirty="0" smtClean="0"/>
              <a:t> </a:t>
            </a:r>
            <a:r>
              <a:rPr lang="tr-TR" b="1" dirty="0" err="1" smtClean="0"/>
              <a:t>membrane</a:t>
            </a:r>
            <a:r>
              <a:rPr lang="tr-TR" b="1" dirty="0" smtClean="0"/>
              <a:t> </a:t>
            </a:r>
            <a:r>
              <a:rPr lang="tr-TR" b="1" dirty="0" err="1" smtClean="0"/>
              <a:t>transplantation</a:t>
            </a:r>
            <a:r>
              <a:rPr lang="tr-TR" b="1" dirty="0" smtClean="0"/>
              <a:t> in </a:t>
            </a:r>
            <a:r>
              <a:rPr lang="tr-TR" b="1" dirty="0" err="1" smtClean="0"/>
              <a:t>bacterial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herpetic</a:t>
            </a:r>
            <a:r>
              <a:rPr lang="tr-TR" b="1" dirty="0" smtClean="0"/>
              <a:t> </a:t>
            </a:r>
            <a:r>
              <a:rPr lang="tr-TR" b="1" dirty="0" err="1" smtClean="0"/>
              <a:t>stromal</a:t>
            </a:r>
            <a:r>
              <a:rPr lang="tr-TR" b="1" dirty="0" smtClean="0"/>
              <a:t> </a:t>
            </a:r>
            <a:r>
              <a:rPr lang="tr-TR" b="1" dirty="0" err="1" smtClean="0"/>
              <a:t>keratitis</a:t>
            </a:r>
            <a:endParaRPr lang="tr-TR" b="1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428728" y="3857628"/>
            <a:ext cx="6400800" cy="1752600"/>
          </a:xfrm>
        </p:spPr>
        <p:txBody>
          <a:bodyPr/>
          <a:lstStyle/>
          <a:p>
            <a:r>
              <a:rPr lang="tr-TR" dirty="0" smtClean="0"/>
              <a:t>Yeşim ALTAY </a:t>
            </a:r>
          </a:p>
          <a:p>
            <a:r>
              <a:rPr lang="tr-TR" dirty="0" smtClean="0"/>
              <a:t>Ankara </a:t>
            </a:r>
            <a:r>
              <a:rPr lang="tr-TR" dirty="0" err="1" smtClean="0"/>
              <a:t>Education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Research</a:t>
            </a:r>
            <a:r>
              <a:rPr lang="tr-TR" dirty="0" smtClean="0"/>
              <a:t> </a:t>
            </a:r>
            <a:r>
              <a:rPr lang="tr-TR" dirty="0" err="1" smtClean="0"/>
              <a:t>Hospital</a:t>
            </a:r>
            <a:r>
              <a:rPr lang="tr-TR" dirty="0" smtClean="0"/>
              <a:t> 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b="1" dirty="0" smtClean="0"/>
              <a:t>	</a:t>
            </a:r>
            <a:r>
              <a:rPr lang="tr-TR" b="1" dirty="0" err="1" smtClean="0">
                <a:latin typeface="Calibri" pitchFamily="34" charset="0"/>
              </a:rPr>
              <a:t>Purpose</a:t>
            </a:r>
            <a:endParaRPr lang="tr-TR" b="1" dirty="0" smtClean="0">
              <a:latin typeface="Calibri" pitchFamily="34" charset="0"/>
            </a:endParaRPr>
          </a:p>
          <a:p>
            <a:r>
              <a:rPr lang="tr-TR" dirty="0" err="1" smtClean="0">
                <a:latin typeface="Calibri" pitchFamily="34" charset="0"/>
              </a:rPr>
              <a:t>To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describe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the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results</a:t>
            </a:r>
            <a:r>
              <a:rPr lang="tr-TR" dirty="0" smtClean="0">
                <a:latin typeface="Calibri" pitchFamily="34" charset="0"/>
              </a:rPr>
              <a:t> of </a:t>
            </a:r>
            <a:r>
              <a:rPr lang="tr-TR" dirty="0" err="1" smtClean="0">
                <a:latin typeface="Calibri" pitchFamily="34" charset="0"/>
              </a:rPr>
              <a:t>amniotic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membrane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transplantation</a:t>
            </a:r>
            <a:r>
              <a:rPr lang="tr-TR" dirty="0" smtClean="0">
                <a:latin typeface="Calibri" pitchFamily="34" charset="0"/>
              </a:rPr>
              <a:t> (AMT) in </a:t>
            </a:r>
            <a:r>
              <a:rPr lang="tr-TR" dirty="0" err="1" smtClean="0">
                <a:latin typeface="Calibri" pitchFamily="34" charset="0"/>
              </a:rPr>
              <a:t>patients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with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bacterial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and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herpetic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stromal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keratitis</a:t>
            </a:r>
            <a:endParaRPr lang="tr-TR" dirty="0" smtClean="0">
              <a:latin typeface="Calibri" pitchFamily="34" charset="0"/>
            </a:endParaRPr>
          </a:p>
          <a:p>
            <a:pPr>
              <a:buNone/>
            </a:pPr>
            <a:r>
              <a:rPr lang="tr-TR" b="1" dirty="0" smtClean="0">
                <a:latin typeface="Calibri" pitchFamily="34" charset="0"/>
              </a:rPr>
              <a:t>	</a:t>
            </a:r>
            <a:r>
              <a:rPr lang="tr-TR" b="1" dirty="0" err="1" smtClean="0">
                <a:latin typeface="Calibri" pitchFamily="34" charset="0"/>
              </a:rPr>
              <a:t>Methods</a:t>
            </a:r>
            <a:endParaRPr lang="tr-TR" b="1" dirty="0" smtClean="0">
              <a:latin typeface="Calibri" pitchFamily="34" charset="0"/>
            </a:endParaRPr>
          </a:p>
          <a:p>
            <a:r>
              <a:rPr lang="tr-TR" dirty="0" smtClean="0">
                <a:latin typeface="Calibri" pitchFamily="34" charset="0"/>
              </a:rPr>
              <a:t>42 </a:t>
            </a:r>
            <a:r>
              <a:rPr lang="tr-TR" dirty="0" err="1" smtClean="0">
                <a:latin typeface="Calibri" pitchFamily="34" charset="0"/>
              </a:rPr>
              <a:t>patients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with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herpetic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stromal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keratitis</a:t>
            </a:r>
            <a:endParaRPr lang="tr-TR" dirty="0" smtClean="0">
              <a:latin typeface="Calibri" pitchFamily="34" charset="0"/>
            </a:endParaRPr>
          </a:p>
          <a:p>
            <a:r>
              <a:rPr lang="tr-TR" dirty="0" smtClean="0">
                <a:latin typeface="Calibri" pitchFamily="34" charset="0"/>
              </a:rPr>
              <a:t>42 </a:t>
            </a:r>
            <a:r>
              <a:rPr lang="tr-TR" dirty="0" err="1" smtClean="0">
                <a:latin typeface="Calibri" pitchFamily="34" charset="0"/>
              </a:rPr>
              <a:t>patients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with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bacterial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keratitis</a:t>
            </a:r>
            <a:endParaRPr lang="tr-TR" dirty="0" smtClean="0">
              <a:latin typeface="Calibri" pitchFamily="34" charset="0"/>
            </a:endParaRPr>
          </a:p>
          <a:p>
            <a:r>
              <a:rPr lang="tr-TR" dirty="0" smtClean="0">
                <a:latin typeface="Calibri" pitchFamily="34" charset="0"/>
              </a:rPr>
              <a:t>AMT (</a:t>
            </a:r>
            <a:r>
              <a:rPr lang="tr-TR" dirty="0" err="1" smtClean="0">
                <a:latin typeface="Calibri" pitchFamily="34" charset="0"/>
              </a:rPr>
              <a:t>onlay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technique</a:t>
            </a:r>
            <a:r>
              <a:rPr lang="tr-TR" dirty="0" smtClean="0">
                <a:latin typeface="Calibri" pitchFamily="34" charset="0"/>
              </a:rPr>
              <a:t>) in </a:t>
            </a:r>
            <a:r>
              <a:rPr lang="tr-TR" dirty="0" err="1" smtClean="0">
                <a:latin typeface="Calibri" pitchFamily="34" charset="0"/>
              </a:rPr>
              <a:t>addition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to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antimicrobial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therapy</a:t>
            </a:r>
            <a:endParaRPr lang="tr-TR" dirty="0" smtClean="0">
              <a:latin typeface="Calibri" pitchFamily="34" charset="0"/>
            </a:endParaRPr>
          </a:p>
          <a:p>
            <a:r>
              <a:rPr lang="tr-TR" dirty="0" err="1" smtClean="0">
                <a:latin typeface="Calibri" pitchFamily="34" charset="0"/>
              </a:rPr>
              <a:t>Topical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steroids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were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administered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after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surgery</a:t>
            </a:r>
            <a:endParaRPr lang="tr-TR" dirty="0" smtClean="0">
              <a:latin typeface="Calibri" pitchFamily="34" charset="0"/>
            </a:endParaRPr>
          </a:p>
          <a:p>
            <a:r>
              <a:rPr lang="tr-TR" dirty="0" err="1" smtClean="0">
                <a:latin typeface="Calibri" pitchFamily="34" charset="0"/>
              </a:rPr>
              <a:t>Outcome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parameters</a:t>
            </a:r>
            <a:r>
              <a:rPr lang="tr-TR" dirty="0" smtClean="0">
                <a:latin typeface="Calibri" pitchFamily="34" charset="0"/>
              </a:rPr>
              <a:t>:  </a:t>
            </a:r>
            <a:r>
              <a:rPr lang="tr-TR" dirty="0" err="1" smtClean="0">
                <a:latin typeface="Calibri" pitchFamily="34" charset="0"/>
              </a:rPr>
              <a:t>epithelialization</a:t>
            </a:r>
            <a:r>
              <a:rPr lang="tr-TR" dirty="0" smtClean="0">
                <a:latin typeface="Calibri" pitchFamily="34" charset="0"/>
              </a:rPr>
              <a:t> time, </a:t>
            </a:r>
            <a:r>
              <a:rPr lang="tr-TR" dirty="0" err="1" smtClean="0">
                <a:latin typeface="Calibri" pitchFamily="34" charset="0"/>
              </a:rPr>
              <a:t>decrease</a:t>
            </a:r>
            <a:r>
              <a:rPr lang="tr-TR" dirty="0" smtClean="0">
                <a:latin typeface="Calibri" pitchFamily="34" charset="0"/>
              </a:rPr>
              <a:t> of </a:t>
            </a:r>
            <a:r>
              <a:rPr lang="tr-TR" dirty="0" err="1" smtClean="0">
                <a:latin typeface="Calibri" pitchFamily="34" charset="0"/>
              </a:rPr>
              <a:t>stromal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inflammation</a:t>
            </a:r>
            <a:r>
              <a:rPr lang="tr-TR" dirty="0" smtClean="0">
                <a:latin typeface="Calibri" pitchFamily="34" charset="0"/>
              </a:rPr>
              <a:t> , UCVA</a:t>
            </a:r>
            <a:endParaRPr lang="tr-TR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b="1" dirty="0" smtClean="0"/>
              <a:t>	</a:t>
            </a:r>
            <a:r>
              <a:rPr lang="tr-TR" b="1" dirty="0" err="1" smtClean="0">
                <a:latin typeface="Calibri" pitchFamily="34" charset="0"/>
              </a:rPr>
              <a:t>Results</a:t>
            </a:r>
            <a:endParaRPr lang="tr-TR" b="1" dirty="0" smtClean="0">
              <a:latin typeface="Calibri" pitchFamily="34" charset="0"/>
            </a:endParaRPr>
          </a:p>
          <a:p>
            <a:r>
              <a:rPr lang="tr-TR" dirty="0" err="1" smtClean="0">
                <a:latin typeface="Calibri" pitchFamily="34" charset="0"/>
              </a:rPr>
              <a:t>The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mean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age</a:t>
            </a:r>
            <a:r>
              <a:rPr lang="tr-TR" dirty="0" smtClean="0">
                <a:latin typeface="Calibri" pitchFamily="34" charset="0"/>
              </a:rPr>
              <a:t>  55.85±19.07 </a:t>
            </a:r>
            <a:r>
              <a:rPr lang="tr-TR" dirty="0" err="1" smtClean="0">
                <a:latin typeface="Calibri" pitchFamily="34" charset="0"/>
              </a:rPr>
              <a:t>years</a:t>
            </a:r>
            <a:endParaRPr lang="tr-TR" dirty="0" smtClean="0">
              <a:latin typeface="Calibri" pitchFamily="34" charset="0"/>
            </a:endParaRPr>
          </a:p>
          <a:p>
            <a:r>
              <a:rPr lang="tr-TR" dirty="0" err="1" smtClean="0">
                <a:latin typeface="Calibri" pitchFamily="34" charset="0"/>
              </a:rPr>
              <a:t>The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mean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follow</a:t>
            </a:r>
            <a:r>
              <a:rPr lang="tr-TR" dirty="0" smtClean="0">
                <a:latin typeface="Calibri" pitchFamily="34" charset="0"/>
              </a:rPr>
              <a:t>-</a:t>
            </a:r>
            <a:r>
              <a:rPr lang="tr-TR" dirty="0" err="1" smtClean="0">
                <a:latin typeface="Calibri" pitchFamily="34" charset="0"/>
              </a:rPr>
              <a:t>up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period</a:t>
            </a:r>
            <a:r>
              <a:rPr lang="tr-TR" dirty="0" smtClean="0">
                <a:latin typeface="Calibri" pitchFamily="34" charset="0"/>
              </a:rPr>
              <a:t> 14.70±11.75 </a:t>
            </a:r>
            <a:r>
              <a:rPr lang="tr-TR" dirty="0" err="1" smtClean="0">
                <a:latin typeface="Calibri" pitchFamily="34" charset="0"/>
              </a:rPr>
              <a:t>months</a:t>
            </a:r>
            <a:endParaRPr lang="tr-TR" dirty="0" smtClean="0">
              <a:latin typeface="Calibri" pitchFamily="34" charset="0"/>
            </a:endParaRPr>
          </a:p>
          <a:p>
            <a:r>
              <a:rPr lang="tr-TR" dirty="0" err="1" smtClean="0">
                <a:latin typeface="Calibri" pitchFamily="34" charset="0"/>
              </a:rPr>
              <a:t>Epithelialization</a:t>
            </a:r>
            <a:r>
              <a:rPr lang="tr-TR" dirty="0" smtClean="0">
                <a:latin typeface="Calibri" pitchFamily="34" charset="0"/>
              </a:rPr>
              <a:t> time: </a:t>
            </a:r>
          </a:p>
          <a:p>
            <a:r>
              <a:rPr lang="tr-TR" dirty="0" smtClean="0">
                <a:latin typeface="Calibri" pitchFamily="34" charset="0"/>
              </a:rPr>
              <a:t>19.23±7.32 </a:t>
            </a:r>
            <a:r>
              <a:rPr lang="tr-TR" dirty="0" err="1" smtClean="0">
                <a:latin typeface="Calibri" pitchFamily="34" charset="0"/>
              </a:rPr>
              <a:t>days</a:t>
            </a:r>
            <a:r>
              <a:rPr lang="tr-TR" dirty="0" smtClean="0">
                <a:latin typeface="Calibri" pitchFamily="34" charset="0"/>
              </a:rPr>
              <a:t> in </a:t>
            </a:r>
            <a:r>
              <a:rPr lang="tr-TR" dirty="0" err="1" smtClean="0">
                <a:latin typeface="Calibri" pitchFamily="34" charset="0"/>
              </a:rPr>
              <a:t>herpetic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group</a:t>
            </a:r>
            <a:endParaRPr lang="tr-TR" dirty="0" smtClean="0">
              <a:latin typeface="Calibri" pitchFamily="34" charset="0"/>
            </a:endParaRPr>
          </a:p>
          <a:p>
            <a:r>
              <a:rPr lang="tr-TR" dirty="0" smtClean="0">
                <a:latin typeface="Calibri" pitchFamily="34" charset="0"/>
              </a:rPr>
              <a:t>19.31±6.30 </a:t>
            </a:r>
            <a:r>
              <a:rPr lang="tr-TR" dirty="0" err="1" smtClean="0">
                <a:latin typeface="Calibri" pitchFamily="34" charset="0"/>
              </a:rPr>
              <a:t>days</a:t>
            </a:r>
            <a:r>
              <a:rPr lang="tr-TR" dirty="0" smtClean="0">
                <a:latin typeface="Calibri" pitchFamily="34" charset="0"/>
              </a:rPr>
              <a:t> in </a:t>
            </a:r>
            <a:r>
              <a:rPr lang="tr-TR" dirty="0" err="1" smtClean="0">
                <a:latin typeface="Calibri" pitchFamily="34" charset="0"/>
              </a:rPr>
              <a:t>bacterial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group</a:t>
            </a:r>
            <a:endParaRPr lang="tr-TR" dirty="0" smtClean="0">
              <a:latin typeface="Calibri" pitchFamily="34" charset="0"/>
            </a:endParaRPr>
          </a:p>
          <a:p>
            <a:r>
              <a:rPr lang="tr-TR" dirty="0" err="1" smtClean="0">
                <a:latin typeface="Calibri" pitchFamily="34" charset="0"/>
              </a:rPr>
              <a:t>Bacterial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group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showed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statistically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significant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improvement</a:t>
            </a:r>
            <a:r>
              <a:rPr lang="tr-TR" dirty="0" smtClean="0">
                <a:latin typeface="Calibri" pitchFamily="34" charset="0"/>
              </a:rPr>
              <a:t> in UCVA</a:t>
            </a:r>
          </a:p>
          <a:p>
            <a:r>
              <a:rPr lang="tr-TR" dirty="0" err="1" smtClean="0">
                <a:latin typeface="Calibri" pitchFamily="34" charset="0"/>
              </a:rPr>
              <a:t>Desmotocele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developed</a:t>
            </a:r>
            <a:r>
              <a:rPr lang="tr-TR" dirty="0" smtClean="0">
                <a:latin typeface="Calibri" pitchFamily="34" charset="0"/>
              </a:rPr>
              <a:t> in </a:t>
            </a:r>
            <a:r>
              <a:rPr lang="tr-TR" dirty="0" err="1" smtClean="0">
                <a:latin typeface="Calibri" pitchFamily="34" charset="0"/>
              </a:rPr>
              <a:t>two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patients</a:t>
            </a:r>
            <a:r>
              <a:rPr lang="tr-TR" dirty="0" smtClean="0">
                <a:latin typeface="Calibri" pitchFamily="34" charset="0"/>
              </a:rPr>
              <a:t> of </a:t>
            </a:r>
            <a:r>
              <a:rPr lang="tr-TR" dirty="0" err="1" smtClean="0">
                <a:latin typeface="Calibri" pitchFamily="34" charset="0"/>
              </a:rPr>
              <a:t>herpetic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group</a:t>
            </a:r>
            <a:r>
              <a:rPr lang="tr-TR" dirty="0" smtClean="0">
                <a:latin typeface="Calibri" pitchFamily="34" charset="0"/>
              </a:rPr>
              <a:t>. </a:t>
            </a:r>
            <a:r>
              <a:rPr lang="tr-TR" dirty="0" err="1" smtClean="0">
                <a:latin typeface="Calibri" pitchFamily="34" charset="0"/>
              </a:rPr>
              <a:t>Other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cases</a:t>
            </a:r>
            <a:r>
              <a:rPr lang="tr-TR" dirty="0" smtClean="0">
                <a:latin typeface="Calibri" pitchFamily="34" charset="0"/>
              </a:rPr>
              <a:t> in </a:t>
            </a:r>
            <a:r>
              <a:rPr lang="tr-TR" dirty="0" err="1" smtClean="0">
                <a:latin typeface="Calibri" pitchFamily="34" charset="0"/>
              </a:rPr>
              <a:t>both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groups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completed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epithelialization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after</a:t>
            </a:r>
            <a:r>
              <a:rPr lang="tr-TR" dirty="0" smtClean="0">
                <a:latin typeface="Calibri" pitchFamily="34" charset="0"/>
              </a:rPr>
              <a:t> AMT </a:t>
            </a:r>
            <a:r>
              <a:rPr lang="tr-TR" dirty="0" err="1" smtClean="0">
                <a:latin typeface="Calibri" pitchFamily="34" charset="0"/>
              </a:rPr>
              <a:t>with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various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amounts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</a:rPr>
              <a:t>of </a:t>
            </a:r>
            <a:r>
              <a:rPr lang="tr-TR" dirty="0" err="1" smtClean="0">
                <a:latin typeface="Calibri" pitchFamily="34" charset="0"/>
              </a:rPr>
              <a:t>corneal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scars</a:t>
            </a:r>
            <a:endParaRPr lang="tr-TR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AN 2\g görçin 8.01.2010 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348" y="500042"/>
            <a:ext cx="3655954" cy="2880000"/>
          </a:xfrm>
          <a:prstGeom prst="rect">
            <a:avLst/>
          </a:prstGeom>
        </p:spPr>
      </p:pic>
      <p:pic>
        <p:nvPicPr>
          <p:cNvPr id="7" name="Picture 2" descr="E:\AN 2\g görçin 12.01 20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2" y="500042"/>
            <a:ext cx="3709429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E:\AN 2\g görçin 11.06.2010 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298" y="3429000"/>
            <a:ext cx="3839037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smtClean="0"/>
              <a:t>	</a:t>
            </a:r>
            <a:r>
              <a:rPr lang="tr-TR" b="1" dirty="0" err="1" smtClean="0">
                <a:latin typeface="Calibri" pitchFamily="34" charset="0"/>
              </a:rPr>
              <a:t>Conclusion</a:t>
            </a:r>
            <a:endParaRPr lang="tr-TR" b="1" dirty="0" smtClean="0">
              <a:latin typeface="Calibri" pitchFamily="34" charset="0"/>
            </a:endParaRPr>
          </a:p>
          <a:p>
            <a:r>
              <a:rPr lang="tr-TR" dirty="0" smtClean="0">
                <a:latin typeface="Calibri" pitchFamily="34" charset="0"/>
              </a:rPr>
              <a:t>AMT </a:t>
            </a:r>
            <a:r>
              <a:rPr lang="tr-TR" dirty="0" smtClean="0">
                <a:latin typeface="Calibri" pitchFamily="34" charset="0"/>
              </a:rPr>
              <a:t>is a </a:t>
            </a:r>
            <a:r>
              <a:rPr lang="tr-TR" dirty="0" err="1" smtClean="0">
                <a:latin typeface="Calibri" pitchFamily="34" charset="0"/>
              </a:rPr>
              <a:t>convenient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approach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for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the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treatment</a:t>
            </a:r>
            <a:r>
              <a:rPr lang="tr-TR" dirty="0" smtClean="0">
                <a:latin typeface="Calibri" pitchFamily="34" charset="0"/>
              </a:rPr>
              <a:t> of </a:t>
            </a:r>
            <a:r>
              <a:rPr lang="tr-TR" dirty="0" err="1" smtClean="0">
                <a:latin typeface="Calibri" pitchFamily="34" charset="0"/>
              </a:rPr>
              <a:t>corneal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keratitis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resistant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to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conventional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treatment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and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allows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the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use</a:t>
            </a:r>
            <a:r>
              <a:rPr lang="tr-TR" dirty="0" smtClean="0">
                <a:latin typeface="Calibri" pitchFamily="34" charset="0"/>
              </a:rPr>
              <a:t> of </a:t>
            </a:r>
            <a:r>
              <a:rPr lang="tr-TR" dirty="0" err="1" smtClean="0">
                <a:latin typeface="Calibri" pitchFamily="34" charset="0"/>
              </a:rPr>
              <a:t>early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topical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steroid</a:t>
            </a:r>
            <a:r>
              <a:rPr lang="tr-TR" dirty="0" smtClean="0">
                <a:latin typeface="Calibri" pitchFamily="34" charset="0"/>
              </a:rPr>
              <a:t> </a:t>
            </a:r>
            <a:r>
              <a:rPr lang="tr-TR" dirty="0" err="1" smtClean="0">
                <a:latin typeface="Calibri" pitchFamily="34" charset="0"/>
              </a:rPr>
              <a:t>application</a:t>
            </a:r>
            <a:endParaRPr lang="tr-TR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nlı">
  <a:themeElements>
    <a:clrScheme name="Canlı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nl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Canl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59</TotalTime>
  <Words>16</Words>
  <Application>Microsoft Office PowerPoint</Application>
  <PresentationFormat>Ekran Gösterisi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Canlı</vt:lpstr>
      <vt:lpstr>Amniotic membrane transplantation in bacterial and herpetic stromal keratitis</vt:lpstr>
      <vt:lpstr>Slayt 2</vt:lpstr>
      <vt:lpstr>Slayt 3</vt:lpstr>
      <vt:lpstr>Slayt 4</vt:lpstr>
      <vt:lpstr>Slayt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Amniotic membrane transplantation in bacterial and herpetic stromal keratitis</dc:title>
  <dc:creator>toshiba</dc:creator>
  <cp:lastModifiedBy>toshiba</cp:lastModifiedBy>
  <cp:revision>11</cp:revision>
  <dcterms:created xsi:type="dcterms:W3CDTF">2015-09-11T11:57:12Z</dcterms:created>
  <dcterms:modified xsi:type="dcterms:W3CDTF">2015-09-11T18:39:17Z</dcterms:modified>
</cp:coreProperties>
</file>