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 Üçgen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1 Grup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Serbest Form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Serbest Form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Serbest Form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Düz Bağlayıcı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Köşeli Çift Ayraç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Köşeli Çift Ayraç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Köşeli Çift Ayraç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Köşeli Çift Ayraç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697615-CBCD-4FEF-B0B1-1FB4AC67A057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C2D7DC-FDB2-4858-824A-F99584E9FD8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500329"/>
          </a:xfrm>
        </p:spPr>
        <p:txBody>
          <a:bodyPr>
            <a:noAutofit/>
          </a:bodyPr>
          <a:lstStyle/>
          <a:p>
            <a:r>
              <a:rPr lang="tr-TR" sz="3200" b="1" dirty="0" smtClean="0"/>
              <a:t>New </a:t>
            </a:r>
            <a:r>
              <a:rPr lang="tr-TR" sz="3200" b="1" dirty="0" err="1" smtClean="0"/>
              <a:t>generation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SynergEyes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UltraHealth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hybrid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contact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lenses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for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the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management</a:t>
            </a:r>
            <a:r>
              <a:rPr lang="tr-TR" sz="3200" b="1" dirty="0" smtClean="0"/>
              <a:t> of </a:t>
            </a:r>
            <a:r>
              <a:rPr lang="tr-TR" sz="3200" b="1" dirty="0" err="1" smtClean="0"/>
              <a:t>i</a:t>
            </a:r>
            <a:r>
              <a:rPr lang="tr-TR" sz="3200" b="1" dirty="0" err="1" smtClean="0"/>
              <a:t>rregular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corneas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after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penetrating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keratoplasty</a:t>
            </a:r>
            <a:endParaRPr lang="tr-TR" sz="3200" b="1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YEŞİM ALTAY</a:t>
            </a:r>
          </a:p>
          <a:p>
            <a:r>
              <a:rPr lang="tr-TR" dirty="0" smtClean="0"/>
              <a:t>Ankara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Hospital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tr-TR" b="1" dirty="0" smtClean="0"/>
              <a:t>PURPOSE</a:t>
            </a:r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evaluate</a:t>
            </a:r>
            <a:r>
              <a:rPr lang="tr-TR" dirty="0" smtClean="0"/>
              <a:t> </a:t>
            </a:r>
            <a:r>
              <a:rPr lang="tr-TR" dirty="0" err="1" smtClean="0"/>
              <a:t>fitting</a:t>
            </a:r>
            <a:r>
              <a:rPr lang="tr-TR" dirty="0" smtClean="0"/>
              <a:t>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efficiacy</a:t>
            </a:r>
            <a:r>
              <a:rPr lang="tr-TR" dirty="0" smtClean="0"/>
              <a:t> of </a:t>
            </a:r>
            <a:r>
              <a:rPr lang="tr-TR" dirty="0" err="1" smtClean="0"/>
              <a:t>SynergyEyes</a:t>
            </a:r>
            <a:r>
              <a:rPr lang="tr-TR" dirty="0" smtClean="0"/>
              <a:t> </a:t>
            </a:r>
            <a:r>
              <a:rPr lang="tr-TR" dirty="0" err="1" smtClean="0"/>
              <a:t>UltraHealth</a:t>
            </a:r>
            <a:r>
              <a:rPr lang="tr-TR" dirty="0" smtClean="0"/>
              <a:t> </a:t>
            </a:r>
            <a:r>
              <a:rPr lang="tr-TR" dirty="0" err="1" smtClean="0"/>
              <a:t>hybrid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in </a:t>
            </a:r>
            <a:r>
              <a:rPr lang="tr-TR" dirty="0" err="1" smtClean="0"/>
              <a:t>correcting</a:t>
            </a:r>
            <a:r>
              <a:rPr lang="tr-TR" dirty="0" smtClean="0"/>
              <a:t> </a:t>
            </a:r>
            <a:r>
              <a:rPr lang="tr-TR" dirty="0" smtClean="0"/>
              <a:t>post-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graft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endParaRPr lang="tr-TR" dirty="0" smtClean="0"/>
          </a:p>
          <a:p>
            <a:r>
              <a:rPr lang="tr-TR" b="1" dirty="0" smtClean="0"/>
              <a:t>METHOD</a:t>
            </a:r>
            <a:endParaRPr lang="tr-TR" b="1" dirty="0" smtClean="0"/>
          </a:p>
          <a:p>
            <a:r>
              <a:rPr lang="tr-TR" dirty="0" smtClean="0"/>
              <a:t>20 </a:t>
            </a:r>
            <a:r>
              <a:rPr lang="tr-TR" dirty="0" err="1" smtClean="0"/>
              <a:t>visually</a:t>
            </a:r>
            <a:r>
              <a:rPr lang="tr-TR" dirty="0" smtClean="0"/>
              <a:t> </a:t>
            </a:r>
            <a:r>
              <a:rPr lang="tr-TR" dirty="0" err="1" smtClean="0"/>
              <a:t>unsatisfied</a:t>
            </a:r>
            <a:r>
              <a:rPr lang="tr-TR" dirty="0" smtClean="0"/>
              <a:t> </a:t>
            </a:r>
            <a:r>
              <a:rPr lang="tr-TR" dirty="0" smtClean="0"/>
              <a:t>post-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graft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endParaRPr lang="tr-TR" dirty="0" smtClean="0"/>
          </a:p>
          <a:p>
            <a:r>
              <a:rPr lang="tr-TR" dirty="0" err="1" smtClean="0"/>
              <a:t>Steep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flat</a:t>
            </a:r>
            <a:r>
              <a:rPr lang="tr-TR" dirty="0" smtClean="0"/>
              <a:t> </a:t>
            </a:r>
            <a:r>
              <a:rPr lang="tr-TR" dirty="0" err="1" smtClean="0"/>
              <a:t>keratometric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, UCVA, BSCVA, BCVACL </a:t>
            </a:r>
            <a:r>
              <a:rPr lang="tr-TR" dirty="0" err="1" smtClean="0"/>
              <a:t>and</a:t>
            </a:r>
            <a:r>
              <a:rPr lang="tr-TR" dirty="0" smtClean="0"/>
              <a:t> lens </a:t>
            </a:r>
            <a:r>
              <a:rPr lang="tr-TR" dirty="0" err="1" smtClean="0"/>
              <a:t>fitting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recorded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tr-TR" b="1" dirty="0" smtClean="0"/>
              <a:t>RESULTS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   38.42±14.32 </a:t>
            </a:r>
            <a:r>
              <a:rPr lang="tr-TR" dirty="0" err="1" smtClean="0"/>
              <a:t>years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UCVA   1.08±0.20 </a:t>
            </a:r>
            <a:r>
              <a:rPr lang="tr-TR" dirty="0" err="1" smtClean="0"/>
              <a:t>logMAR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 BSCVA  0.53±0.21  </a:t>
            </a:r>
            <a:r>
              <a:rPr lang="tr-TR" dirty="0" err="1" smtClean="0"/>
              <a:t>logMAR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K 1  47.3±4.1 D </a:t>
            </a:r>
            <a:r>
              <a:rPr lang="tr-TR" dirty="0" err="1" smtClean="0"/>
              <a:t>and</a:t>
            </a:r>
            <a:r>
              <a:rPr lang="tr-TR" dirty="0" smtClean="0"/>
              <a:t> K 2  53.12±5.1 D</a:t>
            </a:r>
          </a:p>
          <a:p>
            <a:r>
              <a:rPr lang="tr-TR" dirty="0" err="1" smtClean="0"/>
              <a:t>After</a:t>
            </a:r>
            <a:r>
              <a:rPr lang="tr-TR" dirty="0" smtClean="0"/>
              <a:t> CL </a:t>
            </a:r>
            <a:r>
              <a:rPr lang="tr-TR" dirty="0" err="1" smtClean="0"/>
              <a:t>fitting</a:t>
            </a:r>
            <a:r>
              <a:rPr lang="tr-TR" dirty="0" smtClean="0"/>
              <a:t> BCVACL   </a:t>
            </a:r>
            <a:r>
              <a:rPr lang="tr-TR" dirty="0" smtClean="0">
                <a:solidFill>
                  <a:srgbClr val="FF0000"/>
                </a:solidFill>
              </a:rPr>
              <a:t>0.15± 0.16 </a:t>
            </a:r>
            <a:r>
              <a:rPr lang="tr-TR" dirty="0" err="1" smtClean="0">
                <a:solidFill>
                  <a:srgbClr val="FF0000"/>
                </a:solidFill>
              </a:rPr>
              <a:t>logMAR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vault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 475±55.6</a:t>
            </a:r>
          </a:p>
          <a:p>
            <a:r>
              <a:rPr lang="tr-TR" dirty="0" err="1" smtClean="0"/>
              <a:t>Skirt</a:t>
            </a:r>
            <a:r>
              <a:rPr lang="tr-TR" dirty="0" smtClean="0"/>
              <a:t> </a:t>
            </a:r>
            <a:r>
              <a:rPr lang="tr-TR" dirty="0" err="1" smtClean="0"/>
              <a:t>curvature</a:t>
            </a:r>
            <a:r>
              <a:rPr lang="tr-TR" dirty="0" smtClean="0"/>
              <a:t>: </a:t>
            </a:r>
            <a:r>
              <a:rPr lang="tr-TR" dirty="0" err="1" smtClean="0"/>
              <a:t>medium</a:t>
            </a:r>
            <a:r>
              <a:rPr lang="tr-TR" dirty="0" smtClean="0"/>
              <a:t> in 12 </a:t>
            </a:r>
            <a:r>
              <a:rPr lang="tr-TR" dirty="0" err="1" smtClean="0"/>
              <a:t>patients</a:t>
            </a:r>
            <a:r>
              <a:rPr lang="tr-TR" dirty="0" smtClean="0"/>
              <a:t>, </a:t>
            </a:r>
            <a:r>
              <a:rPr lang="tr-TR" dirty="0" err="1" smtClean="0"/>
              <a:t>steep</a:t>
            </a:r>
            <a:r>
              <a:rPr lang="tr-TR" dirty="0" smtClean="0"/>
              <a:t> in 6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flat</a:t>
            </a:r>
            <a:r>
              <a:rPr lang="tr-TR" dirty="0" smtClean="0"/>
              <a:t> in 2 </a:t>
            </a:r>
            <a:r>
              <a:rPr lang="tr-TR" dirty="0" err="1" smtClean="0"/>
              <a:t>patients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tr-TR" dirty="0" err="1" smtClean="0"/>
              <a:t>Because</a:t>
            </a:r>
            <a:r>
              <a:rPr lang="tr-TR" dirty="0" smtClean="0"/>
              <a:t> of </a:t>
            </a:r>
            <a:r>
              <a:rPr lang="tr-TR" dirty="0" err="1" smtClean="0"/>
              <a:t>ambliyopia</a:t>
            </a:r>
            <a:r>
              <a:rPr lang="tr-TR" dirty="0" smtClean="0"/>
              <a:t>, </a:t>
            </a:r>
            <a:r>
              <a:rPr lang="tr-TR" dirty="0" smtClean="0"/>
              <a:t>in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,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not </a:t>
            </a:r>
            <a:r>
              <a:rPr lang="tr-TR" dirty="0" err="1" smtClean="0"/>
              <a:t>improved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0.70 </a:t>
            </a:r>
            <a:r>
              <a:rPr lang="tr-TR" dirty="0" err="1" smtClean="0"/>
              <a:t>logMAR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4.32 ±2.02 </a:t>
            </a:r>
            <a:r>
              <a:rPr lang="tr-TR" dirty="0" err="1" smtClean="0"/>
              <a:t>months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-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period</a:t>
            </a:r>
            <a:r>
              <a:rPr lang="tr-TR" dirty="0" smtClean="0"/>
              <a:t>, </a:t>
            </a:r>
            <a:r>
              <a:rPr lang="tr-TR" dirty="0" err="1" smtClean="0"/>
              <a:t>conjunctival</a:t>
            </a:r>
            <a:r>
              <a:rPr lang="tr-TR" dirty="0" smtClean="0"/>
              <a:t> </a:t>
            </a:r>
            <a:r>
              <a:rPr lang="tr-TR" dirty="0" err="1" smtClean="0"/>
              <a:t>hyperemia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CL </a:t>
            </a:r>
            <a:r>
              <a:rPr lang="tr-TR" dirty="0" err="1" smtClean="0"/>
              <a:t>intolerans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observed</a:t>
            </a:r>
            <a:r>
              <a:rPr lang="tr-TR" dirty="0" smtClean="0"/>
              <a:t> in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,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smtClean="0"/>
              <a:t>4-5 </a:t>
            </a:r>
            <a:r>
              <a:rPr lang="tr-TR" dirty="0" err="1" smtClean="0"/>
              <a:t>hour</a:t>
            </a:r>
            <a:r>
              <a:rPr lang="tr-TR" dirty="0" smtClean="0"/>
              <a:t> of </a:t>
            </a:r>
            <a:r>
              <a:rPr lang="tr-TR" dirty="0" err="1" smtClean="0"/>
              <a:t>wearing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endParaRPr lang="tr-TR" dirty="0" smtClean="0"/>
          </a:p>
          <a:p>
            <a:r>
              <a:rPr lang="tr-TR" dirty="0" smtClean="0"/>
              <a:t>No </a:t>
            </a:r>
            <a:r>
              <a:rPr lang="tr-TR" dirty="0" err="1" smtClean="0"/>
              <a:t>graft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complications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decompensation</a:t>
            </a:r>
            <a:r>
              <a:rPr lang="tr-TR" dirty="0" smtClean="0"/>
              <a:t>, </a:t>
            </a:r>
            <a:r>
              <a:rPr lang="tr-TR" dirty="0" err="1" smtClean="0"/>
              <a:t>rejection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infection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documented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</a:t>
            </a:r>
            <a:r>
              <a:rPr lang="tr-TR" dirty="0" smtClean="0"/>
              <a:t>-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period</a:t>
            </a:r>
            <a:r>
              <a:rPr lang="tr-TR" dirty="0" smtClean="0"/>
              <a:t>.</a:t>
            </a: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tr-TR" b="1" dirty="0" smtClean="0"/>
              <a:t>CONCLUSION</a:t>
            </a:r>
          </a:p>
          <a:p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aspheric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geometry</a:t>
            </a:r>
            <a:r>
              <a:rPr lang="tr-TR" dirty="0"/>
              <a:t> lens </a:t>
            </a:r>
            <a:r>
              <a:rPr lang="tr-TR" dirty="0" err="1" smtClean="0"/>
              <a:t>design</a:t>
            </a:r>
            <a:r>
              <a:rPr lang="tr-TR" dirty="0" smtClean="0"/>
              <a:t>, </a:t>
            </a:r>
            <a:r>
              <a:rPr lang="tr-TR" dirty="0" err="1"/>
              <a:t>new</a:t>
            </a:r>
            <a:r>
              <a:rPr lang="tr-TR" dirty="0"/>
              <a:t>-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tr-TR" dirty="0" err="1" smtClean="0"/>
              <a:t>SynergeEyes</a:t>
            </a:r>
            <a:r>
              <a:rPr lang="tr-TR" dirty="0" smtClean="0"/>
              <a:t> </a:t>
            </a:r>
            <a:r>
              <a:rPr lang="tr-TR" dirty="0" err="1" smtClean="0"/>
              <a:t>UltraHealth</a:t>
            </a:r>
            <a:r>
              <a:rPr lang="tr-TR" dirty="0" smtClean="0"/>
              <a:t> </a:t>
            </a:r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contact</a:t>
            </a:r>
            <a:r>
              <a:rPr lang="tr-TR" dirty="0"/>
              <a:t> </a:t>
            </a:r>
            <a:r>
              <a:rPr lang="tr-TR" dirty="0" err="1"/>
              <a:t>lenses</a:t>
            </a:r>
            <a:r>
              <a:rPr lang="tr-TR" dirty="0"/>
              <a:t> can be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helpful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visual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of </a:t>
            </a:r>
            <a:r>
              <a:rPr lang="tr-TR" dirty="0" smtClean="0"/>
              <a:t>post-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/>
              <a:t>graft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216</Words>
  <Application>Microsoft Office PowerPoint</Application>
  <PresentationFormat>Ekran Gösterisi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Kalabalık</vt:lpstr>
      <vt:lpstr>New generation SynergEyes UltraHealth hybrid contact lenses for the management of irregular corneas after penetrating keratoplasty</vt:lpstr>
      <vt:lpstr>Slayt 2</vt:lpstr>
      <vt:lpstr>Slayt 3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generation SynergEyes UltraHealth hybrid contact lenses for the management of ırregular corneas after penetrating keratoplasty</dc:title>
  <dc:creator>toshiba</dc:creator>
  <cp:lastModifiedBy>toshiba</cp:lastModifiedBy>
  <cp:revision>16</cp:revision>
  <dcterms:created xsi:type="dcterms:W3CDTF">2015-09-11T11:31:54Z</dcterms:created>
  <dcterms:modified xsi:type="dcterms:W3CDTF">2015-09-11T18:12:27Z</dcterms:modified>
</cp:coreProperties>
</file>