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62" r:id="rId5"/>
  </p:sldIdLst>
  <p:sldSz cx="19802475" cy="14041438"/>
  <p:notesSz cx="6858000" cy="9144000"/>
  <p:defaultTextStyle>
    <a:defPPr>
      <a:defRPr lang="en-US"/>
    </a:defPPr>
    <a:lvl1pPr marL="0" algn="l" defTabSz="1933865" rtl="0" eaLnBrk="1" latinLnBrk="0" hangingPunct="1">
      <a:defRPr sz="3800" kern="1200">
        <a:solidFill>
          <a:schemeClr val="tx1"/>
        </a:solidFill>
        <a:latin typeface="+mn-lt"/>
        <a:ea typeface="+mn-ea"/>
        <a:cs typeface="+mn-cs"/>
      </a:defRPr>
    </a:lvl1pPr>
    <a:lvl2pPr marL="966932" algn="l" defTabSz="1933865" rtl="0" eaLnBrk="1" latinLnBrk="0" hangingPunct="1">
      <a:defRPr sz="3800" kern="1200">
        <a:solidFill>
          <a:schemeClr val="tx1"/>
        </a:solidFill>
        <a:latin typeface="+mn-lt"/>
        <a:ea typeface="+mn-ea"/>
        <a:cs typeface="+mn-cs"/>
      </a:defRPr>
    </a:lvl2pPr>
    <a:lvl3pPr marL="1933865" algn="l" defTabSz="1933865" rtl="0" eaLnBrk="1" latinLnBrk="0" hangingPunct="1">
      <a:defRPr sz="3800" kern="1200">
        <a:solidFill>
          <a:schemeClr val="tx1"/>
        </a:solidFill>
        <a:latin typeface="+mn-lt"/>
        <a:ea typeface="+mn-ea"/>
        <a:cs typeface="+mn-cs"/>
      </a:defRPr>
    </a:lvl3pPr>
    <a:lvl4pPr marL="2900797" algn="l" defTabSz="1933865" rtl="0" eaLnBrk="1" latinLnBrk="0" hangingPunct="1">
      <a:defRPr sz="3800" kern="1200">
        <a:solidFill>
          <a:schemeClr val="tx1"/>
        </a:solidFill>
        <a:latin typeface="+mn-lt"/>
        <a:ea typeface="+mn-ea"/>
        <a:cs typeface="+mn-cs"/>
      </a:defRPr>
    </a:lvl4pPr>
    <a:lvl5pPr marL="3867729" algn="l" defTabSz="1933865" rtl="0" eaLnBrk="1" latinLnBrk="0" hangingPunct="1">
      <a:defRPr sz="3800" kern="1200">
        <a:solidFill>
          <a:schemeClr val="tx1"/>
        </a:solidFill>
        <a:latin typeface="+mn-lt"/>
        <a:ea typeface="+mn-ea"/>
        <a:cs typeface="+mn-cs"/>
      </a:defRPr>
    </a:lvl5pPr>
    <a:lvl6pPr marL="4834661" algn="l" defTabSz="1933865" rtl="0" eaLnBrk="1" latinLnBrk="0" hangingPunct="1">
      <a:defRPr sz="3800" kern="1200">
        <a:solidFill>
          <a:schemeClr val="tx1"/>
        </a:solidFill>
        <a:latin typeface="+mn-lt"/>
        <a:ea typeface="+mn-ea"/>
        <a:cs typeface="+mn-cs"/>
      </a:defRPr>
    </a:lvl6pPr>
    <a:lvl7pPr marL="5801594" algn="l" defTabSz="1933865" rtl="0" eaLnBrk="1" latinLnBrk="0" hangingPunct="1">
      <a:defRPr sz="3800" kern="1200">
        <a:solidFill>
          <a:schemeClr val="tx1"/>
        </a:solidFill>
        <a:latin typeface="+mn-lt"/>
        <a:ea typeface="+mn-ea"/>
        <a:cs typeface="+mn-cs"/>
      </a:defRPr>
    </a:lvl7pPr>
    <a:lvl8pPr marL="6768526" algn="l" defTabSz="1933865" rtl="0" eaLnBrk="1" latinLnBrk="0" hangingPunct="1">
      <a:defRPr sz="3800" kern="1200">
        <a:solidFill>
          <a:schemeClr val="tx1"/>
        </a:solidFill>
        <a:latin typeface="+mn-lt"/>
        <a:ea typeface="+mn-ea"/>
        <a:cs typeface="+mn-cs"/>
      </a:defRPr>
    </a:lvl8pPr>
    <a:lvl9pPr marL="7735458" algn="l" defTabSz="1933865" rtl="0" eaLnBrk="1" latinLnBrk="0" hangingPunct="1">
      <a:defRPr sz="3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3" d="100"/>
          <a:sy n="33" d="100"/>
        </p:scale>
        <p:origin x="-1308" y="-108"/>
      </p:cViewPr>
      <p:guideLst>
        <p:guide orient="horz" pos="4423"/>
        <p:guide pos="62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Tabelle1!$B$1</c:f>
              <c:strCache>
                <c:ptCount val="1"/>
                <c:pt idx="0">
                  <c:v>yes</c:v>
                </c:pt>
              </c:strCache>
            </c:strRef>
          </c:tx>
          <c:spPr>
            <a:solidFill>
              <a:schemeClr val="accent1">
                <a:lumMod val="50000"/>
              </a:schemeClr>
            </a:solidFill>
          </c:spPr>
          <c:invertIfNegative val="0"/>
          <c:dLbls>
            <c:dLbl>
              <c:idx val="0"/>
              <c:layout>
                <c:manualLayout>
                  <c:x val="-7.8488715238614934E-2"/>
                  <c:y val="4.3802225941517896E-7"/>
                </c:manualLayout>
              </c:layout>
              <c:showLegendKey val="0"/>
              <c:showVal val="1"/>
              <c:showCatName val="0"/>
              <c:showSerName val="0"/>
              <c:showPercent val="0"/>
              <c:showBubbleSize val="0"/>
            </c:dLbl>
            <c:numFmt formatCode="#,##0" sourceLinked="0"/>
            <c:txPr>
              <a:bodyPr/>
              <a:lstStyle/>
              <a:p>
                <a:pPr>
                  <a:defRPr sz="2400">
                    <a:solidFill>
                      <a:schemeClr val="bg1"/>
                    </a:solidFill>
                  </a:defRPr>
                </a:pPr>
                <a:endParaRPr lang="en-US"/>
              </a:p>
            </c:txPr>
            <c:showLegendKey val="0"/>
            <c:showVal val="1"/>
            <c:showCatName val="0"/>
            <c:showSerName val="0"/>
            <c:showPercent val="0"/>
            <c:showBubbleSize val="0"/>
            <c:showLeaderLines val="0"/>
          </c:dLbls>
          <c:cat>
            <c:numRef>
              <c:f>Tabelle1!$A$2</c:f>
              <c:numCache>
                <c:formatCode>General</c:formatCode>
                <c:ptCount val="1"/>
              </c:numCache>
            </c:numRef>
          </c:cat>
          <c:val>
            <c:numRef>
              <c:f>Tabelle1!$B$2</c:f>
              <c:numCache>
                <c:formatCode>_(* #,##0.00_);_(* \(#,##0.00\);_(* "-"??_);_(@_)</c:formatCode>
                <c:ptCount val="1"/>
                <c:pt idx="0">
                  <c:v>69</c:v>
                </c:pt>
              </c:numCache>
            </c:numRef>
          </c:val>
        </c:ser>
        <c:ser>
          <c:idx val="1"/>
          <c:order val="1"/>
          <c:tx>
            <c:strRef>
              <c:f>Tabelle1!$C$1</c:f>
              <c:strCache>
                <c:ptCount val="1"/>
                <c:pt idx="0">
                  <c:v>no</c:v>
                </c:pt>
              </c:strCache>
            </c:strRef>
          </c:tx>
          <c:spPr>
            <a:solidFill>
              <a:schemeClr val="accent1"/>
            </a:solidFill>
          </c:spPr>
          <c:invertIfNegative val="0"/>
          <c:dLbls>
            <c:txPr>
              <a:bodyPr/>
              <a:lstStyle/>
              <a:p>
                <a:pPr>
                  <a:defRPr sz="2400">
                    <a:solidFill>
                      <a:schemeClr val="bg1"/>
                    </a:solidFill>
                  </a:defRPr>
                </a:pPr>
                <a:endParaRPr lang="en-US"/>
              </a:p>
            </c:txPr>
            <c:dLblPos val="ctr"/>
            <c:showLegendKey val="0"/>
            <c:showVal val="1"/>
            <c:showCatName val="0"/>
            <c:showSerName val="0"/>
            <c:showPercent val="0"/>
            <c:showBubbleSize val="0"/>
            <c:showLeaderLines val="0"/>
          </c:dLbls>
          <c:cat>
            <c:numRef>
              <c:f>Tabelle1!$A$2</c:f>
              <c:numCache>
                <c:formatCode>General</c:formatCode>
                <c:ptCount val="1"/>
              </c:numCache>
            </c:numRef>
          </c:cat>
          <c:val>
            <c:numRef>
              <c:f>Tabelle1!$C$2</c:f>
              <c:numCache>
                <c:formatCode>General</c:formatCode>
                <c:ptCount val="1"/>
                <c:pt idx="0">
                  <c:v>31</c:v>
                </c:pt>
              </c:numCache>
            </c:numRef>
          </c:val>
        </c:ser>
        <c:dLbls>
          <c:showLegendKey val="0"/>
          <c:showVal val="1"/>
          <c:showCatName val="0"/>
          <c:showSerName val="0"/>
          <c:showPercent val="0"/>
          <c:showBubbleSize val="0"/>
        </c:dLbls>
        <c:gapWidth val="150"/>
        <c:overlap val="100"/>
        <c:axId val="276388096"/>
        <c:axId val="303321088"/>
      </c:barChart>
      <c:catAx>
        <c:axId val="276388096"/>
        <c:scaling>
          <c:orientation val="maxMin"/>
        </c:scaling>
        <c:delete val="1"/>
        <c:axPos val="l"/>
        <c:numFmt formatCode="General" sourceLinked="1"/>
        <c:majorTickMark val="out"/>
        <c:minorTickMark val="none"/>
        <c:tickLblPos val="none"/>
        <c:crossAx val="303321088"/>
        <c:crosses val="autoZero"/>
        <c:auto val="1"/>
        <c:lblAlgn val="ctr"/>
        <c:lblOffset val="100"/>
        <c:noMultiLvlLbl val="0"/>
      </c:catAx>
      <c:valAx>
        <c:axId val="303321088"/>
        <c:scaling>
          <c:orientation val="minMax"/>
          <c:max val="100"/>
        </c:scaling>
        <c:delete val="1"/>
        <c:axPos val="t"/>
        <c:numFmt formatCode="_(* #,##0.00_);_(* \(#,##0.00\);_(* &quot;-&quot;??_);_(@_)" sourceLinked="1"/>
        <c:majorTickMark val="out"/>
        <c:minorTickMark val="none"/>
        <c:tickLblPos val="none"/>
        <c:crossAx val="276388096"/>
        <c:crosses val="autoZero"/>
        <c:crossBetween val="between"/>
      </c:valAx>
      <c:spPr>
        <a:noFill/>
        <a:ln w="25400">
          <a:noFill/>
        </a:ln>
      </c:spPr>
    </c:plotArea>
    <c:plotVisOnly val="1"/>
    <c:dispBlanksAs val="gap"/>
    <c:showDLblsOverMax val="0"/>
  </c:chart>
  <c:txPr>
    <a:bodyPr/>
    <a:lstStyle/>
    <a:p>
      <a:pPr>
        <a:defRPr sz="2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Tabelle1!$B$1</c:f>
              <c:strCache>
                <c:ptCount val="1"/>
                <c:pt idx="0">
                  <c:v>Spalte2</c:v>
                </c:pt>
              </c:strCache>
            </c:strRef>
          </c:tx>
          <c:invertIfNegative val="0"/>
          <c:dLbls>
            <c:txPr>
              <a:bodyPr/>
              <a:lstStyle/>
              <a:p>
                <a:pPr>
                  <a:defRPr sz="2000"/>
                </a:pPr>
                <a:endParaRPr lang="en-US"/>
              </a:p>
            </c:txPr>
            <c:showLegendKey val="0"/>
            <c:showVal val="1"/>
            <c:showCatName val="0"/>
            <c:showSerName val="0"/>
            <c:showPercent val="0"/>
            <c:showBubbleSize val="0"/>
            <c:showLeaderLines val="0"/>
          </c:dLbls>
          <c:cat>
            <c:strRef>
              <c:f>Tabelle1!$A$2:$A$7</c:f>
              <c:strCache>
                <c:ptCount val="6"/>
                <c:pt idx="0">
                  <c:v>JJVC / ACUVUE® </c:v>
                </c:pt>
                <c:pt idx="1">
                  <c:v>Alcon </c:v>
                </c:pt>
                <c:pt idx="2">
                  <c:v>CooperVision </c:v>
                </c:pt>
                <c:pt idx="3">
                  <c:v>Private Label</c:v>
                </c:pt>
                <c:pt idx="4">
                  <c:v>Sauflon</c:v>
                </c:pt>
                <c:pt idx="5">
                  <c:v>Bausch + Lomb</c:v>
                </c:pt>
              </c:strCache>
            </c:strRef>
          </c:cat>
          <c:val>
            <c:numRef>
              <c:f>Tabelle1!$B$2:$B$7</c:f>
              <c:numCache>
                <c:formatCode>General</c:formatCode>
                <c:ptCount val="6"/>
                <c:pt idx="0">
                  <c:v>49</c:v>
                </c:pt>
                <c:pt idx="1">
                  <c:v>17</c:v>
                </c:pt>
                <c:pt idx="2">
                  <c:v>15</c:v>
                </c:pt>
                <c:pt idx="3">
                  <c:v>10</c:v>
                </c:pt>
                <c:pt idx="4">
                  <c:v>7</c:v>
                </c:pt>
                <c:pt idx="5">
                  <c:v>4</c:v>
                </c:pt>
              </c:numCache>
            </c:numRef>
          </c:val>
        </c:ser>
        <c:dLbls>
          <c:showLegendKey val="0"/>
          <c:showVal val="1"/>
          <c:showCatName val="0"/>
          <c:showSerName val="0"/>
          <c:showPercent val="0"/>
          <c:showBubbleSize val="0"/>
        </c:dLbls>
        <c:gapWidth val="150"/>
        <c:axId val="276408576"/>
        <c:axId val="276418560"/>
      </c:barChart>
      <c:catAx>
        <c:axId val="276408576"/>
        <c:scaling>
          <c:orientation val="maxMin"/>
        </c:scaling>
        <c:delete val="0"/>
        <c:axPos val="l"/>
        <c:majorTickMark val="out"/>
        <c:minorTickMark val="none"/>
        <c:tickLblPos val="nextTo"/>
        <c:txPr>
          <a:bodyPr/>
          <a:lstStyle/>
          <a:p>
            <a:pPr>
              <a:defRPr sz="2000"/>
            </a:pPr>
            <a:endParaRPr lang="en-US"/>
          </a:p>
        </c:txPr>
        <c:crossAx val="276418560"/>
        <c:crosses val="autoZero"/>
        <c:auto val="1"/>
        <c:lblAlgn val="ctr"/>
        <c:lblOffset val="100"/>
        <c:noMultiLvlLbl val="0"/>
      </c:catAx>
      <c:valAx>
        <c:axId val="276418560"/>
        <c:scaling>
          <c:orientation val="minMax"/>
          <c:max val="75"/>
        </c:scaling>
        <c:delete val="1"/>
        <c:axPos val="t"/>
        <c:numFmt formatCode="General" sourceLinked="1"/>
        <c:majorTickMark val="out"/>
        <c:minorTickMark val="none"/>
        <c:tickLblPos val="none"/>
        <c:crossAx val="276408576"/>
        <c:crosses val="autoZero"/>
        <c:crossBetween val="between"/>
      </c:valAx>
    </c:plotArea>
    <c:plotVisOnly val="1"/>
    <c:dispBlanksAs val="gap"/>
    <c:showDLblsOverMax val="0"/>
  </c:chart>
  <c:txPr>
    <a:bodyPr/>
    <a:lstStyle/>
    <a:p>
      <a:pPr>
        <a:defRPr sz="2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85066" y="4362219"/>
            <a:ext cx="16832348" cy="3009266"/>
          </a:xfrm>
        </p:spPr>
        <p:txBody>
          <a:bodyPr lIns="36774" tIns="18387" rIns="36774" bIns="18387"/>
          <a:lstStyle/>
          <a:p>
            <a:r>
              <a:rPr lang="en-US" smtClean="0"/>
              <a:t>Click to edit Master title style</a:t>
            </a:r>
            <a:endParaRPr lang="en-US"/>
          </a:p>
        </p:txBody>
      </p:sp>
      <p:sp>
        <p:nvSpPr>
          <p:cNvPr id="3" name="Subtitle 2"/>
          <p:cNvSpPr>
            <a:spLocks noGrp="1"/>
          </p:cNvSpPr>
          <p:nvPr>
            <p:ph type="subTitle" idx="1"/>
          </p:nvPr>
        </p:nvSpPr>
        <p:spPr>
          <a:xfrm>
            <a:off x="2970128" y="7956546"/>
            <a:ext cx="13862224" cy="3588910"/>
          </a:xfrm>
        </p:spPr>
        <p:txBody>
          <a:bodyPr lIns="36774" tIns="18387" rIns="36774" bIns="18387"/>
          <a:lstStyle>
            <a:lvl1pPr marL="0" indent="0" algn="ctr">
              <a:buNone/>
              <a:defRPr/>
            </a:lvl1pPr>
            <a:lvl2pPr marL="183872" indent="0" algn="ctr">
              <a:buNone/>
              <a:defRPr/>
            </a:lvl2pPr>
            <a:lvl3pPr marL="367743" indent="0" algn="ctr">
              <a:buNone/>
              <a:defRPr/>
            </a:lvl3pPr>
            <a:lvl4pPr marL="551615" indent="0" algn="ctr">
              <a:buNone/>
              <a:defRPr/>
            </a:lvl4pPr>
            <a:lvl5pPr marL="735486" indent="0" algn="ctr">
              <a:buNone/>
              <a:defRPr/>
            </a:lvl5pPr>
            <a:lvl6pPr marL="919358" indent="0" algn="ctr">
              <a:buNone/>
              <a:defRPr/>
            </a:lvl6pPr>
            <a:lvl7pPr marL="1103229" indent="0" algn="ctr">
              <a:buNone/>
              <a:defRPr/>
            </a:lvl7pPr>
            <a:lvl8pPr marL="1287101" indent="0" algn="ctr">
              <a:buNone/>
              <a:defRPr/>
            </a:lvl8pPr>
            <a:lvl9pPr marL="14709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83586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lIns="36774" tIns="18387" rIns="36774" bIns="18387"/>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lIns="36774" tIns="18387" rIns="36774" bIns="1838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498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09633" y="1247992"/>
            <a:ext cx="4207781" cy="11233286"/>
          </a:xfrm>
        </p:spPr>
        <p:txBody>
          <a:bodyPr vert="eaVert" lIns="36774" tIns="18387" rIns="36774" bIns="18387"/>
          <a:lstStyle/>
          <a:p>
            <a:r>
              <a:rPr lang="en-US" smtClean="0"/>
              <a:t>Click to edit Master title style</a:t>
            </a:r>
            <a:endParaRPr lang="en-US"/>
          </a:p>
        </p:txBody>
      </p:sp>
      <p:sp>
        <p:nvSpPr>
          <p:cNvPr id="3" name="Vertical Text Placeholder 2"/>
          <p:cNvSpPr>
            <a:spLocks noGrp="1"/>
          </p:cNvSpPr>
          <p:nvPr>
            <p:ph type="body" orient="vert" idx="1"/>
          </p:nvPr>
        </p:nvSpPr>
        <p:spPr>
          <a:xfrm>
            <a:off x="1485064" y="1247992"/>
            <a:ext cx="12565632" cy="11233286"/>
          </a:xfrm>
        </p:spPr>
        <p:txBody>
          <a:bodyPr vert="eaVert" lIns="36774" tIns="18387" rIns="36774" bIns="1838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578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36774" tIns="18387" rIns="36774" bIns="18387"/>
          <a:lstStyle/>
          <a:p>
            <a:r>
              <a:rPr lang="en-US" smtClean="0"/>
              <a:t>Click to edit Master title style</a:t>
            </a:r>
            <a:endParaRPr lang="en-US"/>
          </a:p>
        </p:txBody>
      </p:sp>
      <p:sp>
        <p:nvSpPr>
          <p:cNvPr id="3" name="Content Placeholder 2"/>
          <p:cNvSpPr>
            <a:spLocks noGrp="1"/>
          </p:cNvSpPr>
          <p:nvPr>
            <p:ph idx="1"/>
          </p:nvPr>
        </p:nvSpPr>
        <p:spPr/>
        <p:txBody>
          <a:bodyPr lIns="36774" tIns="18387" rIns="36774" bIns="1838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984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64260" y="9023062"/>
            <a:ext cx="16832348" cy="2788515"/>
          </a:xfrm>
        </p:spPr>
        <p:txBody>
          <a:bodyPr lIns="36774" tIns="18387" rIns="36774" bIns="18387" anchor="t"/>
          <a:lstStyle>
            <a:lvl1pPr algn="l">
              <a:defRPr sz="1700" b="1" cap="all"/>
            </a:lvl1pPr>
          </a:lstStyle>
          <a:p>
            <a:r>
              <a:rPr lang="en-US" smtClean="0"/>
              <a:t>Click to edit Master title style</a:t>
            </a:r>
            <a:endParaRPr lang="en-US"/>
          </a:p>
        </p:txBody>
      </p:sp>
      <p:sp>
        <p:nvSpPr>
          <p:cNvPr id="3" name="Text Placeholder 2"/>
          <p:cNvSpPr>
            <a:spLocks noGrp="1"/>
          </p:cNvSpPr>
          <p:nvPr>
            <p:ph type="body" idx="1"/>
          </p:nvPr>
        </p:nvSpPr>
        <p:spPr>
          <a:xfrm>
            <a:off x="1564260" y="5951495"/>
            <a:ext cx="16832348" cy="3071566"/>
          </a:xfrm>
        </p:spPr>
        <p:txBody>
          <a:bodyPr lIns="36774" tIns="18387" rIns="36774" bIns="18387" anchor="b"/>
          <a:lstStyle>
            <a:lvl1pPr marL="0" indent="0">
              <a:buNone/>
              <a:defRPr sz="800"/>
            </a:lvl1pPr>
            <a:lvl2pPr marL="183872" indent="0">
              <a:buNone/>
              <a:defRPr sz="600"/>
            </a:lvl2pPr>
            <a:lvl3pPr marL="367743" indent="0">
              <a:buNone/>
              <a:defRPr sz="600"/>
            </a:lvl3pPr>
            <a:lvl4pPr marL="551615" indent="0">
              <a:buNone/>
              <a:defRPr sz="600"/>
            </a:lvl4pPr>
            <a:lvl5pPr marL="735486" indent="0">
              <a:buNone/>
              <a:defRPr sz="600"/>
            </a:lvl5pPr>
            <a:lvl6pPr marL="919358" indent="0">
              <a:buNone/>
              <a:defRPr sz="600"/>
            </a:lvl6pPr>
            <a:lvl7pPr marL="1103229" indent="0">
              <a:buNone/>
              <a:defRPr sz="600"/>
            </a:lvl7pPr>
            <a:lvl8pPr marL="1287101" indent="0">
              <a:buNone/>
              <a:defRPr sz="600"/>
            </a:lvl8pPr>
            <a:lvl9pPr marL="1470972" indent="0">
              <a:buNone/>
              <a:defRPr sz="600"/>
            </a:lvl9pPr>
          </a:lstStyle>
          <a:p>
            <a:pPr lvl="0"/>
            <a:r>
              <a:rPr lang="en-US" smtClean="0"/>
              <a:t>Click to edit Master text styles</a:t>
            </a:r>
          </a:p>
        </p:txBody>
      </p:sp>
    </p:spTree>
    <p:extLst>
      <p:ext uri="{BB962C8B-B14F-4D97-AF65-F5344CB8AC3E}">
        <p14:creationId xmlns:p14="http://schemas.microsoft.com/office/powerpoint/2010/main" val="46209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36774" tIns="18387" rIns="36774" bIns="18387"/>
          <a:lstStyle/>
          <a:p>
            <a:r>
              <a:rPr lang="en-US" smtClean="0"/>
              <a:t>Click to edit Master title style</a:t>
            </a:r>
            <a:endParaRPr lang="en-US"/>
          </a:p>
        </p:txBody>
      </p:sp>
      <p:sp>
        <p:nvSpPr>
          <p:cNvPr id="3" name="Content Placeholder 2"/>
          <p:cNvSpPr>
            <a:spLocks noGrp="1"/>
          </p:cNvSpPr>
          <p:nvPr>
            <p:ph sz="half" idx="1"/>
          </p:nvPr>
        </p:nvSpPr>
        <p:spPr>
          <a:xfrm>
            <a:off x="1485066" y="4056145"/>
            <a:ext cx="8386705" cy="8425133"/>
          </a:xfrm>
        </p:spPr>
        <p:txBody>
          <a:bodyPr lIns="36774" tIns="18387" rIns="36774" bIns="18387"/>
          <a:lstStyle>
            <a:lvl1pPr>
              <a:defRPr sz="1100"/>
            </a:lvl1pPr>
            <a:lvl2pPr>
              <a:defRPr sz="1100"/>
            </a:lvl2pPr>
            <a:lvl3pPr>
              <a:defRPr sz="8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930705" y="4056145"/>
            <a:ext cx="8386708" cy="8425133"/>
          </a:xfrm>
        </p:spPr>
        <p:txBody>
          <a:bodyPr lIns="36774" tIns="18387" rIns="36774" bIns="18387"/>
          <a:lstStyle>
            <a:lvl1pPr>
              <a:defRPr sz="1100"/>
            </a:lvl1pPr>
            <a:lvl2pPr>
              <a:defRPr sz="1100"/>
            </a:lvl2pPr>
            <a:lvl3pPr>
              <a:defRPr sz="8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336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248" y="562036"/>
            <a:ext cx="17821983" cy="2340240"/>
          </a:xfrm>
        </p:spPr>
        <p:txBody>
          <a:bodyPr lIns="36774" tIns="18387" rIns="36774" bIns="18387"/>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247" y="3143343"/>
            <a:ext cx="8749532" cy="1309613"/>
          </a:xfrm>
        </p:spPr>
        <p:txBody>
          <a:bodyPr lIns="36774" tIns="18387" rIns="36774" bIns="18387" anchor="b"/>
          <a:lstStyle>
            <a:lvl1pPr marL="0" indent="0">
              <a:buNone/>
              <a:defRPr sz="1100" b="1"/>
            </a:lvl1pPr>
            <a:lvl2pPr marL="183872" indent="0">
              <a:buNone/>
              <a:defRPr sz="800" b="1"/>
            </a:lvl2pPr>
            <a:lvl3pPr marL="367743" indent="0">
              <a:buNone/>
              <a:defRPr sz="600" b="1"/>
            </a:lvl3pPr>
            <a:lvl4pPr marL="551615" indent="0">
              <a:buNone/>
              <a:defRPr sz="600" b="1"/>
            </a:lvl4pPr>
            <a:lvl5pPr marL="735486" indent="0">
              <a:buNone/>
              <a:defRPr sz="600" b="1"/>
            </a:lvl5pPr>
            <a:lvl6pPr marL="919358" indent="0">
              <a:buNone/>
              <a:defRPr sz="600" b="1"/>
            </a:lvl6pPr>
            <a:lvl7pPr marL="1103229" indent="0">
              <a:buNone/>
              <a:defRPr sz="600" b="1"/>
            </a:lvl7pPr>
            <a:lvl8pPr marL="1287101" indent="0">
              <a:buNone/>
              <a:defRPr sz="600" b="1"/>
            </a:lvl8pPr>
            <a:lvl9pPr marL="1470972"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990247" y="4452957"/>
            <a:ext cx="8749532" cy="8089942"/>
          </a:xfrm>
        </p:spPr>
        <p:txBody>
          <a:bodyPr lIns="36774" tIns="18387" rIns="36774" bIns="18387"/>
          <a:lstStyle>
            <a:lvl1pPr>
              <a:defRPr sz="1100"/>
            </a:lvl1pPr>
            <a:lvl2pPr>
              <a:defRPr sz="800"/>
            </a:lvl2pPr>
            <a:lvl3pPr>
              <a:defRPr sz="6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059628" y="3143343"/>
            <a:ext cx="8752601" cy="1309613"/>
          </a:xfrm>
        </p:spPr>
        <p:txBody>
          <a:bodyPr lIns="36774" tIns="18387" rIns="36774" bIns="18387" anchor="b"/>
          <a:lstStyle>
            <a:lvl1pPr marL="0" indent="0">
              <a:buNone/>
              <a:defRPr sz="1100" b="1"/>
            </a:lvl1pPr>
            <a:lvl2pPr marL="183872" indent="0">
              <a:buNone/>
              <a:defRPr sz="800" b="1"/>
            </a:lvl2pPr>
            <a:lvl3pPr marL="367743" indent="0">
              <a:buNone/>
              <a:defRPr sz="600" b="1"/>
            </a:lvl3pPr>
            <a:lvl4pPr marL="551615" indent="0">
              <a:buNone/>
              <a:defRPr sz="600" b="1"/>
            </a:lvl4pPr>
            <a:lvl5pPr marL="735486" indent="0">
              <a:buNone/>
              <a:defRPr sz="600" b="1"/>
            </a:lvl5pPr>
            <a:lvl6pPr marL="919358" indent="0">
              <a:buNone/>
              <a:defRPr sz="600" b="1"/>
            </a:lvl6pPr>
            <a:lvl7pPr marL="1103229" indent="0">
              <a:buNone/>
              <a:defRPr sz="600" b="1"/>
            </a:lvl7pPr>
            <a:lvl8pPr marL="1287101" indent="0">
              <a:buNone/>
              <a:defRPr sz="600" b="1"/>
            </a:lvl8pPr>
            <a:lvl9pPr marL="1470972"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10059628" y="4452957"/>
            <a:ext cx="8752601" cy="8089942"/>
          </a:xfrm>
        </p:spPr>
        <p:txBody>
          <a:bodyPr lIns="36774" tIns="18387" rIns="36774" bIns="18387"/>
          <a:lstStyle>
            <a:lvl1pPr>
              <a:defRPr sz="1100"/>
            </a:lvl1pPr>
            <a:lvl2pPr>
              <a:defRPr sz="800"/>
            </a:lvl2pPr>
            <a:lvl3pPr>
              <a:defRPr sz="6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62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36774" tIns="18387" rIns="36774" bIns="18387"/>
          <a:lstStyle/>
          <a:p>
            <a:r>
              <a:rPr lang="en-US" smtClean="0"/>
              <a:t>Click to edit Master title style</a:t>
            </a:r>
            <a:endParaRPr lang="en-US"/>
          </a:p>
        </p:txBody>
      </p:sp>
    </p:spTree>
    <p:extLst>
      <p:ext uri="{BB962C8B-B14F-4D97-AF65-F5344CB8AC3E}">
        <p14:creationId xmlns:p14="http://schemas.microsoft.com/office/powerpoint/2010/main" val="311106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33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249" y="559330"/>
            <a:ext cx="6514876" cy="2378838"/>
          </a:xfrm>
        </p:spPr>
        <p:txBody>
          <a:bodyPr lIns="36774" tIns="18387" rIns="36774" bIns="18387"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7742096" y="559330"/>
            <a:ext cx="11070134" cy="11983571"/>
          </a:xfrm>
        </p:spPr>
        <p:txBody>
          <a:bodyPr lIns="36774" tIns="18387" rIns="36774" bIns="18387"/>
          <a:lstStyle>
            <a:lvl1pPr>
              <a:defRPr sz="1300"/>
            </a:lvl1pPr>
            <a:lvl2pPr>
              <a:defRPr sz="1100"/>
            </a:lvl2pPr>
            <a:lvl3pPr>
              <a:defRPr sz="11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249" y="2938167"/>
            <a:ext cx="6514876" cy="9604735"/>
          </a:xfrm>
        </p:spPr>
        <p:txBody>
          <a:bodyPr lIns="36774" tIns="18387" rIns="36774" bIns="18387"/>
          <a:lstStyle>
            <a:lvl1pPr marL="0" indent="0">
              <a:buNone/>
              <a:defRPr sz="600"/>
            </a:lvl1pPr>
            <a:lvl2pPr marL="183872" indent="0">
              <a:buNone/>
              <a:defRPr sz="400"/>
            </a:lvl2pPr>
            <a:lvl3pPr marL="367743" indent="0">
              <a:buNone/>
              <a:defRPr sz="400"/>
            </a:lvl3pPr>
            <a:lvl4pPr marL="551615" indent="0">
              <a:buNone/>
              <a:defRPr sz="400"/>
            </a:lvl4pPr>
            <a:lvl5pPr marL="735486" indent="0">
              <a:buNone/>
              <a:defRPr sz="400"/>
            </a:lvl5pPr>
            <a:lvl6pPr marL="919358" indent="0">
              <a:buNone/>
              <a:defRPr sz="400"/>
            </a:lvl6pPr>
            <a:lvl7pPr marL="1103229" indent="0">
              <a:buNone/>
              <a:defRPr sz="400"/>
            </a:lvl7pPr>
            <a:lvl8pPr marL="1287101" indent="0">
              <a:buNone/>
              <a:defRPr sz="400"/>
            </a:lvl8pPr>
            <a:lvl9pPr marL="1470972" indent="0">
              <a:buNone/>
              <a:defRPr sz="400"/>
            </a:lvl9pPr>
          </a:lstStyle>
          <a:p>
            <a:pPr lvl="0"/>
            <a:r>
              <a:rPr lang="en-US" smtClean="0"/>
              <a:t>Click to edit Master text styles</a:t>
            </a:r>
          </a:p>
        </p:txBody>
      </p:sp>
    </p:spTree>
    <p:extLst>
      <p:ext uri="{BB962C8B-B14F-4D97-AF65-F5344CB8AC3E}">
        <p14:creationId xmlns:p14="http://schemas.microsoft.com/office/powerpoint/2010/main" val="71087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1180" y="9828872"/>
            <a:ext cx="11881730" cy="1160640"/>
          </a:xfrm>
        </p:spPr>
        <p:txBody>
          <a:bodyPr lIns="36774" tIns="18387" rIns="36774" bIns="18387"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3881180" y="1254767"/>
            <a:ext cx="11881730" cy="8424455"/>
          </a:xfrm>
        </p:spPr>
        <p:txBody>
          <a:bodyPr vert="horz" wrap="square" lIns="177487" tIns="88743" rIns="177487" bIns="88743" numCol="1" anchor="t" anchorCtr="0" compatLnSpc="1">
            <a:prstTxWarp prst="textNoShape">
              <a:avLst/>
            </a:prstTxWarp>
          </a:bodyPr>
          <a:lstStyle>
            <a:lvl1pPr marL="0" indent="0">
              <a:buNone/>
              <a:defRPr sz="1300"/>
            </a:lvl1pPr>
            <a:lvl2pPr marL="183872" indent="0">
              <a:buNone/>
              <a:defRPr sz="1100"/>
            </a:lvl2pPr>
            <a:lvl3pPr marL="367743" indent="0">
              <a:buNone/>
              <a:defRPr sz="1100"/>
            </a:lvl3pPr>
            <a:lvl4pPr marL="551615" indent="0">
              <a:buNone/>
              <a:defRPr sz="800"/>
            </a:lvl4pPr>
            <a:lvl5pPr marL="735486" indent="0">
              <a:buNone/>
              <a:defRPr sz="800"/>
            </a:lvl5pPr>
            <a:lvl6pPr marL="919358" indent="0">
              <a:buNone/>
              <a:defRPr sz="800"/>
            </a:lvl6pPr>
            <a:lvl7pPr marL="1103229" indent="0">
              <a:buNone/>
              <a:defRPr sz="800"/>
            </a:lvl7pPr>
            <a:lvl8pPr marL="1287101" indent="0">
              <a:buNone/>
              <a:defRPr sz="800"/>
            </a:lvl8pPr>
            <a:lvl9pPr marL="1470972" indent="0">
              <a:buNone/>
              <a:defRPr sz="800"/>
            </a:lvl9pPr>
          </a:lstStyle>
          <a:p>
            <a:pPr lvl="0"/>
            <a:endParaRPr lang="en-US" noProof="0" smtClean="0"/>
          </a:p>
        </p:txBody>
      </p:sp>
      <p:sp>
        <p:nvSpPr>
          <p:cNvPr id="4" name="Text Placeholder 3"/>
          <p:cNvSpPr>
            <a:spLocks noGrp="1"/>
          </p:cNvSpPr>
          <p:nvPr>
            <p:ph type="body" sz="half" idx="2"/>
          </p:nvPr>
        </p:nvSpPr>
        <p:spPr>
          <a:xfrm>
            <a:off x="3881180" y="10989512"/>
            <a:ext cx="11881730" cy="1647512"/>
          </a:xfrm>
        </p:spPr>
        <p:txBody>
          <a:bodyPr lIns="36774" tIns="18387" rIns="36774" bIns="18387"/>
          <a:lstStyle>
            <a:lvl1pPr marL="0" indent="0">
              <a:buNone/>
              <a:defRPr sz="600"/>
            </a:lvl1pPr>
            <a:lvl2pPr marL="183872" indent="0">
              <a:buNone/>
              <a:defRPr sz="400"/>
            </a:lvl2pPr>
            <a:lvl3pPr marL="367743" indent="0">
              <a:buNone/>
              <a:defRPr sz="400"/>
            </a:lvl3pPr>
            <a:lvl4pPr marL="551615" indent="0">
              <a:buNone/>
              <a:defRPr sz="400"/>
            </a:lvl4pPr>
            <a:lvl5pPr marL="735486" indent="0">
              <a:buNone/>
              <a:defRPr sz="400"/>
            </a:lvl5pPr>
            <a:lvl6pPr marL="919358" indent="0">
              <a:buNone/>
              <a:defRPr sz="400"/>
            </a:lvl6pPr>
            <a:lvl7pPr marL="1103229" indent="0">
              <a:buNone/>
              <a:defRPr sz="400"/>
            </a:lvl7pPr>
            <a:lvl8pPr marL="1287101" indent="0">
              <a:buNone/>
              <a:defRPr sz="400"/>
            </a:lvl8pPr>
            <a:lvl9pPr marL="1470972" indent="0">
              <a:buNone/>
              <a:defRPr sz="400"/>
            </a:lvl9pPr>
          </a:lstStyle>
          <a:p>
            <a:pPr lvl="0"/>
            <a:r>
              <a:rPr lang="en-US" smtClean="0"/>
              <a:t>Click to edit Master text styles</a:t>
            </a:r>
          </a:p>
        </p:txBody>
      </p:sp>
    </p:spTree>
    <p:extLst>
      <p:ext uri="{BB962C8B-B14F-4D97-AF65-F5344CB8AC3E}">
        <p14:creationId xmlns:p14="http://schemas.microsoft.com/office/powerpoint/2010/main" val="35053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blueswoosh2.jpg                                                00866C7Cgaechter                       C075CDFC:"/>
          <p:cNvPicPr>
            <a:picLocks noChangeAspect="1" noChangeArrowheads="1"/>
          </p:cNvPicPr>
          <p:nvPr userDrawn="1"/>
        </p:nvPicPr>
        <p:blipFill>
          <a:blip r:embed="rId13" cstate="print"/>
          <a:srcRect/>
          <a:stretch>
            <a:fillRect/>
          </a:stretch>
        </p:blipFill>
        <p:spPr bwMode="auto">
          <a:xfrm>
            <a:off x="0" y="10636040"/>
            <a:ext cx="19802475" cy="3847581"/>
          </a:xfrm>
          <a:prstGeom prst="rect">
            <a:avLst/>
          </a:prstGeom>
          <a:noFill/>
          <a:ln w="9525">
            <a:noFill/>
            <a:miter lim="800000"/>
            <a:headEnd/>
            <a:tailEnd/>
          </a:ln>
        </p:spPr>
      </p:pic>
    </p:spTree>
    <p:extLst>
      <p:ext uri="{BB962C8B-B14F-4D97-AF65-F5344CB8AC3E}">
        <p14:creationId xmlns:p14="http://schemas.microsoft.com/office/powerpoint/2010/main" val="3711664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765294" rtl="0" eaLnBrk="0" fontAlgn="base" hangingPunct="0">
        <a:spcBef>
          <a:spcPct val="0"/>
        </a:spcBef>
        <a:spcAft>
          <a:spcPct val="0"/>
        </a:spcAft>
        <a:defRPr sz="8500">
          <a:solidFill>
            <a:schemeClr val="tx2"/>
          </a:solidFill>
          <a:latin typeface="+mj-lt"/>
          <a:ea typeface="+mj-ea"/>
          <a:cs typeface="+mj-cs"/>
        </a:defRPr>
      </a:lvl1pPr>
      <a:lvl2pPr algn="ctr" defTabSz="1765294" rtl="0" eaLnBrk="0" fontAlgn="base" hangingPunct="0">
        <a:spcBef>
          <a:spcPct val="0"/>
        </a:spcBef>
        <a:spcAft>
          <a:spcPct val="0"/>
        </a:spcAft>
        <a:defRPr sz="8500">
          <a:solidFill>
            <a:schemeClr val="tx2"/>
          </a:solidFill>
          <a:latin typeface="Helvetica" pitchFamily="34" charset="0"/>
        </a:defRPr>
      </a:lvl2pPr>
      <a:lvl3pPr algn="ctr" defTabSz="1765294" rtl="0" eaLnBrk="0" fontAlgn="base" hangingPunct="0">
        <a:spcBef>
          <a:spcPct val="0"/>
        </a:spcBef>
        <a:spcAft>
          <a:spcPct val="0"/>
        </a:spcAft>
        <a:defRPr sz="8500">
          <a:solidFill>
            <a:schemeClr val="tx2"/>
          </a:solidFill>
          <a:latin typeface="Helvetica" pitchFamily="34" charset="0"/>
        </a:defRPr>
      </a:lvl3pPr>
      <a:lvl4pPr algn="ctr" defTabSz="1765294" rtl="0" eaLnBrk="0" fontAlgn="base" hangingPunct="0">
        <a:spcBef>
          <a:spcPct val="0"/>
        </a:spcBef>
        <a:spcAft>
          <a:spcPct val="0"/>
        </a:spcAft>
        <a:defRPr sz="8500">
          <a:solidFill>
            <a:schemeClr val="tx2"/>
          </a:solidFill>
          <a:latin typeface="Helvetica" pitchFamily="34" charset="0"/>
        </a:defRPr>
      </a:lvl4pPr>
      <a:lvl5pPr algn="ctr" defTabSz="1765294" rtl="0" eaLnBrk="0" fontAlgn="base" hangingPunct="0">
        <a:spcBef>
          <a:spcPct val="0"/>
        </a:spcBef>
        <a:spcAft>
          <a:spcPct val="0"/>
        </a:spcAft>
        <a:defRPr sz="8500">
          <a:solidFill>
            <a:schemeClr val="tx2"/>
          </a:solidFill>
          <a:latin typeface="Helvetica" pitchFamily="34" charset="0"/>
        </a:defRPr>
      </a:lvl5pPr>
      <a:lvl6pPr marL="183872" algn="ctr" defTabSz="1765294" rtl="0" eaLnBrk="0" fontAlgn="base" hangingPunct="0">
        <a:spcBef>
          <a:spcPct val="0"/>
        </a:spcBef>
        <a:spcAft>
          <a:spcPct val="0"/>
        </a:spcAft>
        <a:defRPr sz="8500">
          <a:solidFill>
            <a:schemeClr val="tx2"/>
          </a:solidFill>
          <a:latin typeface="Helvetica" pitchFamily="34" charset="0"/>
        </a:defRPr>
      </a:lvl6pPr>
      <a:lvl7pPr marL="367743" algn="ctr" defTabSz="1765294" rtl="0" eaLnBrk="0" fontAlgn="base" hangingPunct="0">
        <a:spcBef>
          <a:spcPct val="0"/>
        </a:spcBef>
        <a:spcAft>
          <a:spcPct val="0"/>
        </a:spcAft>
        <a:defRPr sz="8500">
          <a:solidFill>
            <a:schemeClr val="tx2"/>
          </a:solidFill>
          <a:latin typeface="Helvetica" pitchFamily="34" charset="0"/>
        </a:defRPr>
      </a:lvl7pPr>
      <a:lvl8pPr marL="551615" algn="ctr" defTabSz="1765294" rtl="0" eaLnBrk="0" fontAlgn="base" hangingPunct="0">
        <a:spcBef>
          <a:spcPct val="0"/>
        </a:spcBef>
        <a:spcAft>
          <a:spcPct val="0"/>
        </a:spcAft>
        <a:defRPr sz="8500">
          <a:solidFill>
            <a:schemeClr val="tx2"/>
          </a:solidFill>
          <a:latin typeface="Helvetica" pitchFamily="34" charset="0"/>
        </a:defRPr>
      </a:lvl8pPr>
      <a:lvl9pPr marL="735486" algn="ctr" defTabSz="1765294" rtl="0" eaLnBrk="0" fontAlgn="base" hangingPunct="0">
        <a:spcBef>
          <a:spcPct val="0"/>
        </a:spcBef>
        <a:spcAft>
          <a:spcPct val="0"/>
        </a:spcAft>
        <a:defRPr sz="8500">
          <a:solidFill>
            <a:schemeClr val="tx2"/>
          </a:solidFill>
          <a:latin typeface="Helvetica" pitchFamily="34" charset="0"/>
        </a:defRPr>
      </a:lvl9pPr>
    </p:titleStyle>
    <p:bodyStyle>
      <a:lvl1pPr marL="662065" indent="-662065" algn="l" defTabSz="1765294" rtl="0" eaLnBrk="0" fontAlgn="base" hangingPunct="0">
        <a:spcBef>
          <a:spcPct val="20000"/>
        </a:spcBef>
        <a:spcAft>
          <a:spcPct val="0"/>
        </a:spcAft>
        <a:defRPr sz="2100">
          <a:solidFill>
            <a:schemeClr val="tx1"/>
          </a:solidFill>
          <a:latin typeface="+mn-lt"/>
          <a:ea typeface="+mn-ea"/>
          <a:cs typeface="+mn-cs"/>
        </a:defRPr>
      </a:lvl1pPr>
      <a:lvl2pPr marL="1259647" indent="-551615" algn="l" defTabSz="1765294" rtl="0" eaLnBrk="0" fontAlgn="base" hangingPunct="0">
        <a:spcBef>
          <a:spcPct val="20000"/>
        </a:spcBef>
        <a:spcAft>
          <a:spcPct val="0"/>
        </a:spcAft>
        <a:buSzPct val="100000"/>
        <a:buChar char="–"/>
        <a:defRPr sz="5500">
          <a:solidFill>
            <a:schemeClr val="tx1"/>
          </a:solidFill>
          <a:latin typeface="+mn-lt"/>
        </a:defRPr>
      </a:lvl2pPr>
      <a:lvl3pPr marL="1746778" indent="-441164" algn="l" defTabSz="1765294" rtl="0" eaLnBrk="0" fontAlgn="base" hangingPunct="0">
        <a:spcBef>
          <a:spcPct val="20000"/>
        </a:spcBef>
        <a:spcAft>
          <a:spcPct val="0"/>
        </a:spcAft>
        <a:buSzPct val="100000"/>
        <a:buChar char="•"/>
        <a:defRPr sz="4700">
          <a:solidFill>
            <a:schemeClr val="tx1"/>
          </a:solidFill>
          <a:latin typeface="+mn-lt"/>
        </a:defRPr>
      </a:lvl3pPr>
      <a:lvl4pPr marL="2233912" indent="-441164" algn="l" defTabSz="1765294" rtl="0" eaLnBrk="0" fontAlgn="base" hangingPunct="0">
        <a:spcBef>
          <a:spcPct val="20000"/>
        </a:spcBef>
        <a:spcAft>
          <a:spcPct val="0"/>
        </a:spcAft>
        <a:buSzPct val="100000"/>
        <a:buChar char="–"/>
        <a:defRPr sz="3800">
          <a:solidFill>
            <a:schemeClr val="tx1"/>
          </a:solidFill>
          <a:latin typeface="+mn-lt"/>
        </a:defRPr>
      </a:lvl4pPr>
      <a:lvl5pPr marL="2721043" indent="-441164" algn="l" defTabSz="1765294" rtl="0" eaLnBrk="0" fontAlgn="base" hangingPunct="0">
        <a:spcBef>
          <a:spcPct val="20000"/>
        </a:spcBef>
        <a:spcAft>
          <a:spcPct val="0"/>
        </a:spcAft>
        <a:buSzPct val="100000"/>
        <a:buChar char="•"/>
        <a:defRPr sz="3800">
          <a:solidFill>
            <a:schemeClr val="tx1"/>
          </a:solidFill>
          <a:latin typeface="+mn-lt"/>
        </a:defRPr>
      </a:lvl5pPr>
      <a:lvl6pPr marL="4155624" indent="-441164" algn="l" defTabSz="1765294" rtl="0" eaLnBrk="0" fontAlgn="base" hangingPunct="0">
        <a:spcBef>
          <a:spcPct val="20000"/>
        </a:spcBef>
        <a:spcAft>
          <a:spcPct val="0"/>
        </a:spcAft>
        <a:buSzPct val="100000"/>
        <a:buChar char="•"/>
        <a:defRPr sz="3800">
          <a:solidFill>
            <a:schemeClr val="tx1"/>
          </a:solidFill>
          <a:latin typeface="+mn-lt"/>
        </a:defRPr>
      </a:lvl6pPr>
      <a:lvl7pPr marL="4339496" indent="-441164" algn="l" defTabSz="1765294" rtl="0" eaLnBrk="0" fontAlgn="base" hangingPunct="0">
        <a:spcBef>
          <a:spcPct val="20000"/>
        </a:spcBef>
        <a:spcAft>
          <a:spcPct val="0"/>
        </a:spcAft>
        <a:buSzPct val="100000"/>
        <a:buChar char="•"/>
        <a:defRPr sz="3800">
          <a:solidFill>
            <a:schemeClr val="tx1"/>
          </a:solidFill>
          <a:latin typeface="+mn-lt"/>
        </a:defRPr>
      </a:lvl7pPr>
      <a:lvl8pPr marL="4523367" indent="-441164" algn="l" defTabSz="1765294" rtl="0" eaLnBrk="0" fontAlgn="base" hangingPunct="0">
        <a:spcBef>
          <a:spcPct val="20000"/>
        </a:spcBef>
        <a:spcAft>
          <a:spcPct val="0"/>
        </a:spcAft>
        <a:buSzPct val="100000"/>
        <a:buChar char="•"/>
        <a:defRPr sz="3800">
          <a:solidFill>
            <a:schemeClr val="tx1"/>
          </a:solidFill>
          <a:latin typeface="+mn-lt"/>
        </a:defRPr>
      </a:lvl8pPr>
      <a:lvl9pPr marL="4707239" indent="-441164" algn="l" defTabSz="1765294" rtl="0" eaLnBrk="0" fontAlgn="base" hangingPunct="0">
        <a:spcBef>
          <a:spcPct val="20000"/>
        </a:spcBef>
        <a:spcAft>
          <a:spcPct val="0"/>
        </a:spcAft>
        <a:buSzPct val="100000"/>
        <a:buChar char="•"/>
        <a:defRPr sz="3800">
          <a:solidFill>
            <a:schemeClr val="tx1"/>
          </a:solidFill>
          <a:latin typeface="+mn-lt"/>
        </a:defRPr>
      </a:lvl9pPr>
    </p:bodyStyle>
    <p:otherStyle>
      <a:defPPr>
        <a:defRPr lang="en-US"/>
      </a:defPPr>
      <a:lvl1pPr marL="0" algn="l" defTabSz="367743" rtl="0" eaLnBrk="1" latinLnBrk="0" hangingPunct="1">
        <a:defRPr sz="600" kern="1200">
          <a:solidFill>
            <a:schemeClr val="tx1"/>
          </a:solidFill>
          <a:latin typeface="+mn-lt"/>
          <a:ea typeface="+mn-ea"/>
          <a:cs typeface="+mn-cs"/>
        </a:defRPr>
      </a:lvl1pPr>
      <a:lvl2pPr marL="183872" algn="l" defTabSz="367743" rtl="0" eaLnBrk="1" latinLnBrk="0" hangingPunct="1">
        <a:defRPr sz="600" kern="1200">
          <a:solidFill>
            <a:schemeClr val="tx1"/>
          </a:solidFill>
          <a:latin typeface="+mn-lt"/>
          <a:ea typeface="+mn-ea"/>
          <a:cs typeface="+mn-cs"/>
        </a:defRPr>
      </a:lvl2pPr>
      <a:lvl3pPr marL="367743" algn="l" defTabSz="367743" rtl="0" eaLnBrk="1" latinLnBrk="0" hangingPunct="1">
        <a:defRPr sz="600" kern="1200">
          <a:solidFill>
            <a:schemeClr val="tx1"/>
          </a:solidFill>
          <a:latin typeface="+mn-lt"/>
          <a:ea typeface="+mn-ea"/>
          <a:cs typeface="+mn-cs"/>
        </a:defRPr>
      </a:lvl3pPr>
      <a:lvl4pPr marL="551615" algn="l" defTabSz="367743" rtl="0" eaLnBrk="1" latinLnBrk="0" hangingPunct="1">
        <a:defRPr sz="600" kern="1200">
          <a:solidFill>
            <a:schemeClr val="tx1"/>
          </a:solidFill>
          <a:latin typeface="+mn-lt"/>
          <a:ea typeface="+mn-ea"/>
          <a:cs typeface="+mn-cs"/>
        </a:defRPr>
      </a:lvl4pPr>
      <a:lvl5pPr marL="735486" algn="l" defTabSz="367743" rtl="0" eaLnBrk="1" latinLnBrk="0" hangingPunct="1">
        <a:defRPr sz="600" kern="1200">
          <a:solidFill>
            <a:schemeClr val="tx1"/>
          </a:solidFill>
          <a:latin typeface="+mn-lt"/>
          <a:ea typeface="+mn-ea"/>
          <a:cs typeface="+mn-cs"/>
        </a:defRPr>
      </a:lvl5pPr>
      <a:lvl6pPr marL="919358" algn="l" defTabSz="367743" rtl="0" eaLnBrk="1" latinLnBrk="0" hangingPunct="1">
        <a:defRPr sz="600" kern="1200">
          <a:solidFill>
            <a:schemeClr val="tx1"/>
          </a:solidFill>
          <a:latin typeface="+mn-lt"/>
          <a:ea typeface="+mn-ea"/>
          <a:cs typeface="+mn-cs"/>
        </a:defRPr>
      </a:lvl6pPr>
      <a:lvl7pPr marL="1103229" algn="l" defTabSz="367743" rtl="0" eaLnBrk="1" latinLnBrk="0" hangingPunct="1">
        <a:defRPr sz="600" kern="1200">
          <a:solidFill>
            <a:schemeClr val="tx1"/>
          </a:solidFill>
          <a:latin typeface="+mn-lt"/>
          <a:ea typeface="+mn-ea"/>
          <a:cs typeface="+mn-cs"/>
        </a:defRPr>
      </a:lvl7pPr>
      <a:lvl8pPr marL="1287101" algn="l" defTabSz="367743" rtl="0" eaLnBrk="1" latinLnBrk="0" hangingPunct="1">
        <a:defRPr sz="600" kern="1200">
          <a:solidFill>
            <a:schemeClr val="tx1"/>
          </a:solidFill>
          <a:latin typeface="+mn-lt"/>
          <a:ea typeface="+mn-ea"/>
          <a:cs typeface="+mn-cs"/>
        </a:defRPr>
      </a:lvl8pPr>
      <a:lvl9pPr marL="1470972" algn="l" defTabSz="367743" rtl="0" eaLnBrk="1" latinLnBrk="0" hangingPunct="1">
        <a:defRPr sz="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hyperlink" Target="mailto:ahily@its.jnj.com" TargetMode="Externa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3" descr="&#10;header_bg.jpg                                                  00073E6Dgaechter                       C075CDFC:"/>
          <p:cNvPicPr>
            <a:picLocks noChangeAspect="1" noChangeArrowheads="1"/>
          </p:cNvPicPr>
          <p:nvPr/>
        </p:nvPicPr>
        <p:blipFill>
          <a:blip r:embed="rId2" cstate="print"/>
          <a:srcRect/>
          <a:stretch>
            <a:fillRect/>
          </a:stretch>
        </p:blipFill>
        <p:spPr bwMode="auto">
          <a:xfrm>
            <a:off x="325083" y="276279"/>
            <a:ext cx="19110681" cy="1658061"/>
          </a:xfrm>
          <a:prstGeom prst="rect">
            <a:avLst/>
          </a:prstGeom>
          <a:noFill/>
          <a:ln w="9525">
            <a:noFill/>
            <a:miter lim="800000"/>
            <a:headEnd/>
            <a:tailEnd/>
          </a:ln>
        </p:spPr>
      </p:pic>
      <p:grpSp>
        <p:nvGrpSpPr>
          <p:cNvPr id="17" name="Group 16"/>
          <p:cNvGrpSpPr/>
          <p:nvPr/>
        </p:nvGrpSpPr>
        <p:grpSpPr>
          <a:xfrm>
            <a:off x="394487" y="2241158"/>
            <a:ext cx="19041277" cy="7169555"/>
            <a:chOff x="928585" y="5247335"/>
            <a:chExt cx="28850767" cy="8980088"/>
          </a:xfrm>
        </p:grpSpPr>
        <p:pic>
          <p:nvPicPr>
            <p:cNvPr id="5" name="Picture 114" descr="&#10;header_bg.jpg                                                  00073E6Dgaechter                       C075CDFC:"/>
            <p:cNvPicPr>
              <a:picLocks noChangeAspect="1" noChangeArrowheads="1"/>
            </p:cNvPicPr>
            <p:nvPr/>
          </p:nvPicPr>
          <p:blipFill>
            <a:blip r:embed="rId2" cstate="print"/>
            <a:srcRect/>
            <a:stretch>
              <a:fillRect/>
            </a:stretch>
          </p:blipFill>
          <p:spPr bwMode="auto">
            <a:xfrm>
              <a:off x="1062534" y="5247335"/>
              <a:ext cx="14137165" cy="1234820"/>
            </a:xfrm>
            <a:prstGeom prst="rect">
              <a:avLst/>
            </a:prstGeom>
            <a:noFill/>
            <a:ln w="9525">
              <a:noFill/>
              <a:miter lim="800000"/>
              <a:headEnd/>
              <a:tailEnd/>
            </a:ln>
          </p:spPr>
        </p:pic>
        <p:sp>
          <p:nvSpPr>
            <p:cNvPr id="6" name="Text Box 7417"/>
            <p:cNvSpPr txBox="1">
              <a:spLocks noChangeArrowheads="1"/>
            </p:cNvSpPr>
            <p:nvPr/>
          </p:nvSpPr>
          <p:spPr bwMode="auto">
            <a:xfrm>
              <a:off x="928585" y="6840922"/>
              <a:ext cx="14000981" cy="7386501"/>
            </a:xfrm>
            <a:prstGeom prst="rect">
              <a:avLst/>
            </a:prstGeom>
            <a:noFill/>
            <a:ln w="9525">
              <a:noFill/>
              <a:miter lim="800000"/>
              <a:headEnd/>
              <a:tailEnd/>
            </a:ln>
          </p:spPr>
          <p:txBody>
            <a:bodyPr wrap="square" lIns="79507" tIns="39754" rIns="79507" bIns="39754">
              <a:spAutoFit/>
            </a:bodyPr>
            <a:lstStyle/>
            <a:p>
              <a:pPr marL="162765" indent="-162765" algn="just" eaLnBrk="0" fontAlgn="base" hangingPunct="0">
                <a:spcBef>
                  <a:spcPct val="50000"/>
                </a:spcBef>
                <a:spcAft>
                  <a:spcPct val="0"/>
                </a:spcAft>
                <a:buClr>
                  <a:srgbClr val="FC0128"/>
                </a:buClr>
                <a:buFont typeface="Wingdings" pitchFamily="2" charset="2"/>
                <a:buChar char="v"/>
              </a:pPr>
              <a:r>
                <a:rPr lang="en-US" sz="2800" kern="0" dirty="0">
                  <a:solidFill>
                    <a:sysClr val="windowText" lastClr="000000"/>
                  </a:solidFill>
                  <a:latin typeface="Arial" panose="020B0604020202020204" pitchFamily="34" charset="0"/>
                  <a:cs typeface="Arial" panose="020B0604020202020204" pitchFamily="34" charset="0"/>
                </a:rPr>
                <a:t>Lack of knowledge about contact lenses (CLs) is a significant barrier to CL wear. </a:t>
              </a:r>
              <a:endParaRPr lang="en-US" sz="2800" kern="0" dirty="0" smtClean="0">
                <a:solidFill>
                  <a:sysClr val="windowText" lastClr="000000"/>
                </a:solidFill>
                <a:latin typeface="Arial" panose="020B0604020202020204" pitchFamily="34" charset="0"/>
                <a:cs typeface="Arial" panose="020B0604020202020204" pitchFamily="34" charset="0"/>
              </a:endParaRPr>
            </a:p>
            <a:p>
              <a:pPr marL="162765" indent="-162765" algn="just" eaLnBrk="0" fontAlgn="base" hangingPunct="0">
                <a:spcBef>
                  <a:spcPct val="50000"/>
                </a:spcBef>
                <a:spcAft>
                  <a:spcPct val="0"/>
                </a:spcAft>
                <a:buClr>
                  <a:srgbClr val="FC0128"/>
                </a:buClr>
                <a:buFont typeface="Wingdings" pitchFamily="2" charset="2"/>
                <a:buChar char="v"/>
              </a:pPr>
              <a:r>
                <a:rPr lang="en-US" sz="2800" kern="0" dirty="0" smtClean="0">
                  <a:solidFill>
                    <a:sysClr val="windowText" lastClr="000000"/>
                  </a:solidFill>
                  <a:latin typeface="Arial" panose="020B0604020202020204" pitchFamily="34" charset="0"/>
                  <a:cs typeface="Arial" panose="020B0604020202020204" pitchFamily="34" charset="0"/>
                </a:rPr>
                <a:t>Across </a:t>
              </a:r>
              <a:r>
                <a:rPr lang="en-US" sz="2800" kern="0" dirty="0">
                  <a:solidFill>
                    <a:sysClr val="windowText" lastClr="000000"/>
                  </a:solidFill>
                  <a:latin typeface="Arial" panose="020B0604020202020204" pitchFamily="34" charset="0"/>
                  <a:cs typeface="Arial" panose="020B0604020202020204" pitchFamily="34" charset="0"/>
                </a:rPr>
                <a:t>Europe, two-thirds of those considering CLs (67%) do not feel well informed about them and three in four (76%) want their eye care practitioner (ECP) to provide more CL information.</a:t>
              </a:r>
              <a:r>
                <a:rPr lang="en-US" sz="2800" kern="0" baseline="30000" dirty="0">
                  <a:solidFill>
                    <a:sysClr val="windowText" lastClr="000000"/>
                  </a:solidFill>
                  <a:latin typeface="Arial" panose="020B0604020202020204" pitchFamily="34" charset="0"/>
                  <a:cs typeface="Arial" panose="020B0604020202020204" pitchFamily="34" charset="0"/>
                </a:rPr>
                <a:t>1</a:t>
              </a:r>
              <a:r>
                <a:rPr lang="en-US" sz="2800" kern="0" dirty="0">
                  <a:solidFill>
                    <a:sysClr val="windowText" lastClr="000000"/>
                  </a:solidFill>
                  <a:latin typeface="Arial" panose="020B0604020202020204" pitchFamily="34" charset="0"/>
                  <a:cs typeface="Arial" panose="020B0604020202020204" pitchFamily="34" charset="0"/>
                </a:rPr>
                <a:t> </a:t>
              </a:r>
            </a:p>
            <a:p>
              <a:pPr marL="162765" indent="-162765" algn="just" eaLnBrk="0" fontAlgn="base" hangingPunct="0">
                <a:spcBef>
                  <a:spcPct val="50000"/>
                </a:spcBef>
                <a:spcAft>
                  <a:spcPct val="0"/>
                </a:spcAft>
                <a:buClr>
                  <a:srgbClr val="FC0128"/>
                </a:buClr>
                <a:buFont typeface="Wingdings" pitchFamily="2" charset="2"/>
                <a:buChar char="v"/>
              </a:pPr>
              <a:r>
                <a:rPr lang="en-US" sz="2800" kern="0" dirty="0">
                  <a:solidFill>
                    <a:sysClr val="windowText" lastClr="000000"/>
                  </a:solidFill>
                  <a:latin typeface="Arial" panose="020B0604020202020204" pitchFamily="34" charset="0"/>
                  <a:cs typeface="Arial" panose="020B0604020202020204" pitchFamily="34" charset="0"/>
                </a:rPr>
                <a:t>Although motivation to wear CLs has been investigated, patients’ attitudes to brand and experiences of being offered different lenses have not been fully explored. </a:t>
              </a:r>
            </a:p>
            <a:p>
              <a:pPr marL="162765" indent="-162765" algn="just" eaLnBrk="0" fontAlgn="base" hangingPunct="0">
                <a:spcBef>
                  <a:spcPct val="50000"/>
                </a:spcBef>
                <a:spcAft>
                  <a:spcPct val="0"/>
                </a:spcAft>
                <a:buClr>
                  <a:srgbClr val="FC0128"/>
                </a:buClr>
                <a:buFont typeface="Wingdings" pitchFamily="2" charset="2"/>
                <a:buChar char="v"/>
              </a:pPr>
              <a:r>
                <a:rPr lang="en-US" sz="2800" kern="0" dirty="0">
                  <a:solidFill>
                    <a:sysClr val="windowText" lastClr="000000"/>
                  </a:solidFill>
                  <a:latin typeface="Arial" panose="020B0604020202020204" pitchFamily="34" charset="0"/>
                  <a:cs typeface="Arial" panose="020B0604020202020204" pitchFamily="34" charset="0"/>
                </a:rPr>
                <a:t>This study explored usage and attitudes surrounding CLs, particularly around lens brand and choice. </a:t>
              </a:r>
              <a:endParaRPr lang="en-US" sz="2800" dirty="0">
                <a:solidFill>
                  <a:srgbClr val="000000"/>
                </a:solidFill>
                <a:latin typeface="Arial" panose="020B0604020202020204" pitchFamily="34" charset="0"/>
                <a:cs typeface="Arial" panose="020B0604020202020204" pitchFamily="34" charset="0"/>
              </a:endParaRPr>
            </a:p>
          </p:txBody>
        </p:sp>
        <p:sp>
          <p:nvSpPr>
            <p:cNvPr id="8" name="Text Box 106"/>
            <p:cNvSpPr txBox="1">
              <a:spLocks noChangeArrowheads="1"/>
            </p:cNvSpPr>
            <p:nvPr/>
          </p:nvSpPr>
          <p:spPr bwMode="auto">
            <a:xfrm>
              <a:off x="1424112" y="5459793"/>
              <a:ext cx="9580855" cy="717358"/>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US" sz="3200" b="1"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itchFamily="18" charset="2"/>
                </a:rPr>
                <a:t>Background</a:t>
              </a:r>
              <a:endParaRPr lang="en-US" sz="2400" dirty="0">
                <a:solidFill>
                  <a:srgbClr val="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itchFamily="18" charset="2"/>
              </a:endParaRPr>
            </a:p>
          </p:txBody>
        </p:sp>
        <p:pic>
          <p:nvPicPr>
            <p:cNvPr id="9" name="Picture 114" descr="&#10;header_bg.jpg                                                  00073E6Dgaechter                       C075CDFC:"/>
            <p:cNvPicPr>
              <a:picLocks noChangeAspect="1" noChangeArrowheads="1"/>
            </p:cNvPicPr>
            <p:nvPr/>
          </p:nvPicPr>
          <p:blipFill>
            <a:blip r:embed="rId2" cstate="print"/>
            <a:srcRect/>
            <a:stretch>
              <a:fillRect/>
            </a:stretch>
          </p:blipFill>
          <p:spPr bwMode="auto">
            <a:xfrm>
              <a:off x="15642186" y="5247335"/>
              <a:ext cx="14137166" cy="1322784"/>
            </a:xfrm>
            <a:prstGeom prst="rect">
              <a:avLst/>
            </a:prstGeom>
            <a:noFill/>
            <a:ln w="9525">
              <a:noFill/>
              <a:miter lim="800000"/>
              <a:headEnd/>
              <a:tailEnd/>
            </a:ln>
          </p:spPr>
        </p:pic>
        <p:sp>
          <p:nvSpPr>
            <p:cNvPr id="10" name="Text Box 106"/>
            <p:cNvSpPr txBox="1">
              <a:spLocks noChangeArrowheads="1"/>
            </p:cNvSpPr>
            <p:nvPr/>
          </p:nvSpPr>
          <p:spPr bwMode="auto">
            <a:xfrm>
              <a:off x="15969627" y="5506065"/>
              <a:ext cx="9913065" cy="717358"/>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US" sz="3200" b="1" dirty="0">
                  <a:solidFill>
                    <a:srgbClr val="FFFFFF"/>
                  </a:solidFill>
                  <a:latin typeface="Arial" panose="020B0604020202020204" pitchFamily="34" charset="0"/>
                  <a:cs typeface="Arial" panose="020B0604020202020204" pitchFamily="34" charset="0"/>
                  <a:sym typeface="Symbol" pitchFamily="18" charset="2"/>
                </a:rPr>
                <a:t>Methods</a:t>
              </a:r>
              <a:endParaRPr lang="en-US" sz="2400" dirty="0">
                <a:solidFill>
                  <a:srgbClr val="000000"/>
                </a:solidFill>
                <a:latin typeface="Arial" panose="020B0604020202020204" pitchFamily="34" charset="0"/>
                <a:cs typeface="Arial" panose="020B0604020202020204" pitchFamily="34" charset="0"/>
                <a:sym typeface="Symbol" pitchFamily="18" charset="2"/>
              </a:endParaRPr>
            </a:p>
          </p:txBody>
        </p:sp>
        <p:sp>
          <p:nvSpPr>
            <p:cNvPr id="11" name="Text Box 7417"/>
            <p:cNvSpPr txBox="1">
              <a:spLocks noChangeArrowheads="1"/>
            </p:cNvSpPr>
            <p:nvPr/>
          </p:nvSpPr>
          <p:spPr bwMode="auto">
            <a:xfrm>
              <a:off x="15642186" y="6724270"/>
              <a:ext cx="14137166" cy="6576952"/>
            </a:xfrm>
            <a:prstGeom prst="rect">
              <a:avLst/>
            </a:prstGeom>
            <a:noFill/>
            <a:ln w="9525">
              <a:noFill/>
              <a:miter lim="800000"/>
              <a:headEnd/>
              <a:tailEnd/>
            </a:ln>
          </p:spPr>
          <p:txBody>
            <a:bodyPr wrap="square" lIns="79507" tIns="39754" rIns="79507" bIns="39754">
              <a:spAutoFit/>
            </a:bodyPr>
            <a:lstStyle/>
            <a:p>
              <a:pPr marL="162765" indent="-162765" algn="just" eaLnBrk="0" fontAlgn="base" hangingPunct="0">
                <a:spcBef>
                  <a:spcPct val="50000"/>
                </a:spcBef>
                <a:spcAft>
                  <a:spcPct val="0"/>
                </a:spcAft>
                <a:buClr>
                  <a:srgbClr val="FC0128"/>
                </a:buClr>
                <a:buFont typeface="Wingdings" pitchFamily="2" charset="2"/>
                <a:buChar char="v"/>
              </a:pPr>
              <a:r>
                <a:rPr lang="en-US" sz="2800" dirty="0">
                  <a:latin typeface="Arial" panose="020B0604020202020204" pitchFamily="34" charset="0"/>
                  <a:cs typeface="Arial" panose="020B0604020202020204" pitchFamily="34" charset="0"/>
                </a:rPr>
                <a:t>An online survey of vision-corrected consumers aged 16-49 years was conducted in the UK, Italy and France by an independent market research agency in February and March 2014.</a:t>
              </a:r>
            </a:p>
            <a:p>
              <a:pPr marL="162765" indent="-162765" algn="just" eaLnBrk="0" fontAlgn="base" hangingPunct="0">
                <a:spcBef>
                  <a:spcPct val="50000"/>
                </a:spcBef>
                <a:spcAft>
                  <a:spcPct val="0"/>
                </a:spcAft>
                <a:buClr>
                  <a:srgbClr val="FC0128"/>
                </a:buClr>
                <a:buFont typeface="Wingdings" pitchFamily="2" charset="2"/>
                <a:buChar char="v"/>
              </a:pPr>
              <a:r>
                <a:rPr lang="en-US" sz="2800" dirty="0">
                  <a:latin typeface="Arial" panose="020B0604020202020204" pitchFamily="34" charset="0"/>
                  <a:cs typeface="Arial" panose="020B0604020202020204" pitchFamily="34" charset="0"/>
                </a:rPr>
                <a:t>The sample comprised 1,350 soft CL wearers (currently wearing), 300 lapsed wearers (used to wear soft CLs but lapsed in previous 24 months), 750 CL considerers (never worn CLs and would definitely or probably consider CLs in the next 12 months) (Table 1).</a:t>
              </a:r>
            </a:p>
            <a:p>
              <a:pPr marL="162765" indent="-162765" algn="just" eaLnBrk="0" fontAlgn="base" hangingPunct="0">
                <a:spcBef>
                  <a:spcPct val="50000"/>
                </a:spcBef>
                <a:spcAft>
                  <a:spcPct val="0"/>
                </a:spcAft>
                <a:buClr>
                  <a:srgbClr val="FC0128"/>
                </a:buClr>
                <a:buFont typeface="Wingdings" pitchFamily="2" charset="2"/>
                <a:buChar char="v"/>
              </a:pPr>
              <a:r>
                <a:rPr lang="en-US" sz="2800" dirty="0">
                  <a:latin typeface="Arial" panose="020B0604020202020204" pitchFamily="34" charset="0"/>
                  <a:cs typeface="Arial" panose="020B0604020202020204" pitchFamily="34" charset="0"/>
                </a:rPr>
                <a:t>Some questions asked to a sub-set of wearers (n=675) for questionnaire </a:t>
              </a:r>
              <a:r>
                <a:rPr lang="en-US" sz="2800" dirty="0" smtClean="0">
                  <a:latin typeface="Arial" panose="020B0604020202020204" pitchFamily="34" charset="0"/>
                  <a:cs typeface="Arial" panose="020B0604020202020204" pitchFamily="34" charset="0"/>
                </a:rPr>
                <a:t>efficiency</a:t>
              </a:r>
              <a:endParaRPr lang="en-US" sz="2800" dirty="0">
                <a:solidFill>
                  <a:srgbClr val="000000"/>
                </a:solidFill>
                <a:latin typeface="Arial" panose="020B0604020202020204" pitchFamily="34" charset="0"/>
                <a:cs typeface="Arial" panose="020B0604020202020204" pitchFamily="34" charset="0"/>
              </a:endParaRPr>
            </a:p>
          </p:txBody>
        </p:sp>
      </p:grpSp>
      <p:grpSp>
        <p:nvGrpSpPr>
          <p:cNvPr id="26" name="Group 25"/>
          <p:cNvGrpSpPr/>
          <p:nvPr/>
        </p:nvGrpSpPr>
        <p:grpSpPr>
          <a:xfrm>
            <a:off x="15032167" y="12361838"/>
            <a:ext cx="4770311" cy="1555811"/>
            <a:chOff x="31998306" y="26084461"/>
            <a:chExt cx="10978494" cy="3844465"/>
          </a:xfrm>
        </p:grpSpPr>
        <p:pic>
          <p:nvPicPr>
            <p:cNvPr id="27" name="Picture 2" descr="cid:image001.png@01D013C0.AD8CF8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
            <p:cNvSpPr>
              <a:spLocks noChangeArrowheads="1"/>
            </p:cNvSpPr>
            <p:nvPr/>
          </p:nvSpPr>
          <p:spPr bwMode="auto">
            <a:xfrm>
              <a:off x="31998306" y="28437643"/>
              <a:ext cx="10978494" cy="1491283"/>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All rights reserved</a:t>
              </a:r>
            </a:p>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2500" dirty="0">
                <a:solidFill>
                  <a:srgbClr val="000000"/>
                </a:solidFill>
                <a:latin typeface="Calibri" panose="020F0502020204030204" pitchFamily="34" charset="0"/>
                <a:cs typeface="Calibri" panose="020F0502020204030204" pitchFamily="34" charset="0"/>
              </a:endParaRPr>
            </a:p>
          </p:txBody>
        </p:sp>
      </p:grpSp>
      <p:sp>
        <p:nvSpPr>
          <p:cNvPr id="30" name="Rectangle 1"/>
          <p:cNvSpPr>
            <a:spLocks noChangeArrowheads="1"/>
          </p:cNvSpPr>
          <p:nvPr/>
        </p:nvSpPr>
        <p:spPr bwMode="auto">
          <a:xfrm>
            <a:off x="17887399" y="1269533"/>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a:solidFill>
                  <a:srgbClr val="FFFFFF"/>
                </a:solidFill>
                <a:latin typeface="Calibri" panose="020F0502020204030204" pitchFamily="34" charset="0"/>
                <a:ea typeface="Calibri" panose="020F0502020204030204" pitchFamily="34" charset="0"/>
                <a:cs typeface="Calibri" panose="020F0502020204030204" pitchFamily="34" charset="0"/>
              </a:rPr>
              <a:t>1 of </a:t>
            </a: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4</a:t>
            </a:r>
            <a:endParaRPr lang="en-US" sz="5300" b="1" dirty="0">
              <a:solidFill>
                <a:srgbClr val="FFFFFF"/>
              </a:solidFill>
              <a:latin typeface="Calibri" panose="020F0502020204030204" pitchFamily="34" charset="0"/>
              <a:cs typeface="Calibri" panose="020F0502020204030204" pitchFamily="34" charset="0"/>
            </a:endParaRPr>
          </a:p>
        </p:txBody>
      </p:sp>
      <p:sp>
        <p:nvSpPr>
          <p:cNvPr id="19" name="Rectangle 18"/>
          <p:cNvSpPr/>
          <p:nvPr/>
        </p:nvSpPr>
        <p:spPr>
          <a:xfrm>
            <a:off x="492063" y="358946"/>
            <a:ext cx="18551829" cy="1611047"/>
          </a:xfrm>
          <a:prstGeom prst="rect">
            <a:avLst/>
          </a:prstGeom>
        </p:spPr>
        <p:txBody>
          <a:bodyPr wrap="square" lIns="193386" tIns="96693" rIns="193386" bIns="96693">
            <a:spAutoFit/>
          </a:bodyPr>
          <a:lstStyle/>
          <a:p>
            <a:pPr algn="ctr"/>
            <a:r>
              <a:rPr lang="en-US" sz="4200" b="1" kern="0" dirty="0">
                <a:solidFill>
                  <a:prstClr val="white"/>
                </a:solidFill>
                <a:effectLst>
                  <a:outerShdw blurRad="38100" dist="38100" dir="2700000" algn="tl">
                    <a:srgbClr val="000000">
                      <a:alpha val="43137"/>
                    </a:srgbClr>
                  </a:outerShdw>
                </a:effectLst>
                <a:latin typeface="Calibri"/>
                <a:ea typeface="+mj-ea"/>
                <a:cs typeface="+mj-cs"/>
              </a:rPr>
              <a:t>WHAT’S IN A NAME? The importance of lens brand and choice to the CL wearer</a:t>
            </a:r>
            <a:r>
              <a:rPr lang="tr-TR" sz="4200" b="1" kern="0" dirty="0">
                <a:solidFill>
                  <a:prstClr val="white"/>
                </a:solidFill>
                <a:effectLst>
                  <a:outerShdw blurRad="38100" dist="38100" dir="2700000" algn="tl">
                    <a:srgbClr val="000000">
                      <a:alpha val="43137"/>
                    </a:srgbClr>
                  </a:outerShdw>
                </a:effectLst>
                <a:latin typeface="Calibri"/>
                <a:ea typeface="+mj-ea"/>
                <a:cs typeface="+mj-cs"/>
              </a:rPr>
              <a:t/>
            </a:r>
            <a:br>
              <a:rPr lang="tr-TR" sz="4200" b="1" kern="0" dirty="0">
                <a:solidFill>
                  <a:prstClr val="white"/>
                </a:solidFill>
                <a:effectLst>
                  <a:outerShdw blurRad="38100" dist="38100" dir="2700000" algn="tl">
                    <a:srgbClr val="000000">
                      <a:alpha val="43137"/>
                    </a:srgbClr>
                  </a:outerShdw>
                </a:effectLst>
                <a:latin typeface="Calibri"/>
                <a:ea typeface="+mj-ea"/>
                <a:cs typeface="+mj-cs"/>
              </a:rPr>
            </a:br>
            <a:r>
              <a:rPr lang="tr-TR" sz="2500" b="1" kern="0" dirty="0">
                <a:solidFill>
                  <a:prstClr val="white"/>
                </a:solidFill>
                <a:effectLst>
                  <a:outerShdw blurRad="38100" dist="38100" dir="2700000" algn="tl">
                    <a:srgbClr val="000000">
                      <a:alpha val="43137"/>
                    </a:srgbClr>
                  </a:outerShdw>
                </a:effectLst>
                <a:latin typeface="Calibri"/>
                <a:ea typeface="+mj-ea"/>
                <a:cs typeface="+mj-cs"/>
              </a:rPr>
              <a:t>Anne Madec-Hily MBA</a:t>
            </a: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1</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a:t>
            </a:r>
            <a:r>
              <a:rPr lang="en-GB" sz="2500" b="1" kern="0" dirty="0">
                <a:solidFill>
                  <a:prstClr val="white"/>
                </a:solidFill>
                <a:effectLst>
                  <a:outerShdw blurRad="38100" dist="38100" dir="2700000" algn="tl">
                    <a:srgbClr val="000000">
                      <a:alpha val="43137"/>
                    </a:srgbClr>
                  </a:outerShdw>
                </a:effectLst>
                <a:latin typeface="Calibri"/>
                <a:ea typeface="+mj-ea"/>
                <a:cs typeface="+mj-cs"/>
              </a:rPr>
              <a:t>	</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Anna </a:t>
            </a:r>
            <a:r>
              <a:rPr lang="tr-TR" sz="2500" b="1" kern="0" dirty="0">
                <a:solidFill>
                  <a:prstClr val="white"/>
                </a:solidFill>
                <a:effectLst>
                  <a:outerShdw blurRad="38100" dist="38100" dir="2700000" algn="tl">
                    <a:srgbClr val="000000">
                      <a:alpha val="43137"/>
                    </a:srgbClr>
                  </a:outerShdw>
                </a:effectLst>
                <a:latin typeface="Calibri"/>
                <a:ea typeface="+mj-ea"/>
                <a:cs typeface="+mj-cs"/>
              </a:rPr>
              <a:t>Sulley BSc MCOptom FAAO FBCLA</a:t>
            </a: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1</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a:t>
            </a:r>
            <a:r>
              <a:rPr lang="en-GB" sz="2500" b="1" kern="0" dirty="0" smtClean="0">
                <a:solidFill>
                  <a:prstClr val="white"/>
                </a:solidFill>
                <a:effectLst>
                  <a:outerShdw blurRad="38100" dist="38100" dir="2700000" algn="tl">
                    <a:srgbClr val="000000">
                      <a:alpha val="43137"/>
                    </a:srgbClr>
                  </a:outerShdw>
                </a:effectLst>
                <a:latin typeface="Calibri"/>
                <a:ea typeface="+mj-ea"/>
                <a:cs typeface="+mj-cs"/>
              </a:rPr>
              <a:t>	</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Jeremy </a:t>
            </a:r>
            <a:r>
              <a:rPr lang="tr-TR" sz="2500" b="1" kern="0" dirty="0">
                <a:solidFill>
                  <a:prstClr val="white"/>
                </a:solidFill>
                <a:effectLst>
                  <a:outerShdw blurRad="38100" dist="38100" dir="2700000" algn="tl">
                    <a:srgbClr val="000000">
                      <a:alpha val="43137"/>
                    </a:srgbClr>
                  </a:outerShdw>
                </a:effectLst>
                <a:latin typeface="Calibri"/>
                <a:ea typeface="+mj-ea"/>
                <a:cs typeface="+mj-cs"/>
              </a:rPr>
              <a:t>Atkins MA Hons (Oxon) CMRS</a:t>
            </a: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2</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a:t>
            </a:r>
            <a:br>
              <a:rPr lang="tr-TR" sz="2500" b="1" kern="0" dirty="0">
                <a:solidFill>
                  <a:prstClr val="white"/>
                </a:solidFill>
                <a:effectLst>
                  <a:outerShdw blurRad="38100" dist="38100" dir="2700000" algn="tl">
                    <a:srgbClr val="000000">
                      <a:alpha val="43137"/>
                    </a:srgbClr>
                  </a:outerShdw>
                </a:effectLst>
                <a:latin typeface="Calibri"/>
                <a:ea typeface="+mj-ea"/>
                <a:cs typeface="+mj-cs"/>
              </a:rPr>
            </a:b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1</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Johnson &amp; Johnson Vision Care, </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UK </a:t>
            </a:r>
            <a:r>
              <a:rPr lang="en-GB" sz="2500" b="1" kern="0" dirty="0" smtClean="0">
                <a:solidFill>
                  <a:prstClr val="white"/>
                </a:solidFill>
                <a:effectLst>
                  <a:outerShdw blurRad="38100" dist="38100" dir="2700000" algn="tl">
                    <a:srgbClr val="000000">
                      <a:alpha val="43137"/>
                    </a:srgbClr>
                  </a:outerShdw>
                </a:effectLst>
                <a:latin typeface="Calibri"/>
                <a:ea typeface="+mj-ea"/>
                <a:cs typeface="+mj-cs"/>
              </a:rPr>
              <a:t>	</a:t>
            </a:r>
            <a:r>
              <a:rPr lang="tr-TR" sz="2500" b="1" kern="0" baseline="30000" dirty="0" smtClean="0">
                <a:solidFill>
                  <a:prstClr val="white"/>
                </a:solidFill>
                <a:effectLst>
                  <a:outerShdw blurRad="38100" dist="38100" dir="2700000" algn="tl">
                    <a:srgbClr val="000000">
                      <a:alpha val="43137"/>
                    </a:srgbClr>
                  </a:outerShdw>
                </a:effectLst>
                <a:latin typeface="Calibri"/>
                <a:ea typeface="+mj-ea"/>
                <a:cs typeface="+mj-cs"/>
              </a:rPr>
              <a:t>2</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 </a:t>
            </a:r>
            <a:r>
              <a:rPr lang="tr-TR" sz="2500" b="1" kern="0" dirty="0">
                <a:solidFill>
                  <a:prstClr val="white"/>
                </a:solidFill>
                <a:effectLst>
                  <a:outerShdw blurRad="38100" dist="38100" dir="2700000" algn="tl">
                    <a:srgbClr val="000000">
                      <a:alpha val="43137"/>
                    </a:srgbClr>
                  </a:outerShdw>
                </a:effectLst>
                <a:latin typeface="Calibri"/>
                <a:ea typeface="+mj-ea"/>
                <a:cs typeface="+mj-cs"/>
              </a:rPr>
              <a:t>Researchcraft Ltd, </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UK</a:t>
            </a:r>
            <a:r>
              <a:rPr lang="en-US" sz="2500" b="1" kern="0" dirty="0" smtClean="0">
                <a:solidFill>
                  <a:prstClr val="white"/>
                </a:solidFill>
                <a:effectLst>
                  <a:outerShdw blurRad="38100" dist="38100" dir="2700000" algn="tl">
                    <a:srgbClr val="000000">
                      <a:alpha val="43137"/>
                    </a:srgbClr>
                  </a:outerShdw>
                </a:effectLst>
                <a:latin typeface="Calibri"/>
                <a:ea typeface="+mj-ea"/>
                <a:cs typeface="+mj-cs"/>
              </a:rPr>
              <a:t> </a:t>
            </a:r>
            <a:endParaRPr lang="en-US" sz="2300" kern="0" dirty="0">
              <a:solidFill>
                <a:sysClr val="windowText" lastClr="000000"/>
              </a:solidFill>
            </a:endParaRPr>
          </a:p>
        </p:txBody>
      </p:sp>
      <p:pic>
        <p:nvPicPr>
          <p:cNvPr id="25" name="Picture 2" descr="C:\Users\asulley1\AppData\Local\Microsoft\Windows\Temporary Internet Files\Content.Outlook\RNJ5AWB9\Researchcraft Logo - 2 Colour (highest resoluti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14766" y="12824386"/>
            <a:ext cx="3646230" cy="7129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object 73"/>
          <p:cNvGraphicFramePr>
            <a:graphicFrameLocks noGrp="1"/>
          </p:cNvGraphicFramePr>
          <p:nvPr>
            <p:extLst>
              <p:ext uri="{D42A27DB-BD31-4B8C-83A1-F6EECF244321}">
                <p14:modId xmlns:p14="http://schemas.microsoft.com/office/powerpoint/2010/main" val="725876570"/>
              </p:ext>
            </p:extLst>
          </p:nvPr>
        </p:nvGraphicFramePr>
        <p:xfrm>
          <a:off x="10274076" y="8748911"/>
          <a:ext cx="9161687" cy="2507265"/>
        </p:xfrm>
        <a:graphic>
          <a:graphicData uri="http://schemas.openxmlformats.org/drawingml/2006/table">
            <a:tbl>
              <a:tblPr firstRow="1" bandRow="1">
                <a:tableStyleId>{2D5ABB26-0587-4C30-8999-92F81FD0307C}</a:tableStyleId>
              </a:tblPr>
              <a:tblGrid>
                <a:gridCol w="2715355"/>
                <a:gridCol w="1434109"/>
                <a:gridCol w="1581211"/>
                <a:gridCol w="1728275"/>
                <a:gridCol w="1702737"/>
              </a:tblGrid>
              <a:tr h="545283">
                <a:tc>
                  <a:txBody>
                    <a:bodyPr/>
                    <a:lstStyle/>
                    <a:p>
                      <a:endParaRPr sz="3600" dirty="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17877">
                      <a:solidFill>
                        <a:srgbClr val="FFFFFF"/>
                      </a:solidFill>
                      <a:prstDash val="solid"/>
                    </a:lnB>
                    <a:solidFill>
                      <a:srgbClr val="618FFD"/>
                    </a:solidFill>
                  </a:tcPr>
                </a:tc>
                <a:tc>
                  <a:txBody>
                    <a:bodyPr/>
                    <a:lstStyle/>
                    <a:p>
                      <a:pPr algn="ctr">
                        <a:lnSpc>
                          <a:spcPct val="100000"/>
                        </a:lnSpc>
                        <a:spcBef>
                          <a:spcPts val="885"/>
                        </a:spcBef>
                      </a:pPr>
                      <a:r>
                        <a:rPr sz="2800" b="1" spc="20" dirty="0">
                          <a:solidFill>
                            <a:srgbClr val="FFFFFF"/>
                          </a:solidFill>
                          <a:latin typeface="+mn-lt"/>
                          <a:cs typeface="Arial"/>
                        </a:rPr>
                        <a:t>UK</a:t>
                      </a:r>
                      <a:endParaRPr sz="280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17877">
                      <a:solidFill>
                        <a:srgbClr val="FFFFFF"/>
                      </a:solidFill>
                      <a:prstDash val="solid"/>
                    </a:lnB>
                    <a:solidFill>
                      <a:srgbClr val="618FFD"/>
                    </a:solidFill>
                  </a:tcPr>
                </a:tc>
                <a:tc>
                  <a:txBody>
                    <a:bodyPr/>
                    <a:lstStyle/>
                    <a:p>
                      <a:pPr marL="635" algn="ctr">
                        <a:lnSpc>
                          <a:spcPct val="100000"/>
                        </a:lnSpc>
                        <a:spcBef>
                          <a:spcPts val="885"/>
                        </a:spcBef>
                      </a:pPr>
                      <a:r>
                        <a:rPr sz="2800" b="1" spc="5" dirty="0">
                          <a:solidFill>
                            <a:srgbClr val="FFFFFF"/>
                          </a:solidFill>
                          <a:latin typeface="+mn-lt"/>
                          <a:cs typeface="Arial"/>
                        </a:rPr>
                        <a:t>Italy</a:t>
                      </a:r>
                      <a:endParaRPr sz="2800" dirty="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17877">
                      <a:solidFill>
                        <a:srgbClr val="FFFFFF"/>
                      </a:solidFill>
                      <a:prstDash val="solid"/>
                    </a:lnB>
                    <a:solidFill>
                      <a:srgbClr val="618FFD"/>
                    </a:solidFill>
                  </a:tcPr>
                </a:tc>
                <a:tc>
                  <a:txBody>
                    <a:bodyPr/>
                    <a:lstStyle/>
                    <a:p>
                      <a:pPr algn="ctr">
                        <a:lnSpc>
                          <a:spcPct val="100000"/>
                        </a:lnSpc>
                        <a:spcBef>
                          <a:spcPts val="885"/>
                        </a:spcBef>
                      </a:pPr>
                      <a:r>
                        <a:rPr sz="2800" b="1" spc="15" dirty="0">
                          <a:solidFill>
                            <a:srgbClr val="FFFFFF"/>
                          </a:solidFill>
                          <a:latin typeface="+mn-lt"/>
                          <a:cs typeface="Arial"/>
                        </a:rPr>
                        <a:t>France</a:t>
                      </a:r>
                      <a:endParaRPr sz="280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17877">
                      <a:solidFill>
                        <a:srgbClr val="FFFFFF"/>
                      </a:solidFill>
                      <a:prstDash val="solid"/>
                    </a:lnB>
                    <a:solidFill>
                      <a:srgbClr val="618FFD"/>
                    </a:solidFill>
                  </a:tcPr>
                </a:tc>
                <a:tc>
                  <a:txBody>
                    <a:bodyPr/>
                    <a:lstStyle/>
                    <a:p>
                      <a:pPr algn="ctr">
                        <a:lnSpc>
                          <a:spcPct val="100000"/>
                        </a:lnSpc>
                        <a:spcBef>
                          <a:spcPts val="885"/>
                        </a:spcBef>
                      </a:pPr>
                      <a:r>
                        <a:rPr sz="2800" b="1" spc="-5" dirty="0">
                          <a:solidFill>
                            <a:srgbClr val="FFFFFF"/>
                          </a:solidFill>
                          <a:latin typeface="+mn-lt"/>
                          <a:cs typeface="Arial"/>
                        </a:rPr>
                        <a:t>TOTAL</a:t>
                      </a:r>
                      <a:endParaRPr sz="2800" dirty="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17877">
                      <a:solidFill>
                        <a:srgbClr val="FFFFFF"/>
                      </a:solidFill>
                      <a:prstDash val="solid"/>
                    </a:lnB>
                    <a:solidFill>
                      <a:srgbClr val="618FFD"/>
                    </a:solidFill>
                  </a:tcPr>
                </a:tc>
              </a:tr>
              <a:tr h="518980">
                <a:tc>
                  <a:txBody>
                    <a:bodyPr/>
                    <a:lstStyle/>
                    <a:p>
                      <a:pPr marL="36195">
                        <a:lnSpc>
                          <a:spcPct val="100000"/>
                        </a:lnSpc>
                        <a:spcBef>
                          <a:spcPts val="840"/>
                        </a:spcBef>
                      </a:pPr>
                      <a:r>
                        <a:rPr sz="2800" spc="10" dirty="0">
                          <a:latin typeface="+mn-lt"/>
                          <a:cs typeface="Arial"/>
                        </a:rPr>
                        <a:t>Wearers</a:t>
                      </a:r>
                      <a:endParaRPr sz="2800" dirty="0">
                        <a:latin typeface="+mn-lt"/>
                        <a:cs typeface="Arial"/>
                      </a:endParaRPr>
                    </a:p>
                  </a:txBody>
                  <a:tcPr marL="0" marR="0" marT="0" marB="0" anchor="ctr">
                    <a:lnL w="5959">
                      <a:solidFill>
                        <a:srgbClr val="FFFFFF"/>
                      </a:solidFill>
                      <a:prstDash val="solid"/>
                    </a:lnL>
                    <a:lnR w="5959">
                      <a:solidFill>
                        <a:srgbClr val="FFFFFF"/>
                      </a:solidFill>
                      <a:prstDash val="solid"/>
                    </a:lnR>
                    <a:lnT w="17877">
                      <a:solidFill>
                        <a:srgbClr val="FFFFFF"/>
                      </a:solidFill>
                      <a:prstDash val="solid"/>
                    </a:lnT>
                    <a:lnB w="5959">
                      <a:solidFill>
                        <a:srgbClr val="FFFFFF"/>
                      </a:solidFill>
                      <a:prstDash val="solid"/>
                    </a:lnB>
                    <a:solidFill>
                      <a:srgbClr val="D2DBFE"/>
                    </a:solidFill>
                  </a:tcPr>
                </a:tc>
                <a:tc>
                  <a:txBody>
                    <a:bodyPr/>
                    <a:lstStyle/>
                    <a:p>
                      <a:pPr algn="ctr">
                        <a:lnSpc>
                          <a:spcPct val="100000"/>
                        </a:lnSpc>
                        <a:spcBef>
                          <a:spcPts val="840"/>
                        </a:spcBef>
                      </a:pPr>
                      <a:r>
                        <a:rPr sz="2800" spc="15" dirty="0">
                          <a:latin typeface="+mn-lt"/>
                          <a:cs typeface="Arial"/>
                        </a:rPr>
                        <a:t>500</a:t>
                      </a:r>
                      <a:endParaRPr sz="2800">
                        <a:latin typeface="+mn-lt"/>
                        <a:cs typeface="Arial"/>
                      </a:endParaRPr>
                    </a:p>
                  </a:txBody>
                  <a:tcPr marL="0" marR="0" marT="0" marB="0" anchor="ctr">
                    <a:lnL w="5959">
                      <a:solidFill>
                        <a:srgbClr val="FFFFFF"/>
                      </a:solidFill>
                      <a:prstDash val="solid"/>
                    </a:lnL>
                    <a:lnR w="5959">
                      <a:solidFill>
                        <a:srgbClr val="FFFFFF"/>
                      </a:solidFill>
                      <a:prstDash val="solid"/>
                    </a:lnR>
                    <a:lnT w="17877">
                      <a:solidFill>
                        <a:srgbClr val="FFFFFF"/>
                      </a:solidFill>
                      <a:prstDash val="solid"/>
                    </a:lnT>
                    <a:lnB w="5959">
                      <a:solidFill>
                        <a:srgbClr val="FFFFFF"/>
                      </a:solidFill>
                      <a:prstDash val="solid"/>
                    </a:lnB>
                    <a:solidFill>
                      <a:srgbClr val="D2DBFE"/>
                    </a:solidFill>
                  </a:tcPr>
                </a:tc>
                <a:tc>
                  <a:txBody>
                    <a:bodyPr/>
                    <a:lstStyle/>
                    <a:p>
                      <a:pPr algn="ctr">
                        <a:lnSpc>
                          <a:spcPct val="100000"/>
                        </a:lnSpc>
                        <a:spcBef>
                          <a:spcPts val="840"/>
                        </a:spcBef>
                      </a:pPr>
                      <a:r>
                        <a:rPr sz="2800" spc="15" dirty="0">
                          <a:latin typeface="+mn-lt"/>
                          <a:cs typeface="Arial"/>
                        </a:rPr>
                        <a:t>500</a:t>
                      </a:r>
                      <a:endParaRPr sz="2800">
                        <a:latin typeface="+mn-lt"/>
                        <a:cs typeface="Arial"/>
                      </a:endParaRPr>
                    </a:p>
                  </a:txBody>
                  <a:tcPr marL="0" marR="0" marT="0" marB="0" anchor="ctr">
                    <a:lnL w="5959">
                      <a:solidFill>
                        <a:srgbClr val="FFFFFF"/>
                      </a:solidFill>
                      <a:prstDash val="solid"/>
                    </a:lnL>
                    <a:lnR w="5959">
                      <a:solidFill>
                        <a:srgbClr val="FFFFFF"/>
                      </a:solidFill>
                      <a:prstDash val="solid"/>
                    </a:lnR>
                    <a:lnT w="17877">
                      <a:solidFill>
                        <a:srgbClr val="FFFFFF"/>
                      </a:solidFill>
                      <a:prstDash val="solid"/>
                    </a:lnT>
                    <a:lnB w="5959">
                      <a:solidFill>
                        <a:srgbClr val="FFFFFF"/>
                      </a:solidFill>
                      <a:prstDash val="solid"/>
                    </a:lnB>
                    <a:solidFill>
                      <a:srgbClr val="D2DBFE"/>
                    </a:solidFill>
                  </a:tcPr>
                </a:tc>
                <a:tc>
                  <a:txBody>
                    <a:bodyPr/>
                    <a:lstStyle/>
                    <a:p>
                      <a:pPr algn="ctr">
                        <a:lnSpc>
                          <a:spcPct val="100000"/>
                        </a:lnSpc>
                        <a:spcBef>
                          <a:spcPts val="840"/>
                        </a:spcBef>
                      </a:pPr>
                      <a:r>
                        <a:rPr sz="2800" spc="15" dirty="0">
                          <a:latin typeface="+mn-lt"/>
                          <a:cs typeface="Arial"/>
                        </a:rPr>
                        <a:t>350</a:t>
                      </a:r>
                      <a:endParaRPr sz="2800">
                        <a:latin typeface="+mn-lt"/>
                        <a:cs typeface="Arial"/>
                      </a:endParaRPr>
                    </a:p>
                  </a:txBody>
                  <a:tcPr marL="0" marR="0" marT="0" marB="0" anchor="ctr">
                    <a:lnL w="5959">
                      <a:solidFill>
                        <a:srgbClr val="FFFFFF"/>
                      </a:solidFill>
                      <a:prstDash val="solid"/>
                    </a:lnL>
                    <a:lnR w="5959">
                      <a:solidFill>
                        <a:srgbClr val="FFFFFF"/>
                      </a:solidFill>
                      <a:prstDash val="solid"/>
                    </a:lnR>
                    <a:lnT w="17877">
                      <a:solidFill>
                        <a:srgbClr val="FFFFFF"/>
                      </a:solidFill>
                      <a:prstDash val="solid"/>
                    </a:lnT>
                    <a:lnB w="5959">
                      <a:solidFill>
                        <a:srgbClr val="FFFFFF"/>
                      </a:solidFill>
                      <a:prstDash val="solid"/>
                    </a:lnB>
                    <a:solidFill>
                      <a:srgbClr val="D2DBFE"/>
                    </a:solidFill>
                  </a:tcPr>
                </a:tc>
                <a:tc>
                  <a:txBody>
                    <a:bodyPr/>
                    <a:lstStyle/>
                    <a:p>
                      <a:pPr algn="ctr">
                        <a:lnSpc>
                          <a:spcPct val="100000"/>
                        </a:lnSpc>
                        <a:spcBef>
                          <a:spcPts val="840"/>
                        </a:spcBef>
                      </a:pPr>
                      <a:r>
                        <a:rPr sz="2800" spc="15" dirty="0">
                          <a:latin typeface="+mn-lt"/>
                          <a:cs typeface="Arial"/>
                        </a:rPr>
                        <a:t>1350*</a:t>
                      </a:r>
                      <a:endParaRPr sz="2800" dirty="0">
                        <a:latin typeface="+mn-lt"/>
                        <a:cs typeface="Arial"/>
                      </a:endParaRPr>
                    </a:p>
                  </a:txBody>
                  <a:tcPr marL="0" marR="0" marT="0" marB="0" anchor="ctr">
                    <a:lnL w="5959">
                      <a:solidFill>
                        <a:srgbClr val="FFFFFF"/>
                      </a:solidFill>
                      <a:prstDash val="solid"/>
                    </a:lnL>
                    <a:lnR w="5959">
                      <a:solidFill>
                        <a:srgbClr val="FFFFFF"/>
                      </a:solidFill>
                      <a:prstDash val="solid"/>
                    </a:lnR>
                    <a:lnT w="17877">
                      <a:solidFill>
                        <a:srgbClr val="FFFFFF"/>
                      </a:solidFill>
                      <a:prstDash val="solid"/>
                    </a:lnT>
                    <a:lnB w="5959">
                      <a:solidFill>
                        <a:srgbClr val="FFFFFF"/>
                      </a:solidFill>
                      <a:prstDash val="solid"/>
                    </a:lnB>
                    <a:solidFill>
                      <a:srgbClr val="D2DBFE"/>
                    </a:solidFill>
                  </a:tcPr>
                </a:tc>
              </a:tr>
              <a:tr h="460405">
                <a:tc>
                  <a:txBody>
                    <a:bodyPr/>
                    <a:lstStyle/>
                    <a:p>
                      <a:pPr marL="36195">
                        <a:lnSpc>
                          <a:spcPct val="100000"/>
                        </a:lnSpc>
                        <a:spcBef>
                          <a:spcPts val="885"/>
                        </a:spcBef>
                      </a:pPr>
                      <a:r>
                        <a:rPr sz="2800" spc="15" dirty="0">
                          <a:latin typeface="+mn-lt"/>
                          <a:cs typeface="Arial"/>
                        </a:rPr>
                        <a:t>Lapsed</a:t>
                      </a:r>
                      <a:endParaRPr sz="2800" dirty="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EAEEFF"/>
                    </a:solidFill>
                  </a:tcPr>
                </a:tc>
                <a:tc>
                  <a:txBody>
                    <a:bodyPr/>
                    <a:lstStyle/>
                    <a:p>
                      <a:pPr algn="ctr">
                        <a:lnSpc>
                          <a:spcPct val="100000"/>
                        </a:lnSpc>
                        <a:spcBef>
                          <a:spcPts val="885"/>
                        </a:spcBef>
                      </a:pPr>
                      <a:r>
                        <a:rPr sz="2800" spc="15" dirty="0">
                          <a:latin typeface="+mn-lt"/>
                          <a:cs typeface="Arial"/>
                        </a:rPr>
                        <a:t>100</a:t>
                      </a:r>
                      <a:endParaRPr sz="280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EAEEFF"/>
                    </a:solidFill>
                  </a:tcPr>
                </a:tc>
                <a:tc>
                  <a:txBody>
                    <a:bodyPr/>
                    <a:lstStyle/>
                    <a:p>
                      <a:pPr algn="ctr">
                        <a:lnSpc>
                          <a:spcPct val="100000"/>
                        </a:lnSpc>
                        <a:spcBef>
                          <a:spcPts val="885"/>
                        </a:spcBef>
                      </a:pPr>
                      <a:r>
                        <a:rPr sz="2800" spc="15" dirty="0">
                          <a:latin typeface="+mn-lt"/>
                          <a:cs typeface="Arial"/>
                        </a:rPr>
                        <a:t>100</a:t>
                      </a:r>
                      <a:endParaRPr sz="280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EAEEFF"/>
                    </a:solidFill>
                  </a:tcPr>
                </a:tc>
                <a:tc>
                  <a:txBody>
                    <a:bodyPr/>
                    <a:lstStyle/>
                    <a:p>
                      <a:pPr algn="ctr">
                        <a:lnSpc>
                          <a:spcPct val="100000"/>
                        </a:lnSpc>
                        <a:spcBef>
                          <a:spcPts val="885"/>
                        </a:spcBef>
                      </a:pPr>
                      <a:r>
                        <a:rPr sz="2800" spc="15" dirty="0">
                          <a:latin typeface="+mn-lt"/>
                          <a:cs typeface="Arial"/>
                        </a:rPr>
                        <a:t>100</a:t>
                      </a:r>
                      <a:endParaRPr sz="280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EAEEFF"/>
                    </a:solidFill>
                  </a:tcPr>
                </a:tc>
                <a:tc>
                  <a:txBody>
                    <a:bodyPr/>
                    <a:lstStyle/>
                    <a:p>
                      <a:pPr algn="ctr">
                        <a:lnSpc>
                          <a:spcPct val="100000"/>
                        </a:lnSpc>
                        <a:spcBef>
                          <a:spcPts val="885"/>
                        </a:spcBef>
                      </a:pPr>
                      <a:r>
                        <a:rPr sz="2800" spc="15" dirty="0">
                          <a:latin typeface="+mn-lt"/>
                          <a:cs typeface="Arial"/>
                        </a:rPr>
                        <a:t>300</a:t>
                      </a:r>
                      <a:endParaRPr sz="2800" dirty="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EAEEFF"/>
                    </a:solidFill>
                  </a:tcPr>
                </a:tc>
              </a:tr>
              <a:tr h="552520">
                <a:tc>
                  <a:txBody>
                    <a:bodyPr/>
                    <a:lstStyle/>
                    <a:p>
                      <a:pPr marL="36195">
                        <a:lnSpc>
                          <a:spcPct val="100000"/>
                        </a:lnSpc>
                        <a:spcBef>
                          <a:spcPts val="885"/>
                        </a:spcBef>
                      </a:pPr>
                      <a:r>
                        <a:rPr sz="2800" spc="10" dirty="0">
                          <a:latin typeface="+mn-lt"/>
                          <a:cs typeface="Arial"/>
                        </a:rPr>
                        <a:t>Considerers</a:t>
                      </a:r>
                      <a:endParaRPr sz="2800" dirty="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D2DBFE"/>
                    </a:solidFill>
                  </a:tcPr>
                </a:tc>
                <a:tc>
                  <a:txBody>
                    <a:bodyPr/>
                    <a:lstStyle/>
                    <a:p>
                      <a:pPr algn="ctr">
                        <a:lnSpc>
                          <a:spcPct val="100000"/>
                        </a:lnSpc>
                        <a:spcBef>
                          <a:spcPts val="885"/>
                        </a:spcBef>
                      </a:pPr>
                      <a:r>
                        <a:rPr sz="2800" spc="15" dirty="0">
                          <a:latin typeface="+mn-lt"/>
                          <a:cs typeface="Arial"/>
                        </a:rPr>
                        <a:t>250</a:t>
                      </a:r>
                      <a:endParaRPr sz="280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D2DBFE"/>
                    </a:solidFill>
                  </a:tcPr>
                </a:tc>
                <a:tc>
                  <a:txBody>
                    <a:bodyPr/>
                    <a:lstStyle/>
                    <a:p>
                      <a:pPr algn="ctr">
                        <a:lnSpc>
                          <a:spcPct val="100000"/>
                        </a:lnSpc>
                        <a:spcBef>
                          <a:spcPts val="885"/>
                        </a:spcBef>
                      </a:pPr>
                      <a:r>
                        <a:rPr sz="2800" spc="15" dirty="0">
                          <a:latin typeface="+mn-lt"/>
                          <a:cs typeface="Arial"/>
                        </a:rPr>
                        <a:t>250</a:t>
                      </a:r>
                      <a:endParaRPr sz="280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D2DBFE"/>
                    </a:solidFill>
                  </a:tcPr>
                </a:tc>
                <a:tc>
                  <a:txBody>
                    <a:bodyPr/>
                    <a:lstStyle/>
                    <a:p>
                      <a:pPr algn="ctr">
                        <a:lnSpc>
                          <a:spcPct val="100000"/>
                        </a:lnSpc>
                        <a:spcBef>
                          <a:spcPts val="885"/>
                        </a:spcBef>
                      </a:pPr>
                      <a:r>
                        <a:rPr sz="2800" spc="15" dirty="0">
                          <a:latin typeface="+mn-lt"/>
                          <a:cs typeface="Arial"/>
                        </a:rPr>
                        <a:t>250</a:t>
                      </a:r>
                      <a:endParaRPr sz="280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D2DBFE"/>
                    </a:solidFill>
                  </a:tcPr>
                </a:tc>
                <a:tc>
                  <a:txBody>
                    <a:bodyPr/>
                    <a:lstStyle/>
                    <a:p>
                      <a:pPr algn="ctr">
                        <a:lnSpc>
                          <a:spcPct val="100000"/>
                        </a:lnSpc>
                        <a:spcBef>
                          <a:spcPts val="885"/>
                        </a:spcBef>
                      </a:pPr>
                      <a:r>
                        <a:rPr sz="2800" spc="15" dirty="0">
                          <a:latin typeface="+mn-lt"/>
                          <a:cs typeface="Arial"/>
                        </a:rPr>
                        <a:t>750</a:t>
                      </a:r>
                      <a:endParaRPr sz="280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D2DBFE"/>
                    </a:solidFill>
                  </a:tcPr>
                </a:tc>
              </a:tr>
              <a:tr h="389766">
                <a:tc>
                  <a:txBody>
                    <a:bodyPr/>
                    <a:lstStyle/>
                    <a:p>
                      <a:pPr marL="35560">
                        <a:lnSpc>
                          <a:spcPct val="100000"/>
                        </a:lnSpc>
                        <a:spcBef>
                          <a:spcPts val="885"/>
                        </a:spcBef>
                      </a:pPr>
                      <a:r>
                        <a:rPr sz="2800" spc="-5" dirty="0">
                          <a:latin typeface="+mn-lt"/>
                          <a:cs typeface="Arial"/>
                        </a:rPr>
                        <a:t>TOTAL</a:t>
                      </a:r>
                      <a:endParaRPr sz="2800" dirty="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EAEEFF"/>
                    </a:solidFill>
                  </a:tcPr>
                </a:tc>
                <a:tc>
                  <a:txBody>
                    <a:bodyPr/>
                    <a:lstStyle/>
                    <a:p>
                      <a:pPr algn="ctr">
                        <a:lnSpc>
                          <a:spcPct val="100000"/>
                        </a:lnSpc>
                        <a:spcBef>
                          <a:spcPts val="885"/>
                        </a:spcBef>
                      </a:pPr>
                      <a:r>
                        <a:rPr sz="2800" spc="15" dirty="0">
                          <a:latin typeface="+mn-lt"/>
                          <a:cs typeface="Arial"/>
                        </a:rPr>
                        <a:t>850</a:t>
                      </a:r>
                      <a:endParaRPr sz="2800" dirty="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EAEEFF"/>
                    </a:solidFill>
                  </a:tcPr>
                </a:tc>
                <a:tc>
                  <a:txBody>
                    <a:bodyPr/>
                    <a:lstStyle/>
                    <a:p>
                      <a:pPr algn="ctr">
                        <a:lnSpc>
                          <a:spcPct val="100000"/>
                        </a:lnSpc>
                        <a:spcBef>
                          <a:spcPts val="885"/>
                        </a:spcBef>
                      </a:pPr>
                      <a:r>
                        <a:rPr sz="2800" spc="15" dirty="0">
                          <a:latin typeface="+mn-lt"/>
                          <a:cs typeface="Arial"/>
                        </a:rPr>
                        <a:t>850</a:t>
                      </a:r>
                      <a:endParaRPr sz="2800" dirty="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EAEEFF"/>
                    </a:solidFill>
                  </a:tcPr>
                </a:tc>
                <a:tc>
                  <a:txBody>
                    <a:bodyPr/>
                    <a:lstStyle/>
                    <a:p>
                      <a:pPr algn="ctr">
                        <a:lnSpc>
                          <a:spcPct val="100000"/>
                        </a:lnSpc>
                        <a:spcBef>
                          <a:spcPts val="885"/>
                        </a:spcBef>
                      </a:pPr>
                      <a:r>
                        <a:rPr sz="2800" spc="15" dirty="0">
                          <a:latin typeface="+mn-lt"/>
                          <a:cs typeface="Arial"/>
                        </a:rPr>
                        <a:t>700</a:t>
                      </a:r>
                      <a:endParaRPr sz="280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EFF4FF"/>
                    </a:solidFill>
                  </a:tcPr>
                </a:tc>
                <a:tc>
                  <a:txBody>
                    <a:bodyPr/>
                    <a:lstStyle/>
                    <a:p>
                      <a:pPr algn="ctr">
                        <a:lnSpc>
                          <a:spcPct val="100000"/>
                        </a:lnSpc>
                        <a:spcBef>
                          <a:spcPts val="885"/>
                        </a:spcBef>
                      </a:pPr>
                      <a:r>
                        <a:rPr sz="2800" spc="15" dirty="0">
                          <a:latin typeface="+mn-lt"/>
                          <a:cs typeface="Arial"/>
                        </a:rPr>
                        <a:t>2400</a:t>
                      </a:r>
                      <a:endParaRPr sz="2800" dirty="0">
                        <a:latin typeface="+mn-lt"/>
                        <a:cs typeface="Arial"/>
                      </a:endParaRPr>
                    </a:p>
                  </a:txBody>
                  <a:tcPr marL="0" marR="0" marT="0" marB="0" anchor="ctr">
                    <a:lnL w="5959">
                      <a:solidFill>
                        <a:srgbClr val="FFFFFF"/>
                      </a:solidFill>
                      <a:prstDash val="solid"/>
                    </a:lnL>
                    <a:lnR w="5959">
                      <a:solidFill>
                        <a:srgbClr val="FFFFFF"/>
                      </a:solidFill>
                      <a:prstDash val="solid"/>
                    </a:lnR>
                    <a:lnT w="5959">
                      <a:solidFill>
                        <a:srgbClr val="FFFFFF"/>
                      </a:solidFill>
                      <a:prstDash val="solid"/>
                    </a:lnT>
                    <a:lnB w="5959">
                      <a:solidFill>
                        <a:srgbClr val="FFFFFF"/>
                      </a:solidFill>
                      <a:prstDash val="solid"/>
                    </a:lnB>
                    <a:solidFill>
                      <a:srgbClr val="EAEEFF"/>
                    </a:solidFill>
                  </a:tcPr>
                </a:tc>
              </a:tr>
            </a:tbl>
          </a:graphicData>
        </a:graphic>
      </p:graphicFrame>
      <p:sp>
        <p:nvSpPr>
          <p:cNvPr id="20" name="Rectangle 19"/>
          <p:cNvSpPr/>
          <p:nvPr/>
        </p:nvSpPr>
        <p:spPr>
          <a:xfrm>
            <a:off x="12872920" y="12083189"/>
            <a:ext cx="4459548" cy="626162"/>
          </a:xfrm>
          <a:prstGeom prst="rect">
            <a:avLst/>
          </a:prstGeom>
        </p:spPr>
        <p:txBody>
          <a:bodyPr wrap="none" lIns="193386" tIns="96693" rIns="193386" bIns="96693">
            <a:spAutoFit/>
          </a:bodyPr>
          <a:lstStyle/>
          <a:p>
            <a:r>
              <a:rPr lang="tr-TR" sz="2800" b="1" dirty="0" smtClean="0">
                <a:solidFill>
                  <a:srgbClr val="FF0000"/>
                </a:solidFill>
                <a:latin typeface="Arial" panose="020B0604020202020204" pitchFamily="34" charset="0"/>
                <a:cs typeface="Arial" panose="020B0604020202020204" pitchFamily="34" charset="0"/>
              </a:rPr>
              <a:t>Table 1</a:t>
            </a:r>
            <a:r>
              <a:rPr lang="tr-TR" sz="2800" b="1" dirty="0" smtClean="0">
                <a:latin typeface="Arial" panose="020B0604020202020204" pitchFamily="34" charset="0"/>
                <a:cs typeface="Arial" panose="020B0604020202020204" pitchFamily="34" charset="0"/>
              </a:rPr>
              <a:t>: Patient sample </a:t>
            </a:r>
            <a:endParaRPr lang="tr-TR" sz="4000" dirty="0">
              <a:latin typeface="Arial" panose="020B0604020202020204" pitchFamily="34" charset="0"/>
              <a:cs typeface="Arial" panose="020B0604020202020204" pitchFamily="34" charset="0"/>
            </a:endParaRPr>
          </a:p>
        </p:txBody>
      </p:sp>
      <p:sp>
        <p:nvSpPr>
          <p:cNvPr id="21" name="Rectangle 20"/>
          <p:cNvSpPr/>
          <p:nvPr/>
        </p:nvSpPr>
        <p:spPr>
          <a:xfrm>
            <a:off x="10351350" y="11256595"/>
            <a:ext cx="6981118" cy="830997"/>
          </a:xfrm>
          <a:prstGeom prst="rect">
            <a:avLst/>
          </a:prstGeom>
        </p:spPr>
        <p:txBody>
          <a:bodyPr wrap="square">
            <a:spAutoFit/>
          </a:bodyPr>
          <a:lstStyle/>
          <a:p>
            <a:pPr marL="1401">
              <a:spcBef>
                <a:spcPct val="50000"/>
              </a:spcBef>
              <a:buClr>
                <a:schemeClr val="hlink"/>
              </a:buClr>
            </a:pPr>
            <a:r>
              <a:rPr lang="en-GB" sz="2400" dirty="0" smtClean="0">
                <a:solidFill>
                  <a:srgbClr val="000000"/>
                </a:solidFill>
                <a:latin typeface="Arial" charset="0"/>
                <a:cs typeface="Times New Roman" pitchFamily="18" charset="0"/>
              </a:rPr>
              <a:t>*Some </a:t>
            </a:r>
            <a:r>
              <a:rPr lang="en-GB" sz="2400" dirty="0">
                <a:solidFill>
                  <a:srgbClr val="000000"/>
                </a:solidFill>
                <a:latin typeface="Arial" charset="0"/>
                <a:cs typeface="Times New Roman" pitchFamily="18" charset="0"/>
              </a:rPr>
              <a:t>questions asked to a sub-set of wearers </a:t>
            </a:r>
            <a:r>
              <a:rPr lang="en-GB" sz="2400" dirty="0" smtClean="0">
                <a:solidFill>
                  <a:srgbClr val="000000"/>
                </a:solidFill>
                <a:latin typeface="Arial" charset="0"/>
                <a:cs typeface="Times New Roman" pitchFamily="18" charset="0"/>
              </a:rPr>
              <a:t> (n=675</a:t>
            </a:r>
            <a:r>
              <a:rPr lang="en-GB" sz="2400" dirty="0">
                <a:solidFill>
                  <a:srgbClr val="000000"/>
                </a:solidFill>
                <a:latin typeface="Arial" charset="0"/>
                <a:cs typeface="Times New Roman" pitchFamily="18" charset="0"/>
              </a:rPr>
              <a:t>) for questionnaire efficiency</a:t>
            </a:r>
            <a:endParaRPr lang="en-GB" sz="2400" dirty="0">
              <a:solidFill>
                <a:srgbClr val="000000"/>
              </a:solidFill>
              <a:latin typeface="Arial" charset="0"/>
              <a:cs typeface="Times New Roman" pitchFamily="18" charset="0"/>
            </a:endParaRPr>
          </a:p>
        </p:txBody>
      </p:sp>
      <p:grpSp>
        <p:nvGrpSpPr>
          <p:cNvPr id="22" name="Group 21"/>
          <p:cNvGrpSpPr/>
          <p:nvPr/>
        </p:nvGrpSpPr>
        <p:grpSpPr>
          <a:xfrm>
            <a:off x="647042" y="9685020"/>
            <a:ext cx="8987981" cy="3852335"/>
            <a:chOff x="867120" y="30085734"/>
            <a:chExt cx="6984203" cy="4408451"/>
          </a:xfrm>
        </p:grpSpPr>
        <p:grpSp>
          <p:nvGrpSpPr>
            <p:cNvPr id="35" name="Group 34"/>
            <p:cNvGrpSpPr/>
            <p:nvPr/>
          </p:nvGrpSpPr>
          <p:grpSpPr>
            <a:xfrm>
              <a:off x="867120" y="30085734"/>
              <a:ext cx="6984203" cy="4408451"/>
              <a:chOff x="867120" y="30085734"/>
              <a:chExt cx="6984203" cy="4408451"/>
            </a:xfrm>
          </p:grpSpPr>
          <p:sp>
            <p:nvSpPr>
              <p:cNvPr id="36" name="TextBox 35"/>
              <p:cNvSpPr txBox="1"/>
              <p:nvPr/>
            </p:nvSpPr>
            <p:spPr>
              <a:xfrm>
                <a:off x="883339" y="30085734"/>
                <a:ext cx="6967984" cy="4353500"/>
              </a:xfrm>
              <a:prstGeom prst="rect">
                <a:avLst/>
              </a:prstGeom>
              <a:noFill/>
              <a:ln>
                <a:solidFill>
                  <a:schemeClr val="tx2"/>
                </a:solidFill>
              </a:ln>
            </p:spPr>
            <p:txBody>
              <a:bodyPr wrap="square" lIns="79443" tIns="39722" rIns="79443" bIns="39722" rtlCol="0">
                <a:spAutoFit/>
              </a:bodyPr>
              <a:lstStyle/>
              <a:p>
                <a:r>
                  <a:rPr lang="en-US" sz="3200" b="1" dirty="0">
                    <a:solidFill>
                      <a:srgbClr val="00A5DF"/>
                    </a:solidFill>
                    <a:latin typeface="Arial" panose="020B0604020202020204" pitchFamily="34" charset="0"/>
                    <a:cs typeface="Arial" panose="020B0604020202020204" pitchFamily="34" charset="0"/>
                  </a:rPr>
                  <a:t>DO ECPs WEAR CLs?</a:t>
                </a:r>
              </a:p>
              <a:p>
                <a:r>
                  <a:rPr lang="en-GB" sz="2400" b="0" dirty="0" smtClean="0">
                    <a:solidFill>
                      <a:srgbClr val="000000"/>
                    </a:solidFill>
                    <a:latin typeface="Arial" charset="0"/>
                    <a:cs typeface="Times New Roman" pitchFamily="18" charset="0"/>
                  </a:rPr>
                  <a:t>Separate survey </a:t>
                </a:r>
                <a:r>
                  <a:rPr lang="en-GB" sz="2400" b="0" dirty="0">
                    <a:solidFill>
                      <a:srgbClr val="000000"/>
                    </a:solidFill>
                    <a:latin typeface="Arial" charset="0"/>
                    <a:cs typeface="Times New Roman" pitchFamily="18" charset="0"/>
                  </a:rPr>
                  <a:t>of 150 UK ECPs </a:t>
                </a:r>
                <a:r>
                  <a:rPr lang="en-GB" sz="2400" b="0" dirty="0" smtClean="0">
                    <a:solidFill>
                      <a:srgbClr val="000000"/>
                    </a:solidFill>
                    <a:latin typeface="Arial" charset="0"/>
                    <a:cs typeface="Times New Roman" pitchFamily="18" charset="0"/>
                  </a:rPr>
                  <a:t>conducted </a:t>
                </a:r>
                <a:r>
                  <a:rPr lang="en-GB" sz="2400" b="0" dirty="0">
                    <a:solidFill>
                      <a:srgbClr val="000000"/>
                    </a:solidFill>
                    <a:latin typeface="Arial" charset="0"/>
                    <a:cs typeface="Times New Roman" pitchFamily="18" charset="0"/>
                  </a:rPr>
                  <a:t>via online interview by an independent market research agency </a:t>
                </a:r>
                <a:r>
                  <a:rPr lang="en-GB" sz="2400" b="0" dirty="0" smtClean="0">
                    <a:solidFill>
                      <a:srgbClr val="000000"/>
                    </a:solidFill>
                    <a:latin typeface="Arial" charset="0"/>
                    <a:cs typeface="Times New Roman" pitchFamily="18" charset="0"/>
                  </a:rPr>
                  <a:t>Feb </a:t>
                </a:r>
                <a:r>
                  <a:rPr lang="en-GB" sz="2400" b="0" dirty="0">
                    <a:solidFill>
                      <a:srgbClr val="000000"/>
                    </a:solidFill>
                    <a:latin typeface="Arial" charset="0"/>
                    <a:cs typeface="Times New Roman" pitchFamily="18" charset="0"/>
                  </a:rPr>
                  <a:t>– March </a:t>
                </a:r>
                <a:r>
                  <a:rPr lang="en-GB" sz="2400" b="0" dirty="0" smtClean="0">
                    <a:solidFill>
                      <a:srgbClr val="000000"/>
                    </a:solidFill>
                    <a:latin typeface="Arial" charset="0"/>
                    <a:cs typeface="Times New Roman" pitchFamily="18" charset="0"/>
                  </a:rPr>
                  <a:t>2014</a:t>
                </a:r>
              </a:p>
              <a:p>
                <a:endParaRPr lang="en-GB" sz="1800" dirty="0">
                  <a:solidFill>
                    <a:srgbClr val="000000"/>
                  </a:solidFill>
                  <a:latin typeface="Arial" charset="0"/>
                  <a:cs typeface="Times New Roman" pitchFamily="18" charset="0"/>
                </a:endParaRPr>
              </a:p>
              <a:p>
                <a:endParaRPr lang="en-GB" sz="1800" dirty="0" smtClean="0">
                  <a:solidFill>
                    <a:srgbClr val="000000"/>
                  </a:solidFill>
                  <a:latin typeface="Arial" charset="0"/>
                  <a:cs typeface="Times New Roman" pitchFamily="18" charset="0"/>
                </a:endParaRPr>
              </a:p>
              <a:p>
                <a:endParaRPr lang="en-GB" sz="1800" dirty="0">
                  <a:solidFill>
                    <a:srgbClr val="000000"/>
                  </a:solidFill>
                  <a:latin typeface="Arial" charset="0"/>
                  <a:cs typeface="Times New Roman" pitchFamily="18" charset="0"/>
                </a:endParaRPr>
              </a:p>
              <a:p>
                <a:endParaRPr lang="en-GB" sz="1800" dirty="0" smtClean="0">
                  <a:solidFill>
                    <a:srgbClr val="000000"/>
                  </a:solidFill>
                  <a:latin typeface="Arial" charset="0"/>
                  <a:cs typeface="Times New Roman" pitchFamily="18" charset="0"/>
                </a:endParaRPr>
              </a:p>
              <a:p>
                <a:endParaRPr lang="en-GB" sz="1800" dirty="0">
                  <a:solidFill>
                    <a:srgbClr val="000000"/>
                  </a:solidFill>
                  <a:latin typeface="Arial" charset="0"/>
                  <a:cs typeface="Times New Roman" pitchFamily="18" charset="0"/>
                </a:endParaRPr>
              </a:p>
              <a:p>
                <a:endParaRPr lang="en-GB" sz="1800" dirty="0" smtClean="0">
                  <a:solidFill>
                    <a:srgbClr val="000000"/>
                  </a:solidFill>
                  <a:latin typeface="Arial" charset="0"/>
                  <a:cs typeface="Times New Roman" pitchFamily="18" charset="0"/>
                </a:endParaRPr>
              </a:p>
              <a:p>
                <a:endParaRPr lang="en-GB" sz="1800" dirty="0">
                  <a:solidFill>
                    <a:srgbClr val="000000"/>
                  </a:solidFill>
                  <a:latin typeface="Arial" charset="0"/>
                  <a:cs typeface="Times New Roman" pitchFamily="18" charset="0"/>
                </a:endParaRPr>
              </a:p>
              <a:p>
                <a:endParaRPr lang="en-GB" sz="1800" dirty="0">
                  <a:solidFill>
                    <a:srgbClr val="000000"/>
                  </a:solidFill>
                  <a:latin typeface="Arial" charset="0"/>
                  <a:cs typeface="Times New Roman" pitchFamily="18" charset="0"/>
                </a:endParaRPr>
              </a:p>
              <a:p>
                <a:endParaRPr lang="en-US" sz="1800" dirty="0"/>
              </a:p>
            </p:txBody>
          </p:sp>
          <p:graphicFrame>
            <p:nvGraphicFramePr>
              <p:cNvPr id="37" name="Diagramm 38"/>
              <p:cNvGraphicFramePr/>
              <p:nvPr>
                <p:extLst>
                  <p:ext uri="{D42A27DB-BD31-4B8C-83A1-F6EECF244321}">
                    <p14:modId xmlns:p14="http://schemas.microsoft.com/office/powerpoint/2010/main" val="3674912826"/>
                  </p:ext>
                </p:extLst>
              </p:nvPr>
            </p:nvGraphicFramePr>
            <p:xfrm>
              <a:off x="867120" y="31881628"/>
              <a:ext cx="2514671" cy="261255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8" name="Diagramm 19"/>
              <p:cNvGraphicFramePr/>
              <p:nvPr>
                <p:extLst>
                  <p:ext uri="{D42A27DB-BD31-4B8C-83A1-F6EECF244321}">
                    <p14:modId xmlns:p14="http://schemas.microsoft.com/office/powerpoint/2010/main" val="1475814510"/>
                  </p:ext>
                </p:extLst>
              </p:nvPr>
            </p:nvGraphicFramePr>
            <p:xfrm>
              <a:off x="4096583" y="31982488"/>
              <a:ext cx="3483992" cy="2352126"/>
            </p:xfrm>
            <a:graphic>
              <a:graphicData uri="http://schemas.openxmlformats.org/drawingml/2006/chart">
                <c:chart xmlns:c="http://schemas.openxmlformats.org/drawingml/2006/chart" xmlns:r="http://schemas.openxmlformats.org/officeDocument/2006/relationships" r:id="rId6"/>
              </a:graphicData>
            </a:graphic>
          </p:graphicFrame>
        </p:grpSp>
        <p:sp>
          <p:nvSpPr>
            <p:cNvPr id="39" name="Textfeld 17"/>
            <p:cNvSpPr txBox="1"/>
            <p:nvPr/>
          </p:nvSpPr>
          <p:spPr>
            <a:xfrm>
              <a:off x="3955105" y="31651384"/>
              <a:ext cx="3083152" cy="470478"/>
            </a:xfrm>
            <a:prstGeom prst="rect">
              <a:avLst/>
            </a:prstGeom>
            <a:noFill/>
          </p:spPr>
          <p:txBody>
            <a:bodyPr wrap="none" lIns="0" tIns="0" rIns="0" bIns="0" rtlCol="0">
              <a:noAutofit/>
            </a:bodyPr>
            <a:lstStyle/>
            <a:p>
              <a:pPr>
                <a:spcBef>
                  <a:spcPts val="261"/>
                </a:spcBef>
              </a:pPr>
              <a:r>
                <a:rPr lang="en-US" sz="2400" dirty="0">
                  <a:solidFill>
                    <a:schemeClr val="accent1"/>
                  </a:solidFill>
                  <a:latin typeface="Arial" pitchFamily="34" charset="0"/>
                  <a:cs typeface="Arial" pitchFamily="34" charset="0"/>
                </a:rPr>
                <a:t>Which CL brand do ECPs wear?</a:t>
              </a:r>
            </a:p>
          </p:txBody>
        </p:sp>
        <p:sp>
          <p:nvSpPr>
            <p:cNvPr id="46" name="Textfeld 17"/>
            <p:cNvSpPr txBox="1"/>
            <p:nvPr/>
          </p:nvSpPr>
          <p:spPr>
            <a:xfrm>
              <a:off x="883339" y="31651386"/>
              <a:ext cx="3083152" cy="470478"/>
            </a:xfrm>
            <a:prstGeom prst="rect">
              <a:avLst/>
            </a:prstGeom>
            <a:noFill/>
          </p:spPr>
          <p:txBody>
            <a:bodyPr wrap="none" lIns="0" tIns="0" rIns="0" bIns="0" rtlCol="0">
              <a:noAutofit/>
            </a:bodyPr>
            <a:lstStyle/>
            <a:p>
              <a:pPr>
                <a:spcBef>
                  <a:spcPts val="261"/>
                </a:spcBef>
              </a:pPr>
              <a:r>
                <a:rPr lang="en-US" sz="2400" dirty="0" smtClean="0">
                  <a:solidFill>
                    <a:schemeClr val="accent1"/>
                  </a:solidFill>
                  <a:latin typeface="Arial" pitchFamily="34" charset="0"/>
                  <a:cs typeface="Arial" pitchFamily="34" charset="0"/>
                </a:rPr>
                <a:t>Does ECP wear CL?</a:t>
              </a:r>
              <a:endParaRPr lang="en-US" sz="2400" dirty="0">
                <a:solidFill>
                  <a:schemeClr val="accent1"/>
                </a:solidFill>
                <a:latin typeface="Arial" pitchFamily="34" charset="0"/>
                <a:cs typeface="Arial" pitchFamily="34" charset="0"/>
              </a:endParaRPr>
            </a:p>
          </p:txBody>
        </p:sp>
      </p:grpSp>
      <p:sp>
        <p:nvSpPr>
          <p:cNvPr id="47" name="Textfeld 17"/>
          <p:cNvSpPr txBox="1"/>
          <p:nvPr/>
        </p:nvSpPr>
        <p:spPr>
          <a:xfrm>
            <a:off x="1166592" y="11667690"/>
            <a:ext cx="2716583" cy="415499"/>
          </a:xfrm>
          <a:prstGeom prst="rect">
            <a:avLst/>
          </a:prstGeom>
          <a:noFill/>
        </p:spPr>
        <p:txBody>
          <a:bodyPr wrap="none" lIns="0" tIns="0" rIns="0" bIns="0" rtlCol="0">
            <a:noAutofit/>
          </a:bodyPr>
          <a:lstStyle/>
          <a:p>
            <a:pPr>
              <a:spcBef>
                <a:spcPts val="261"/>
              </a:spcBef>
            </a:pPr>
            <a:r>
              <a:rPr lang="en-US" sz="2400" b="1" dirty="0" smtClean="0">
                <a:latin typeface="Arial" pitchFamily="34" charset="0"/>
                <a:cs typeface="Arial" pitchFamily="34" charset="0"/>
              </a:rPr>
              <a:t>YES	NO</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2112163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3" descr="&#10;header_bg.jpg                                                  00073E6Dgaechter                       C075CDFC:"/>
          <p:cNvPicPr>
            <a:picLocks noChangeAspect="1" noChangeArrowheads="1"/>
          </p:cNvPicPr>
          <p:nvPr/>
        </p:nvPicPr>
        <p:blipFill>
          <a:blip r:embed="rId2" cstate="print"/>
          <a:srcRect/>
          <a:stretch>
            <a:fillRect/>
          </a:stretch>
        </p:blipFill>
        <p:spPr bwMode="auto">
          <a:xfrm>
            <a:off x="325083" y="276279"/>
            <a:ext cx="19110681" cy="1658061"/>
          </a:xfrm>
          <a:prstGeom prst="rect">
            <a:avLst/>
          </a:prstGeom>
          <a:noFill/>
          <a:ln w="9525">
            <a:noFill/>
            <a:miter lim="800000"/>
            <a:headEnd/>
            <a:tailEnd/>
          </a:ln>
        </p:spPr>
      </p:pic>
      <p:grpSp>
        <p:nvGrpSpPr>
          <p:cNvPr id="17" name="Group 16"/>
          <p:cNvGrpSpPr/>
          <p:nvPr/>
        </p:nvGrpSpPr>
        <p:grpSpPr>
          <a:xfrm>
            <a:off x="482892" y="2241156"/>
            <a:ext cx="11231874" cy="985859"/>
            <a:chOff x="1062534" y="5247335"/>
            <a:chExt cx="17018197" cy="1234820"/>
          </a:xfrm>
        </p:grpSpPr>
        <p:pic>
          <p:nvPicPr>
            <p:cNvPr id="5" name="Picture 114" descr="&#10;header_bg.jpg                                                  00073E6Dgaechter                       C075CDFC:"/>
            <p:cNvPicPr>
              <a:picLocks noChangeAspect="1" noChangeArrowheads="1"/>
            </p:cNvPicPr>
            <p:nvPr/>
          </p:nvPicPr>
          <p:blipFill>
            <a:blip r:embed="rId2" cstate="print"/>
            <a:srcRect/>
            <a:stretch>
              <a:fillRect/>
            </a:stretch>
          </p:blipFill>
          <p:spPr bwMode="auto">
            <a:xfrm>
              <a:off x="1062534" y="5247335"/>
              <a:ext cx="17018197" cy="1234820"/>
            </a:xfrm>
            <a:prstGeom prst="rect">
              <a:avLst/>
            </a:prstGeom>
            <a:noFill/>
            <a:ln w="9525">
              <a:noFill/>
              <a:miter lim="800000"/>
              <a:headEnd/>
              <a:tailEnd/>
            </a:ln>
          </p:spPr>
        </p:pic>
        <p:sp>
          <p:nvSpPr>
            <p:cNvPr id="8" name="Text Box 106"/>
            <p:cNvSpPr txBox="1">
              <a:spLocks noChangeArrowheads="1"/>
            </p:cNvSpPr>
            <p:nvPr/>
          </p:nvSpPr>
          <p:spPr bwMode="auto">
            <a:xfrm>
              <a:off x="1424113" y="5459793"/>
              <a:ext cx="9580854" cy="678808"/>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US" sz="3000" b="1" dirty="0" smtClean="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itchFamily="18" charset="2"/>
                </a:rPr>
                <a:t>Results</a:t>
              </a:r>
              <a:endParaRPr lang="en-US" sz="2100" dirty="0">
                <a:solidFill>
                  <a:srgbClr val="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itchFamily="18" charset="2"/>
              </a:endParaRPr>
            </a:p>
          </p:txBody>
        </p:sp>
      </p:grpSp>
      <p:grpSp>
        <p:nvGrpSpPr>
          <p:cNvPr id="26" name="Group 25"/>
          <p:cNvGrpSpPr/>
          <p:nvPr/>
        </p:nvGrpSpPr>
        <p:grpSpPr>
          <a:xfrm>
            <a:off x="15032167" y="12361838"/>
            <a:ext cx="4770311" cy="1555811"/>
            <a:chOff x="31998306" y="26084461"/>
            <a:chExt cx="10978494" cy="3844465"/>
          </a:xfrm>
        </p:grpSpPr>
        <p:pic>
          <p:nvPicPr>
            <p:cNvPr id="27" name="Picture 2" descr="cid:image001.png@01D013C0.AD8CF8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
            <p:cNvSpPr>
              <a:spLocks noChangeArrowheads="1"/>
            </p:cNvSpPr>
            <p:nvPr/>
          </p:nvSpPr>
          <p:spPr bwMode="auto">
            <a:xfrm>
              <a:off x="31998306" y="28437643"/>
              <a:ext cx="10978494" cy="1491283"/>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All rights reserved</a:t>
              </a:r>
            </a:p>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2500" dirty="0">
                <a:solidFill>
                  <a:srgbClr val="000000"/>
                </a:solidFill>
                <a:latin typeface="Calibri" panose="020F0502020204030204" pitchFamily="34" charset="0"/>
                <a:cs typeface="Calibri" panose="020F0502020204030204" pitchFamily="34" charset="0"/>
              </a:endParaRPr>
            </a:p>
          </p:txBody>
        </p:sp>
      </p:grpSp>
      <p:pic>
        <p:nvPicPr>
          <p:cNvPr id="25" name="Picture 2" descr="C:\Users\asulley1\AppData\Local\Microsoft\Windows\Temporary Internet Files\Content.Outlook\RNJ5AWB9\Researchcraft Logo - 2 Colour (highest resoluti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14766" y="12824386"/>
            <a:ext cx="3646230" cy="712970"/>
          </a:xfrm>
          <a:prstGeom prst="rect">
            <a:avLst/>
          </a:prstGeom>
          <a:noFill/>
          <a:extLst>
            <a:ext uri="{909E8E84-426E-40DD-AFC4-6F175D3DCCD1}">
              <a14:hiddenFill xmlns:a14="http://schemas.microsoft.com/office/drawing/2010/main">
                <a:solidFill>
                  <a:srgbClr val="FFFFFF"/>
                </a:solidFill>
              </a14:hiddenFill>
            </a:ext>
          </a:extLst>
        </p:spPr>
      </p:pic>
      <p:sp>
        <p:nvSpPr>
          <p:cNvPr id="22" name="Metin Yer Tutucusu 2"/>
          <p:cNvSpPr txBox="1">
            <a:spLocks/>
          </p:cNvSpPr>
          <p:nvPr/>
        </p:nvSpPr>
        <p:spPr>
          <a:xfrm>
            <a:off x="412194" y="3510359"/>
            <a:ext cx="11302572" cy="10531079"/>
          </a:xfrm>
          <a:prstGeom prst="rect">
            <a:avLst/>
          </a:prstGeom>
        </p:spPr>
        <p:txBody>
          <a:bodyPr wrap="square" lIns="76136" tIns="76136" rIns="76136" bIns="76136">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800" kern="0" dirty="0">
                <a:solidFill>
                  <a:sysClr val="windowText" lastClr="000000"/>
                </a:solidFill>
                <a:latin typeface="Arial" panose="020B0604020202020204" pitchFamily="34" charset="0"/>
                <a:cs typeface="Arial" panose="020B0604020202020204" pitchFamily="34" charset="0"/>
              </a:rPr>
              <a:t>Only </a:t>
            </a:r>
            <a:r>
              <a:rPr lang="en-US" sz="2800" kern="0" dirty="0">
                <a:solidFill>
                  <a:sysClr val="windowText" lastClr="000000"/>
                </a:solidFill>
                <a:latin typeface="Arial" panose="020B0604020202020204" pitchFamily="34" charset="0"/>
                <a:cs typeface="Arial" panose="020B0604020202020204" pitchFamily="34" charset="0"/>
              </a:rPr>
              <a:t>16% </a:t>
            </a:r>
            <a:r>
              <a:rPr lang="en-US" sz="2800" kern="0" dirty="0" smtClean="0">
                <a:solidFill>
                  <a:sysClr val="windowText" lastClr="000000"/>
                </a:solidFill>
                <a:latin typeface="Arial" panose="020B0604020202020204" pitchFamily="34" charset="0"/>
                <a:cs typeface="Arial" panose="020B0604020202020204" pitchFamily="34" charset="0"/>
              </a:rPr>
              <a:t>current </a:t>
            </a:r>
            <a:r>
              <a:rPr lang="en-US" sz="2800" kern="0" dirty="0">
                <a:solidFill>
                  <a:sysClr val="windowText" lastClr="000000"/>
                </a:solidFill>
                <a:latin typeface="Arial" panose="020B0604020202020204" pitchFamily="34" charset="0"/>
                <a:cs typeface="Arial" panose="020B0604020202020204" pitchFamily="34" charset="0"/>
              </a:rPr>
              <a:t>wearers know a lot about CL brand (Figure 1).</a:t>
            </a:r>
          </a:p>
          <a:p>
            <a:pPr algn="just"/>
            <a:r>
              <a:rPr lang="en-US" sz="2800" kern="0" dirty="0">
                <a:solidFill>
                  <a:sysClr val="windowText" lastClr="000000"/>
                </a:solidFill>
                <a:latin typeface="Arial" panose="020B0604020202020204" pitchFamily="34" charset="0"/>
                <a:cs typeface="Arial" panose="020B0604020202020204" pitchFamily="34" charset="0"/>
              </a:rPr>
              <a:t>Knowledge of lens brands was similar among lapsed wearers and lower among CL considerers.</a:t>
            </a:r>
            <a:endParaRPr lang="tr-TR" sz="2800" kern="0" dirty="0">
              <a:solidFill>
                <a:sysClr val="windowText" lastClr="000000"/>
              </a:solidFill>
              <a:latin typeface="Arial" panose="020B0604020202020204" pitchFamily="34" charset="0"/>
              <a:cs typeface="Arial" panose="020B0604020202020204" pitchFamily="34" charset="0"/>
            </a:endParaRPr>
          </a:p>
          <a:p>
            <a:pPr algn="just"/>
            <a:r>
              <a:rPr lang="en-US" sz="2800" kern="0" dirty="0">
                <a:solidFill>
                  <a:sysClr val="windowText" lastClr="000000"/>
                </a:solidFill>
                <a:latin typeface="Arial" panose="020B0604020202020204" pitchFamily="34" charset="0"/>
                <a:cs typeface="Arial" panose="020B0604020202020204" pitchFamily="34" charset="0"/>
              </a:rPr>
              <a:t>77% </a:t>
            </a:r>
            <a:r>
              <a:rPr lang="en-US" sz="2800" kern="0" dirty="0" smtClean="0">
                <a:solidFill>
                  <a:sysClr val="windowText" lastClr="000000"/>
                </a:solidFill>
                <a:latin typeface="Arial" panose="020B0604020202020204" pitchFamily="34" charset="0"/>
                <a:cs typeface="Arial" panose="020B0604020202020204" pitchFamily="34" charset="0"/>
              </a:rPr>
              <a:t>current </a:t>
            </a:r>
            <a:r>
              <a:rPr lang="en-US" sz="2800" kern="0" dirty="0">
                <a:solidFill>
                  <a:sysClr val="windowText" lastClr="000000"/>
                </a:solidFill>
                <a:latin typeface="Arial" panose="020B0604020202020204" pitchFamily="34" charset="0"/>
                <a:cs typeface="Arial" panose="020B0604020202020204" pitchFamily="34" charset="0"/>
              </a:rPr>
              <a:t>wearers wanted to know more about brands (Figure 2). </a:t>
            </a:r>
            <a:r>
              <a:rPr lang="en-US" sz="2800" kern="0" dirty="0">
                <a:solidFill>
                  <a:sysClr val="windowText" lastClr="000000"/>
                </a:solidFill>
                <a:latin typeface="Arial" panose="020B0604020202020204" pitchFamily="34" charset="0"/>
                <a:cs typeface="Arial" panose="020B0604020202020204" pitchFamily="34" charset="0"/>
              </a:rPr>
              <a:t>Lapsed wearers and considerers showed similar levels of interest.</a:t>
            </a:r>
            <a:endParaRPr lang="tr-TR" sz="2800" kern="0" dirty="0">
              <a:solidFill>
                <a:sysClr val="windowText" lastClr="000000"/>
              </a:solidFill>
              <a:latin typeface="Arial" panose="020B0604020202020204" pitchFamily="34" charset="0"/>
              <a:cs typeface="Arial" panose="020B0604020202020204" pitchFamily="34" charset="0"/>
            </a:endParaRPr>
          </a:p>
          <a:p>
            <a:pPr algn="just"/>
            <a:r>
              <a:rPr lang="en-US" sz="2800" kern="0" dirty="0">
                <a:solidFill>
                  <a:sysClr val="windowText" lastClr="000000"/>
                </a:solidFill>
                <a:latin typeface="Arial" panose="020B0604020202020204" pitchFamily="34" charset="0"/>
                <a:cs typeface="Arial" panose="020B0604020202020204" pitchFamily="34" charset="0"/>
              </a:rPr>
              <a:t>Current wearers’ interest in finding out more about brands was nearly 50% higher than about their lens modality (77% vs 54%).</a:t>
            </a:r>
          </a:p>
          <a:p>
            <a:pPr algn="just"/>
            <a:r>
              <a:rPr lang="en-US" sz="2800" kern="0" dirty="0">
                <a:solidFill>
                  <a:sysClr val="windowText" lastClr="000000"/>
                </a:solidFill>
                <a:latin typeface="Arial" panose="020B0604020202020204" pitchFamily="34" charset="0"/>
                <a:cs typeface="Arial" panose="020B0604020202020204" pitchFamily="34" charset="0"/>
              </a:rPr>
              <a:t>Their level of interest in finding out more about brands was as high as for their type of vision correction (77% vs 74%).</a:t>
            </a:r>
          </a:p>
          <a:p>
            <a:pPr algn="just"/>
            <a:r>
              <a:rPr lang="en-US" sz="2800" kern="0" dirty="0">
                <a:solidFill>
                  <a:sysClr val="windowText" lastClr="000000"/>
                </a:solidFill>
                <a:latin typeface="Arial" panose="020B0604020202020204" pitchFamily="34" charset="0"/>
                <a:cs typeface="Arial" panose="020B0604020202020204" pitchFamily="34" charset="0"/>
              </a:rPr>
              <a:t>Brand </a:t>
            </a:r>
            <a:r>
              <a:rPr lang="en-US" sz="2800" kern="0" dirty="0" smtClean="0">
                <a:solidFill>
                  <a:sysClr val="windowText" lastClr="000000"/>
                </a:solidFill>
                <a:latin typeface="Arial" panose="020B0604020202020204" pitchFamily="34" charset="0"/>
                <a:cs typeface="Arial" panose="020B0604020202020204" pitchFamily="34" charset="0"/>
              </a:rPr>
              <a:t>of </a:t>
            </a:r>
            <a:r>
              <a:rPr lang="en-US" sz="2800" kern="0" dirty="0">
                <a:solidFill>
                  <a:sysClr val="windowText" lastClr="000000"/>
                </a:solidFill>
                <a:latin typeface="Arial" panose="020B0604020202020204" pitchFamily="34" charset="0"/>
                <a:cs typeface="Arial" panose="020B0604020202020204" pitchFamily="34" charset="0"/>
              </a:rPr>
              <a:t>less importance to considerers than other groups although 69% said ‘brand ECPs wear’ </a:t>
            </a:r>
            <a:r>
              <a:rPr lang="en-US" sz="2800" kern="0" dirty="0" smtClean="0">
                <a:solidFill>
                  <a:sysClr val="windowText" lastClr="000000"/>
                </a:solidFill>
                <a:latin typeface="Arial" panose="020B0604020202020204" pitchFamily="34" charset="0"/>
                <a:cs typeface="Arial" panose="020B0604020202020204" pitchFamily="34" charset="0"/>
              </a:rPr>
              <a:t>important </a:t>
            </a:r>
            <a:r>
              <a:rPr lang="en-US" sz="2800" kern="0" dirty="0">
                <a:solidFill>
                  <a:sysClr val="windowText" lastClr="000000"/>
                </a:solidFill>
                <a:latin typeface="Arial" panose="020B0604020202020204" pitchFamily="34" charset="0"/>
                <a:cs typeface="Arial" panose="020B0604020202020204" pitchFamily="34" charset="0"/>
              </a:rPr>
              <a:t>to </a:t>
            </a:r>
            <a:r>
              <a:rPr lang="en-US" sz="2800" kern="0" dirty="0" smtClean="0">
                <a:solidFill>
                  <a:sysClr val="windowText" lastClr="000000"/>
                </a:solidFill>
                <a:latin typeface="Arial" panose="020B0604020202020204" pitchFamily="34" charset="0"/>
                <a:cs typeface="Arial" panose="020B0604020202020204" pitchFamily="34" charset="0"/>
              </a:rPr>
              <a:t>CL choice </a:t>
            </a:r>
            <a:r>
              <a:rPr lang="en-US" sz="2800" kern="0" dirty="0">
                <a:solidFill>
                  <a:sysClr val="windowText" lastClr="000000"/>
                </a:solidFill>
                <a:latin typeface="Arial" panose="020B0604020202020204" pitchFamily="34" charset="0"/>
                <a:cs typeface="Arial" panose="020B0604020202020204" pitchFamily="34" charset="0"/>
              </a:rPr>
              <a:t>(Figure 3</a:t>
            </a:r>
            <a:r>
              <a:rPr lang="en-US" sz="2800" kern="0" dirty="0">
                <a:solidFill>
                  <a:sysClr val="windowText" lastClr="000000"/>
                </a:solidFill>
                <a:latin typeface="Arial" panose="020B0604020202020204" pitchFamily="34" charset="0"/>
                <a:cs typeface="Arial" panose="020B0604020202020204" pitchFamily="34" charset="0"/>
              </a:rPr>
              <a:t>).</a:t>
            </a:r>
            <a:endParaRPr lang="tr-TR" sz="2800" kern="0" dirty="0">
              <a:solidFill>
                <a:sysClr val="windowText" lastClr="000000"/>
              </a:solidFill>
              <a:latin typeface="Arial" panose="020B0604020202020204" pitchFamily="34" charset="0"/>
              <a:cs typeface="Arial" panose="020B0604020202020204" pitchFamily="34" charset="0"/>
            </a:endParaRPr>
          </a:p>
        </p:txBody>
      </p:sp>
      <p:pic>
        <p:nvPicPr>
          <p:cNvPr id="2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0576" y="8604895"/>
            <a:ext cx="6480720" cy="508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18902" y="2388356"/>
            <a:ext cx="7043375" cy="4851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57394" y="7308752"/>
            <a:ext cx="6932875" cy="4889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ectangle 31"/>
          <p:cNvSpPr/>
          <p:nvPr/>
        </p:nvSpPr>
        <p:spPr>
          <a:xfrm>
            <a:off x="492063" y="358946"/>
            <a:ext cx="18551829" cy="1611047"/>
          </a:xfrm>
          <a:prstGeom prst="rect">
            <a:avLst/>
          </a:prstGeom>
        </p:spPr>
        <p:txBody>
          <a:bodyPr wrap="square" lIns="193386" tIns="96693" rIns="193386" bIns="96693">
            <a:spAutoFit/>
          </a:bodyPr>
          <a:lstStyle/>
          <a:p>
            <a:pPr algn="ctr"/>
            <a:r>
              <a:rPr lang="en-US" sz="4200" b="1" kern="0" dirty="0">
                <a:solidFill>
                  <a:prstClr val="white"/>
                </a:solidFill>
                <a:effectLst>
                  <a:outerShdw blurRad="38100" dist="38100" dir="2700000" algn="tl">
                    <a:srgbClr val="000000">
                      <a:alpha val="43137"/>
                    </a:srgbClr>
                  </a:outerShdw>
                </a:effectLst>
                <a:latin typeface="Calibri"/>
                <a:ea typeface="+mj-ea"/>
                <a:cs typeface="+mj-cs"/>
              </a:rPr>
              <a:t>WHAT’S IN A NAME? The importance of lens brand and choice to the CL wearer</a:t>
            </a:r>
            <a:r>
              <a:rPr lang="tr-TR" sz="4200" b="1" kern="0" dirty="0">
                <a:solidFill>
                  <a:prstClr val="white"/>
                </a:solidFill>
                <a:effectLst>
                  <a:outerShdw blurRad="38100" dist="38100" dir="2700000" algn="tl">
                    <a:srgbClr val="000000">
                      <a:alpha val="43137"/>
                    </a:srgbClr>
                  </a:outerShdw>
                </a:effectLst>
                <a:latin typeface="Calibri"/>
                <a:ea typeface="+mj-ea"/>
                <a:cs typeface="+mj-cs"/>
              </a:rPr>
              <a:t/>
            </a:r>
            <a:br>
              <a:rPr lang="tr-TR" sz="4200" b="1" kern="0" dirty="0">
                <a:solidFill>
                  <a:prstClr val="white"/>
                </a:solidFill>
                <a:effectLst>
                  <a:outerShdw blurRad="38100" dist="38100" dir="2700000" algn="tl">
                    <a:srgbClr val="000000">
                      <a:alpha val="43137"/>
                    </a:srgbClr>
                  </a:outerShdw>
                </a:effectLst>
                <a:latin typeface="Calibri"/>
                <a:ea typeface="+mj-ea"/>
                <a:cs typeface="+mj-cs"/>
              </a:rPr>
            </a:br>
            <a:r>
              <a:rPr lang="tr-TR" sz="2500" b="1" kern="0" dirty="0">
                <a:solidFill>
                  <a:prstClr val="white"/>
                </a:solidFill>
                <a:effectLst>
                  <a:outerShdw blurRad="38100" dist="38100" dir="2700000" algn="tl">
                    <a:srgbClr val="000000">
                      <a:alpha val="43137"/>
                    </a:srgbClr>
                  </a:outerShdw>
                </a:effectLst>
                <a:latin typeface="Calibri"/>
                <a:ea typeface="+mj-ea"/>
                <a:cs typeface="+mj-cs"/>
              </a:rPr>
              <a:t>Anne Madec-Hily MBA</a:t>
            </a: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1</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a:t>
            </a:r>
            <a:r>
              <a:rPr lang="en-GB" sz="2500" b="1" kern="0" dirty="0">
                <a:solidFill>
                  <a:prstClr val="white"/>
                </a:solidFill>
                <a:effectLst>
                  <a:outerShdw blurRad="38100" dist="38100" dir="2700000" algn="tl">
                    <a:srgbClr val="000000">
                      <a:alpha val="43137"/>
                    </a:srgbClr>
                  </a:outerShdw>
                </a:effectLst>
                <a:latin typeface="Calibri"/>
                <a:ea typeface="+mj-ea"/>
                <a:cs typeface="+mj-cs"/>
              </a:rPr>
              <a:t>	</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Anna </a:t>
            </a:r>
            <a:r>
              <a:rPr lang="tr-TR" sz="2500" b="1" kern="0" dirty="0">
                <a:solidFill>
                  <a:prstClr val="white"/>
                </a:solidFill>
                <a:effectLst>
                  <a:outerShdw blurRad="38100" dist="38100" dir="2700000" algn="tl">
                    <a:srgbClr val="000000">
                      <a:alpha val="43137"/>
                    </a:srgbClr>
                  </a:outerShdw>
                </a:effectLst>
                <a:latin typeface="Calibri"/>
                <a:ea typeface="+mj-ea"/>
                <a:cs typeface="+mj-cs"/>
              </a:rPr>
              <a:t>Sulley BSc MCOptom FAAO FBCLA</a:t>
            </a: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1</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a:t>
            </a:r>
            <a:r>
              <a:rPr lang="en-GB" sz="2500" b="1" kern="0" dirty="0" smtClean="0">
                <a:solidFill>
                  <a:prstClr val="white"/>
                </a:solidFill>
                <a:effectLst>
                  <a:outerShdw blurRad="38100" dist="38100" dir="2700000" algn="tl">
                    <a:srgbClr val="000000">
                      <a:alpha val="43137"/>
                    </a:srgbClr>
                  </a:outerShdw>
                </a:effectLst>
                <a:latin typeface="Calibri"/>
                <a:ea typeface="+mj-ea"/>
                <a:cs typeface="+mj-cs"/>
              </a:rPr>
              <a:t>	</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Jeremy </a:t>
            </a:r>
            <a:r>
              <a:rPr lang="tr-TR" sz="2500" b="1" kern="0" dirty="0">
                <a:solidFill>
                  <a:prstClr val="white"/>
                </a:solidFill>
                <a:effectLst>
                  <a:outerShdw blurRad="38100" dist="38100" dir="2700000" algn="tl">
                    <a:srgbClr val="000000">
                      <a:alpha val="43137"/>
                    </a:srgbClr>
                  </a:outerShdw>
                </a:effectLst>
                <a:latin typeface="Calibri"/>
                <a:ea typeface="+mj-ea"/>
                <a:cs typeface="+mj-cs"/>
              </a:rPr>
              <a:t>Atkins MA Hons (Oxon) CMRS</a:t>
            </a: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2</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a:t>
            </a:r>
            <a:br>
              <a:rPr lang="tr-TR" sz="2500" b="1" kern="0" dirty="0">
                <a:solidFill>
                  <a:prstClr val="white"/>
                </a:solidFill>
                <a:effectLst>
                  <a:outerShdw blurRad="38100" dist="38100" dir="2700000" algn="tl">
                    <a:srgbClr val="000000">
                      <a:alpha val="43137"/>
                    </a:srgbClr>
                  </a:outerShdw>
                </a:effectLst>
                <a:latin typeface="Calibri"/>
                <a:ea typeface="+mj-ea"/>
                <a:cs typeface="+mj-cs"/>
              </a:rPr>
            </a:b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1</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Johnson &amp; Johnson Vision Care, </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UK </a:t>
            </a:r>
            <a:r>
              <a:rPr lang="en-GB" sz="2500" b="1" kern="0" dirty="0" smtClean="0">
                <a:solidFill>
                  <a:prstClr val="white"/>
                </a:solidFill>
                <a:effectLst>
                  <a:outerShdw blurRad="38100" dist="38100" dir="2700000" algn="tl">
                    <a:srgbClr val="000000">
                      <a:alpha val="43137"/>
                    </a:srgbClr>
                  </a:outerShdw>
                </a:effectLst>
                <a:latin typeface="Calibri"/>
                <a:ea typeface="+mj-ea"/>
                <a:cs typeface="+mj-cs"/>
              </a:rPr>
              <a:t>	</a:t>
            </a:r>
            <a:r>
              <a:rPr lang="tr-TR" sz="2500" b="1" kern="0" baseline="30000" dirty="0" smtClean="0">
                <a:solidFill>
                  <a:prstClr val="white"/>
                </a:solidFill>
                <a:effectLst>
                  <a:outerShdw blurRad="38100" dist="38100" dir="2700000" algn="tl">
                    <a:srgbClr val="000000">
                      <a:alpha val="43137"/>
                    </a:srgbClr>
                  </a:outerShdw>
                </a:effectLst>
                <a:latin typeface="Calibri"/>
                <a:ea typeface="+mj-ea"/>
                <a:cs typeface="+mj-cs"/>
              </a:rPr>
              <a:t>2</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 </a:t>
            </a:r>
            <a:r>
              <a:rPr lang="tr-TR" sz="2500" b="1" kern="0" dirty="0">
                <a:solidFill>
                  <a:prstClr val="white"/>
                </a:solidFill>
                <a:effectLst>
                  <a:outerShdw blurRad="38100" dist="38100" dir="2700000" algn="tl">
                    <a:srgbClr val="000000">
                      <a:alpha val="43137"/>
                    </a:srgbClr>
                  </a:outerShdw>
                </a:effectLst>
                <a:latin typeface="Calibri"/>
                <a:ea typeface="+mj-ea"/>
                <a:cs typeface="+mj-cs"/>
              </a:rPr>
              <a:t>Researchcraft Ltd, </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UK</a:t>
            </a:r>
            <a:r>
              <a:rPr lang="en-US" sz="2500" b="1" kern="0" dirty="0" smtClean="0">
                <a:solidFill>
                  <a:prstClr val="white"/>
                </a:solidFill>
                <a:effectLst>
                  <a:outerShdw blurRad="38100" dist="38100" dir="2700000" algn="tl">
                    <a:srgbClr val="000000">
                      <a:alpha val="43137"/>
                    </a:srgbClr>
                  </a:outerShdw>
                </a:effectLst>
                <a:latin typeface="Calibri"/>
                <a:ea typeface="+mj-ea"/>
                <a:cs typeface="+mj-cs"/>
              </a:rPr>
              <a:t> </a:t>
            </a:r>
            <a:endParaRPr lang="en-US" sz="2300" kern="0" dirty="0">
              <a:solidFill>
                <a:sysClr val="windowText" lastClr="000000"/>
              </a:solidFill>
            </a:endParaRPr>
          </a:p>
        </p:txBody>
      </p:sp>
      <p:sp>
        <p:nvSpPr>
          <p:cNvPr id="33" name="Rectangle 1"/>
          <p:cNvSpPr>
            <a:spLocks noChangeArrowheads="1"/>
          </p:cNvSpPr>
          <p:nvPr/>
        </p:nvSpPr>
        <p:spPr bwMode="auto">
          <a:xfrm>
            <a:off x="17887399" y="1269533"/>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2 of 4</a:t>
            </a:r>
            <a:endParaRPr lang="en-US" sz="53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471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3" descr="&#10;header_bg.jpg                                                  00073E6Dgaechter                       C075CDFC:"/>
          <p:cNvPicPr>
            <a:picLocks noChangeAspect="1" noChangeArrowheads="1"/>
          </p:cNvPicPr>
          <p:nvPr/>
        </p:nvPicPr>
        <p:blipFill>
          <a:blip r:embed="rId2" cstate="print"/>
          <a:srcRect/>
          <a:stretch>
            <a:fillRect/>
          </a:stretch>
        </p:blipFill>
        <p:spPr bwMode="auto">
          <a:xfrm>
            <a:off x="325083" y="276279"/>
            <a:ext cx="19110681" cy="1658061"/>
          </a:xfrm>
          <a:prstGeom prst="rect">
            <a:avLst/>
          </a:prstGeom>
          <a:noFill/>
          <a:ln w="9525">
            <a:noFill/>
            <a:miter lim="800000"/>
            <a:headEnd/>
            <a:tailEnd/>
          </a:ln>
        </p:spPr>
      </p:pic>
      <p:grpSp>
        <p:nvGrpSpPr>
          <p:cNvPr id="17" name="Group 16"/>
          <p:cNvGrpSpPr/>
          <p:nvPr/>
        </p:nvGrpSpPr>
        <p:grpSpPr>
          <a:xfrm>
            <a:off x="396181" y="2241156"/>
            <a:ext cx="11492166" cy="985859"/>
            <a:chOff x="955866" y="5247335"/>
            <a:chExt cx="14137165" cy="1234820"/>
          </a:xfrm>
        </p:grpSpPr>
        <p:pic>
          <p:nvPicPr>
            <p:cNvPr id="5" name="Picture 114" descr="&#10;header_bg.jpg                                                  00073E6Dgaechter                       C075CDFC:"/>
            <p:cNvPicPr>
              <a:picLocks noChangeAspect="1" noChangeArrowheads="1"/>
            </p:cNvPicPr>
            <p:nvPr/>
          </p:nvPicPr>
          <p:blipFill>
            <a:blip r:embed="rId2" cstate="print"/>
            <a:srcRect/>
            <a:stretch>
              <a:fillRect/>
            </a:stretch>
          </p:blipFill>
          <p:spPr bwMode="auto">
            <a:xfrm>
              <a:off x="955866" y="5247335"/>
              <a:ext cx="14137165" cy="1234820"/>
            </a:xfrm>
            <a:prstGeom prst="rect">
              <a:avLst/>
            </a:prstGeom>
            <a:noFill/>
            <a:ln w="9525">
              <a:noFill/>
              <a:miter lim="800000"/>
              <a:headEnd/>
              <a:tailEnd/>
            </a:ln>
          </p:spPr>
        </p:pic>
        <p:sp>
          <p:nvSpPr>
            <p:cNvPr id="8" name="Text Box 106"/>
            <p:cNvSpPr txBox="1">
              <a:spLocks noChangeArrowheads="1"/>
            </p:cNvSpPr>
            <p:nvPr/>
          </p:nvSpPr>
          <p:spPr bwMode="auto">
            <a:xfrm>
              <a:off x="1424113" y="5459793"/>
              <a:ext cx="9580854" cy="7173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US" sz="3200" b="1" dirty="0" smtClean="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itchFamily="18" charset="2"/>
                </a:rPr>
                <a:t>Results (continued)</a:t>
              </a:r>
              <a:endParaRPr lang="en-US" sz="2400" dirty="0">
                <a:solidFill>
                  <a:srgbClr val="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itchFamily="18" charset="2"/>
              </a:endParaRPr>
            </a:p>
          </p:txBody>
        </p:sp>
      </p:grpSp>
      <p:grpSp>
        <p:nvGrpSpPr>
          <p:cNvPr id="26" name="Group 25"/>
          <p:cNvGrpSpPr/>
          <p:nvPr/>
        </p:nvGrpSpPr>
        <p:grpSpPr>
          <a:xfrm>
            <a:off x="15032167" y="12361838"/>
            <a:ext cx="4770311" cy="1555811"/>
            <a:chOff x="31998306" y="26084461"/>
            <a:chExt cx="10978494" cy="3844465"/>
          </a:xfrm>
        </p:grpSpPr>
        <p:pic>
          <p:nvPicPr>
            <p:cNvPr id="27" name="Picture 2" descr="cid:image001.png@01D013C0.AD8CF8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
            <p:cNvSpPr>
              <a:spLocks noChangeArrowheads="1"/>
            </p:cNvSpPr>
            <p:nvPr/>
          </p:nvSpPr>
          <p:spPr bwMode="auto">
            <a:xfrm>
              <a:off x="31998306" y="28437643"/>
              <a:ext cx="10978494" cy="1491283"/>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All rights reserved</a:t>
              </a:r>
            </a:p>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2500" dirty="0">
                <a:solidFill>
                  <a:srgbClr val="000000"/>
                </a:solidFill>
                <a:latin typeface="Calibri" panose="020F0502020204030204" pitchFamily="34" charset="0"/>
                <a:cs typeface="Calibri" panose="020F0502020204030204" pitchFamily="34" charset="0"/>
              </a:endParaRPr>
            </a:p>
          </p:txBody>
        </p:sp>
      </p:grpSp>
      <p:sp>
        <p:nvSpPr>
          <p:cNvPr id="30" name="Rectangle 1"/>
          <p:cNvSpPr>
            <a:spLocks noChangeArrowheads="1"/>
          </p:cNvSpPr>
          <p:nvPr/>
        </p:nvSpPr>
        <p:spPr bwMode="auto">
          <a:xfrm>
            <a:off x="17887399" y="1269533"/>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3 0f 4</a:t>
            </a:r>
            <a:endParaRPr lang="en-US" sz="5300" b="1" dirty="0">
              <a:solidFill>
                <a:srgbClr val="FFFFFF"/>
              </a:solidFill>
              <a:latin typeface="Calibri" panose="020F0502020204030204" pitchFamily="34" charset="0"/>
              <a:cs typeface="Calibri" panose="020F0502020204030204" pitchFamily="34" charset="0"/>
            </a:endParaRPr>
          </a:p>
        </p:txBody>
      </p:sp>
      <p:sp>
        <p:nvSpPr>
          <p:cNvPr id="19" name="Rectangle 18"/>
          <p:cNvSpPr/>
          <p:nvPr/>
        </p:nvSpPr>
        <p:spPr>
          <a:xfrm>
            <a:off x="396181" y="358946"/>
            <a:ext cx="18551829" cy="1611047"/>
          </a:xfrm>
          <a:prstGeom prst="rect">
            <a:avLst/>
          </a:prstGeom>
        </p:spPr>
        <p:txBody>
          <a:bodyPr wrap="square" lIns="193386" tIns="96693" rIns="193386" bIns="96693">
            <a:spAutoFit/>
          </a:bodyPr>
          <a:lstStyle/>
          <a:p>
            <a:pPr algn="ctr"/>
            <a:r>
              <a:rPr lang="en-US" sz="4200" b="1" kern="0" dirty="0">
                <a:solidFill>
                  <a:prstClr val="white"/>
                </a:solidFill>
                <a:effectLst>
                  <a:outerShdw blurRad="38100" dist="38100" dir="2700000" algn="tl">
                    <a:srgbClr val="000000">
                      <a:alpha val="43137"/>
                    </a:srgbClr>
                  </a:outerShdw>
                </a:effectLst>
                <a:latin typeface="Calibri"/>
                <a:ea typeface="+mj-ea"/>
                <a:cs typeface="+mj-cs"/>
              </a:rPr>
              <a:t>WHAT’S IN A NAME? The importance of lens brand and choice to the CL wearer</a:t>
            </a:r>
            <a:r>
              <a:rPr lang="tr-TR" sz="4200" b="1" kern="0" dirty="0">
                <a:solidFill>
                  <a:prstClr val="white"/>
                </a:solidFill>
                <a:effectLst>
                  <a:outerShdw blurRad="38100" dist="38100" dir="2700000" algn="tl">
                    <a:srgbClr val="000000">
                      <a:alpha val="43137"/>
                    </a:srgbClr>
                  </a:outerShdw>
                </a:effectLst>
                <a:latin typeface="Calibri"/>
                <a:ea typeface="+mj-ea"/>
                <a:cs typeface="+mj-cs"/>
              </a:rPr>
              <a:t/>
            </a:r>
            <a:br>
              <a:rPr lang="tr-TR" sz="4200" b="1" kern="0" dirty="0">
                <a:solidFill>
                  <a:prstClr val="white"/>
                </a:solidFill>
                <a:effectLst>
                  <a:outerShdw blurRad="38100" dist="38100" dir="2700000" algn="tl">
                    <a:srgbClr val="000000">
                      <a:alpha val="43137"/>
                    </a:srgbClr>
                  </a:outerShdw>
                </a:effectLst>
                <a:latin typeface="Calibri"/>
                <a:ea typeface="+mj-ea"/>
                <a:cs typeface="+mj-cs"/>
              </a:rPr>
            </a:br>
            <a:r>
              <a:rPr lang="tr-TR" sz="2500" b="1" kern="0" dirty="0">
                <a:solidFill>
                  <a:prstClr val="white"/>
                </a:solidFill>
                <a:effectLst>
                  <a:outerShdw blurRad="38100" dist="38100" dir="2700000" algn="tl">
                    <a:srgbClr val="000000">
                      <a:alpha val="43137"/>
                    </a:srgbClr>
                  </a:outerShdw>
                </a:effectLst>
                <a:latin typeface="Calibri"/>
                <a:ea typeface="+mj-ea"/>
                <a:cs typeface="+mj-cs"/>
              </a:rPr>
              <a:t>Anne Madec-Hily MBA</a:t>
            </a: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1</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Anna Sulley BSc MCOptom FAAO FBCLA</a:t>
            </a: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1</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Jeremy Atkins MA Hons (Oxon) CMRS</a:t>
            </a: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2</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a:t>
            </a:r>
            <a:br>
              <a:rPr lang="tr-TR" sz="2500" b="1" kern="0" dirty="0">
                <a:solidFill>
                  <a:prstClr val="white"/>
                </a:solidFill>
                <a:effectLst>
                  <a:outerShdw blurRad="38100" dist="38100" dir="2700000" algn="tl">
                    <a:srgbClr val="000000">
                      <a:alpha val="43137"/>
                    </a:srgbClr>
                  </a:outerShdw>
                </a:effectLst>
                <a:latin typeface="Calibri"/>
                <a:ea typeface="+mj-ea"/>
                <a:cs typeface="+mj-cs"/>
              </a:rPr>
            </a:b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1</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Johnson &amp; Johnson Vision Care, Wokingham, </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UK </a:t>
            </a:r>
            <a:r>
              <a:rPr lang="en-GB" sz="2500" b="1" kern="0" dirty="0" smtClean="0">
                <a:solidFill>
                  <a:prstClr val="white"/>
                </a:solidFill>
                <a:effectLst>
                  <a:outerShdw blurRad="38100" dist="38100" dir="2700000" algn="tl">
                    <a:srgbClr val="000000">
                      <a:alpha val="43137"/>
                    </a:srgbClr>
                  </a:outerShdw>
                </a:effectLst>
                <a:latin typeface="Calibri"/>
                <a:ea typeface="+mj-ea"/>
                <a:cs typeface="+mj-cs"/>
              </a:rPr>
              <a:t>		</a:t>
            </a:r>
            <a:r>
              <a:rPr lang="tr-TR" sz="2500" b="1" kern="0" baseline="30000" dirty="0" smtClean="0">
                <a:solidFill>
                  <a:prstClr val="white"/>
                </a:solidFill>
                <a:effectLst>
                  <a:outerShdw blurRad="38100" dist="38100" dir="2700000" algn="tl">
                    <a:srgbClr val="000000">
                      <a:alpha val="43137"/>
                    </a:srgbClr>
                  </a:outerShdw>
                </a:effectLst>
                <a:latin typeface="Calibri"/>
                <a:ea typeface="+mj-ea"/>
                <a:cs typeface="+mj-cs"/>
              </a:rPr>
              <a:t>2</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 </a:t>
            </a:r>
            <a:r>
              <a:rPr lang="tr-TR" sz="2500" b="1" kern="0" dirty="0">
                <a:solidFill>
                  <a:prstClr val="white"/>
                </a:solidFill>
                <a:effectLst>
                  <a:outerShdw blurRad="38100" dist="38100" dir="2700000" algn="tl">
                    <a:srgbClr val="000000">
                      <a:alpha val="43137"/>
                    </a:srgbClr>
                  </a:outerShdw>
                </a:effectLst>
                <a:latin typeface="Calibri"/>
                <a:ea typeface="+mj-ea"/>
                <a:cs typeface="+mj-cs"/>
              </a:rPr>
              <a:t>Researchcraft Ltd, Leamington Spa, </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UK</a:t>
            </a:r>
            <a:r>
              <a:rPr lang="en-US" sz="2500" b="1" kern="0" dirty="0" smtClean="0">
                <a:solidFill>
                  <a:prstClr val="white"/>
                </a:solidFill>
                <a:effectLst>
                  <a:outerShdw blurRad="38100" dist="38100" dir="2700000" algn="tl">
                    <a:srgbClr val="000000">
                      <a:alpha val="43137"/>
                    </a:srgbClr>
                  </a:outerShdw>
                </a:effectLst>
                <a:latin typeface="Calibri"/>
                <a:ea typeface="+mj-ea"/>
                <a:cs typeface="+mj-cs"/>
              </a:rPr>
              <a:t> </a:t>
            </a:r>
            <a:endParaRPr lang="en-US" sz="2300" kern="0" dirty="0">
              <a:solidFill>
                <a:sysClr val="windowText" lastClr="000000"/>
              </a:solidFill>
            </a:endParaRPr>
          </a:p>
        </p:txBody>
      </p:sp>
      <p:pic>
        <p:nvPicPr>
          <p:cNvPr id="25" name="Picture 2" descr="C:\Users\asulley1\AppData\Local\Microsoft\Windows\Temporary Internet Files\Content.Outlook\RNJ5AWB9\Researchcraft Logo - 2 Colour (highest resoluti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14766" y="12824386"/>
            <a:ext cx="3646230" cy="712970"/>
          </a:xfrm>
          <a:prstGeom prst="rect">
            <a:avLst/>
          </a:prstGeom>
          <a:noFill/>
          <a:extLst>
            <a:ext uri="{909E8E84-426E-40DD-AFC4-6F175D3DCCD1}">
              <a14:hiddenFill xmlns:a14="http://schemas.microsoft.com/office/drawing/2010/main">
                <a:solidFill>
                  <a:srgbClr val="FFFFFF"/>
                </a:solidFill>
              </a14:hiddenFill>
            </a:ext>
          </a:extLst>
        </p:spPr>
      </p:pic>
      <p:sp>
        <p:nvSpPr>
          <p:cNvPr id="22" name="Metin Yer Tutucusu 2"/>
          <p:cNvSpPr txBox="1">
            <a:spLocks/>
          </p:cNvSpPr>
          <p:nvPr/>
        </p:nvSpPr>
        <p:spPr>
          <a:xfrm>
            <a:off x="412194" y="3276303"/>
            <a:ext cx="11562864" cy="10531079"/>
          </a:xfrm>
          <a:prstGeom prst="rect">
            <a:avLst/>
          </a:prstGeom>
        </p:spPr>
        <p:txBody>
          <a:bodyPr wrap="square" lIns="76136" tIns="76136" rIns="76136" bIns="76136">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800" kern="0" dirty="0" smtClean="0">
                <a:solidFill>
                  <a:sysClr val="windowText" lastClr="000000"/>
                </a:solidFill>
              </a:rPr>
              <a:t>54% current </a:t>
            </a:r>
            <a:r>
              <a:rPr lang="en-US" sz="2800" kern="0" dirty="0">
                <a:solidFill>
                  <a:sysClr val="windowText" lastClr="000000"/>
                </a:solidFill>
              </a:rPr>
              <a:t>and lapsed wearers were offered only one type/brand of CL at the initial trial (Figure 4).</a:t>
            </a:r>
            <a:r>
              <a:rPr lang="tr-TR" sz="2800" kern="0" dirty="0">
                <a:solidFill>
                  <a:sysClr val="windowText" lastClr="000000"/>
                </a:solidFill>
              </a:rPr>
              <a:t> </a:t>
            </a:r>
          </a:p>
          <a:p>
            <a:pPr algn="just"/>
            <a:r>
              <a:rPr lang="en-US" sz="2800" kern="0" dirty="0">
                <a:solidFill>
                  <a:sysClr val="windowText" lastClr="000000"/>
                </a:solidFill>
              </a:rPr>
              <a:t>For 52% </a:t>
            </a:r>
            <a:r>
              <a:rPr lang="en-US" sz="2800" kern="0" dirty="0" smtClean="0">
                <a:solidFill>
                  <a:sysClr val="windowText" lastClr="000000"/>
                </a:solidFill>
              </a:rPr>
              <a:t>current </a:t>
            </a:r>
            <a:r>
              <a:rPr lang="en-US" sz="2800" kern="0" dirty="0">
                <a:solidFill>
                  <a:sysClr val="windowText" lastClr="000000"/>
                </a:solidFill>
              </a:rPr>
              <a:t>wearers, the ECP alone chose their CL and 87% bought the CLs first tried (Figure 5).</a:t>
            </a:r>
            <a:endParaRPr lang="tr-TR" sz="2800" kern="0" dirty="0">
              <a:solidFill>
                <a:sysClr val="windowText" lastClr="000000"/>
              </a:solidFill>
            </a:endParaRPr>
          </a:p>
          <a:p>
            <a:pPr algn="just"/>
            <a:r>
              <a:rPr lang="en-US" sz="2800" kern="0" dirty="0">
                <a:solidFill>
                  <a:sysClr val="windowText" lastClr="000000"/>
                </a:solidFill>
              </a:rPr>
              <a:t>78% </a:t>
            </a:r>
            <a:r>
              <a:rPr lang="en-US" sz="2800" kern="0" dirty="0" smtClean="0">
                <a:solidFill>
                  <a:sysClr val="windowText" lastClr="000000"/>
                </a:solidFill>
              </a:rPr>
              <a:t>lapsed </a:t>
            </a:r>
            <a:r>
              <a:rPr lang="en-US" sz="2800" kern="0" dirty="0">
                <a:solidFill>
                  <a:sysClr val="windowText" lastClr="000000"/>
                </a:solidFill>
              </a:rPr>
              <a:t>wearers experienced problems with their CLs.</a:t>
            </a:r>
          </a:p>
          <a:p>
            <a:pPr algn="just"/>
            <a:r>
              <a:rPr lang="en-US" sz="2800" kern="0" dirty="0">
                <a:solidFill>
                  <a:sysClr val="windowText" lastClr="000000"/>
                </a:solidFill>
              </a:rPr>
              <a:t>Of those who encountered problems and lapsed, 58% either stopped wearing CLs for a while (38%) or tried wearing </a:t>
            </a:r>
            <a:r>
              <a:rPr lang="en-US" sz="2800" kern="0" dirty="0" smtClean="0">
                <a:solidFill>
                  <a:sysClr val="windowText" lastClr="000000"/>
                </a:solidFill>
              </a:rPr>
              <a:t>less </a:t>
            </a:r>
            <a:r>
              <a:rPr lang="en-US" sz="2800" kern="0" dirty="0">
                <a:solidFill>
                  <a:sysClr val="windowText" lastClr="000000"/>
                </a:solidFill>
              </a:rPr>
              <a:t>often (20%), 17% tried another lens type and only 8% tried another brand (Figure 6).</a:t>
            </a:r>
            <a:endParaRPr lang="tr-TR" sz="2800" kern="0" dirty="0">
              <a:solidFill>
                <a:sysClr val="windowText" lastClr="000000"/>
              </a:solidFill>
            </a:endParaRPr>
          </a:p>
          <a:p>
            <a:pPr algn="just"/>
            <a:r>
              <a:rPr lang="en-US" sz="2800" kern="0" dirty="0">
                <a:solidFill>
                  <a:sysClr val="windowText" lastClr="000000"/>
                </a:solidFill>
              </a:rPr>
              <a:t>Around half (51%) </a:t>
            </a:r>
            <a:r>
              <a:rPr lang="en-US" sz="2800" kern="0" dirty="0" smtClean="0">
                <a:solidFill>
                  <a:sysClr val="windowText" lastClr="000000"/>
                </a:solidFill>
              </a:rPr>
              <a:t>lapsed </a:t>
            </a:r>
            <a:r>
              <a:rPr lang="en-US" sz="2800" kern="0" dirty="0">
                <a:solidFill>
                  <a:sysClr val="windowText" lastClr="000000"/>
                </a:solidFill>
              </a:rPr>
              <a:t>wearers experiencing problems had gone back to </a:t>
            </a:r>
            <a:r>
              <a:rPr lang="en-US" sz="2800" kern="0" dirty="0" smtClean="0">
                <a:solidFill>
                  <a:sysClr val="windowText" lastClr="000000"/>
                </a:solidFill>
              </a:rPr>
              <a:t>ECP </a:t>
            </a:r>
            <a:r>
              <a:rPr lang="en-US" sz="2800" kern="0" dirty="0">
                <a:solidFill>
                  <a:sysClr val="windowText" lastClr="000000"/>
                </a:solidFill>
              </a:rPr>
              <a:t>that had fitted the </a:t>
            </a:r>
            <a:r>
              <a:rPr lang="en-US" sz="2800" kern="0" dirty="0" smtClean="0">
                <a:solidFill>
                  <a:sysClr val="windowText" lastClr="000000"/>
                </a:solidFill>
              </a:rPr>
              <a:t>CLs</a:t>
            </a:r>
            <a:r>
              <a:rPr lang="en-US" sz="2800" kern="0" dirty="0">
                <a:solidFill>
                  <a:sysClr val="windowText" lastClr="000000"/>
                </a:solidFill>
              </a:rPr>
              <a:t>. Only 10% went to another ECP.</a:t>
            </a:r>
          </a:p>
          <a:p>
            <a:pPr algn="just"/>
            <a:r>
              <a:rPr lang="en-US" sz="2800" kern="0" dirty="0" smtClean="0">
                <a:solidFill>
                  <a:sysClr val="windowText" lastClr="000000"/>
                </a:solidFill>
              </a:rPr>
              <a:t>Majority </a:t>
            </a:r>
            <a:r>
              <a:rPr lang="en-US" sz="2800" kern="0" dirty="0">
                <a:solidFill>
                  <a:sysClr val="windowText" lastClr="000000"/>
                </a:solidFill>
              </a:rPr>
              <a:t>lapsed wearers (62%) experiencing problems would have continued with CLs had the problem been overcome.</a:t>
            </a:r>
            <a:endParaRPr lang="tr-TR" sz="2800" kern="0" dirty="0">
              <a:solidFill>
                <a:sysClr val="windowText" lastClr="000000"/>
              </a:solidFill>
            </a:endParaRPr>
          </a:p>
        </p:txBody>
      </p:sp>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25" y="8541842"/>
            <a:ext cx="6840760" cy="5405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79216" y="2241156"/>
            <a:ext cx="6741096" cy="4978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08010" y="7222007"/>
            <a:ext cx="6210251" cy="5296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8127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141"/>
          <p:cNvSpPr/>
          <p:nvPr/>
        </p:nvSpPr>
        <p:spPr>
          <a:xfrm>
            <a:off x="554200" y="11701239"/>
            <a:ext cx="9347037" cy="1710289"/>
          </a:xfrm>
          <a:prstGeom prst="rect">
            <a:avLst/>
          </a:prstGeom>
          <a:blipFill>
            <a:blip r:embed="rId2" cstate="print"/>
            <a:stretch>
              <a:fillRect/>
            </a:stretch>
          </a:blipFill>
        </p:spPr>
        <p:txBody>
          <a:bodyPr wrap="square" lIns="0" tIns="0" rIns="0" bIns="0" rtlCol="0"/>
          <a:lstStyle/>
          <a:p>
            <a:endParaRPr sz="3200"/>
          </a:p>
        </p:txBody>
      </p:sp>
      <p:grpSp>
        <p:nvGrpSpPr>
          <p:cNvPr id="17" name="Group 16"/>
          <p:cNvGrpSpPr/>
          <p:nvPr/>
        </p:nvGrpSpPr>
        <p:grpSpPr>
          <a:xfrm>
            <a:off x="482891" y="2124175"/>
            <a:ext cx="9418345" cy="985859"/>
            <a:chOff x="1062532" y="5247335"/>
            <a:chExt cx="14270392" cy="1234820"/>
          </a:xfrm>
        </p:grpSpPr>
        <p:pic>
          <p:nvPicPr>
            <p:cNvPr id="5" name="Picture 114" descr="&#10;header_bg.jpg                                                  00073E6Dgaechter                       C075CDFC:"/>
            <p:cNvPicPr>
              <a:picLocks noChangeAspect="1" noChangeArrowheads="1"/>
            </p:cNvPicPr>
            <p:nvPr/>
          </p:nvPicPr>
          <p:blipFill>
            <a:blip r:embed="rId3" cstate="print"/>
            <a:srcRect/>
            <a:stretch>
              <a:fillRect/>
            </a:stretch>
          </p:blipFill>
          <p:spPr bwMode="auto">
            <a:xfrm>
              <a:off x="1062532" y="5247335"/>
              <a:ext cx="14270392" cy="1234820"/>
            </a:xfrm>
            <a:prstGeom prst="rect">
              <a:avLst/>
            </a:prstGeom>
            <a:noFill/>
            <a:ln w="9525">
              <a:noFill/>
              <a:miter lim="800000"/>
              <a:headEnd/>
              <a:tailEnd/>
            </a:ln>
          </p:spPr>
        </p:pic>
        <p:sp>
          <p:nvSpPr>
            <p:cNvPr id="8" name="Text Box 106"/>
            <p:cNvSpPr txBox="1">
              <a:spLocks noChangeArrowheads="1"/>
            </p:cNvSpPr>
            <p:nvPr/>
          </p:nvSpPr>
          <p:spPr bwMode="auto">
            <a:xfrm>
              <a:off x="1424113" y="5459793"/>
              <a:ext cx="9580854" cy="7173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US" sz="3200" b="1" dirty="0" smtClean="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itchFamily="18" charset="2"/>
                </a:rPr>
                <a:t>Discussion</a:t>
              </a:r>
              <a:endParaRPr lang="en-US" sz="2400" dirty="0">
                <a:solidFill>
                  <a:srgbClr val="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itchFamily="18" charset="2"/>
              </a:endParaRPr>
            </a:p>
          </p:txBody>
        </p:sp>
      </p:grpSp>
      <p:grpSp>
        <p:nvGrpSpPr>
          <p:cNvPr id="26" name="Group 25"/>
          <p:cNvGrpSpPr/>
          <p:nvPr/>
        </p:nvGrpSpPr>
        <p:grpSpPr>
          <a:xfrm>
            <a:off x="15032167" y="12361838"/>
            <a:ext cx="4770311" cy="1555811"/>
            <a:chOff x="31998306" y="26084461"/>
            <a:chExt cx="10978494" cy="3844465"/>
          </a:xfrm>
        </p:grpSpPr>
        <p:pic>
          <p:nvPicPr>
            <p:cNvPr id="27" name="Picture 2" descr="cid:image001.png@01D013C0.AD8CF8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
            <p:cNvSpPr>
              <a:spLocks noChangeArrowheads="1"/>
            </p:cNvSpPr>
            <p:nvPr/>
          </p:nvSpPr>
          <p:spPr bwMode="auto">
            <a:xfrm>
              <a:off x="31998306" y="28437643"/>
              <a:ext cx="10978494" cy="1491283"/>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All rights reserved</a:t>
              </a:r>
            </a:p>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2500" dirty="0">
                <a:solidFill>
                  <a:srgbClr val="000000"/>
                </a:solidFill>
                <a:latin typeface="Calibri" panose="020F0502020204030204" pitchFamily="34" charset="0"/>
                <a:cs typeface="Calibri" panose="020F0502020204030204" pitchFamily="34" charset="0"/>
              </a:endParaRPr>
            </a:p>
          </p:txBody>
        </p:sp>
      </p:grpSp>
      <p:pic>
        <p:nvPicPr>
          <p:cNvPr id="25" name="Picture 2" descr="C:\Users\asulley1\AppData\Local\Microsoft\Windows\Temporary Internet Files\Content.Outlook\RNJ5AWB9\Researchcraft Logo - 2 Colour (highest resolutio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14766" y="12824386"/>
            <a:ext cx="3646230" cy="712970"/>
          </a:xfrm>
          <a:prstGeom prst="rect">
            <a:avLst/>
          </a:prstGeom>
          <a:noFill/>
          <a:extLst>
            <a:ext uri="{909E8E84-426E-40DD-AFC4-6F175D3DCCD1}">
              <a14:hiddenFill xmlns:a14="http://schemas.microsoft.com/office/drawing/2010/main">
                <a:solidFill>
                  <a:srgbClr val="FFFFFF"/>
                </a:solidFill>
              </a14:hiddenFill>
            </a:ext>
          </a:extLst>
        </p:spPr>
      </p:pic>
      <p:sp>
        <p:nvSpPr>
          <p:cNvPr id="23" name="Metin Yer Tutucusu 2"/>
          <p:cNvSpPr txBox="1">
            <a:spLocks/>
          </p:cNvSpPr>
          <p:nvPr/>
        </p:nvSpPr>
        <p:spPr>
          <a:xfrm>
            <a:off x="450850" y="3132287"/>
            <a:ext cx="9429573" cy="9542323"/>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800" kern="0" dirty="0" smtClean="0">
                <a:solidFill>
                  <a:sysClr val="windowText" lastClr="000000"/>
                </a:solidFill>
              </a:rPr>
              <a:t>Majority CL </a:t>
            </a:r>
            <a:r>
              <a:rPr lang="en-US" sz="2800" kern="0" dirty="0">
                <a:solidFill>
                  <a:sysClr val="windowText" lastClr="000000"/>
                </a:solidFill>
              </a:rPr>
              <a:t>wearers say they do not know a lot about CL brands</a:t>
            </a:r>
            <a:r>
              <a:rPr lang="en-US" sz="2800" kern="0" dirty="0" smtClean="0">
                <a:solidFill>
                  <a:sysClr val="windowText" lastClr="000000"/>
                </a:solidFill>
              </a:rPr>
              <a:t>.</a:t>
            </a:r>
            <a:endParaRPr lang="tr-TR" sz="2800" kern="0" dirty="0" smtClean="0">
              <a:solidFill>
                <a:sysClr val="windowText" lastClr="000000"/>
              </a:solidFill>
            </a:endParaRPr>
          </a:p>
          <a:p>
            <a:pPr marL="800100" lvl="1" indent="-342900" algn="just">
              <a:buClr>
                <a:srgbClr val="FF0000"/>
              </a:buClr>
              <a:buFont typeface="Wingdings" panose="05000000000000000000" pitchFamily="2" charset="2"/>
              <a:buChar char="v"/>
            </a:pPr>
            <a:r>
              <a:rPr lang="en-US" sz="2400" kern="0" dirty="0" err="1">
                <a:solidFill>
                  <a:sysClr val="windowText" lastClr="000000"/>
                </a:solidFill>
              </a:rPr>
              <a:t>Dumbleton</a:t>
            </a:r>
            <a:r>
              <a:rPr lang="en-US" sz="2400" kern="0" dirty="0">
                <a:solidFill>
                  <a:sysClr val="windowText" lastClr="000000"/>
                </a:solidFill>
              </a:rPr>
              <a:t> et al</a:t>
            </a:r>
            <a:r>
              <a:rPr lang="en-US" sz="2400" kern="0" baseline="30000" dirty="0">
                <a:solidFill>
                  <a:sysClr val="windowText" lastClr="000000"/>
                </a:solidFill>
              </a:rPr>
              <a:t>2</a:t>
            </a:r>
            <a:r>
              <a:rPr lang="en-US" sz="2400" kern="0" dirty="0">
                <a:solidFill>
                  <a:sysClr val="windowText" lastClr="000000"/>
                </a:solidFill>
              </a:rPr>
              <a:t> found around half </a:t>
            </a:r>
            <a:r>
              <a:rPr lang="en-US" sz="2400" kern="0" dirty="0" smtClean="0">
                <a:solidFill>
                  <a:sysClr val="windowText" lastClr="000000"/>
                </a:solidFill>
              </a:rPr>
              <a:t>CL</a:t>
            </a:r>
            <a:r>
              <a:rPr lang="tr-TR" sz="2400" kern="0" dirty="0" smtClean="0">
                <a:solidFill>
                  <a:sysClr val="windowText" lastClr="000000"/>
                </a:solidFill>
              </a:rPr>
              <a:t> </a:t>
            </a:r>
            <a:r>
              <a:rPr lang="en-US" sz="2400" kern="0" dirty="0" smtClean="0">
                <a:solidFill>
                  <a:sysClr val="windowText" lastClr="000000"/>
                </a:solidFill>
              </a:rPr>
              <a:t>wearers </a:t>
            </a:r>
            <a:r>
              <a:rPr lang="en-US" sz="2400" kern="0" dirty="0">
                <a:solidFill>
                  <a:sysClr val="windowText" lastClr="000000"/>
                </a:solidFill>
              </a:rPr>
              <a:t>(49%) </a:t>
            </a:r>
            <a:r>
              <a:rPr lang="en-US" sz="2400" kern="0" dirty="0" smtClean="0">
                <a:solidFill>
                  <a:sysClr val="windowText" lastClr="000000"/>
                </a:solidFill>
              </a:rPr>
              <a:t>able </a:t>
            </a:r>
            <a:r>
              <a:rPr lang="en-US" sz="2400" kern="0" dirty="0">
                <a:solidFill>
                  <a:sysClr val="windowText" lastClr="000000"/>
                </a:solidFill>
              </a:rPr>
              <a:t>to recall </a:t>
            </a:r>
            <a:r>
              <a:rPr lang="en-US" sz="2400" kern="0" dirty="0" smtClean="0">
                <a:solidFill>
                  <a:sysClr val="windowText" lastClr="000000"/>
                </a:solidFill>
              </a:rPr>
              <a:t>names </a:t>
            </a:r>
            <a:r>
              <a:rPr lang="en-US" sz="2400" kern="0" dirty="0">
                <a:solidFill>
                  <a:sysClr val="windowText" lastClr="000000"/>
                </a:solidFill>
              </a:rPr>
              <a:t>of </a:t>
            </a:r>
            <a:r>
              <a:rPr lang="en-US" sz="2400" kern="0" dirty="0" smtClean="0">
                <a:solidFill>
                  <a:sysClr val="windowText" lastClr="000000"/>
                </a:solidFill>
              </a:rPr>
              <a:t>habitual </a:t>
            </a:r>
            <a:r>
              <a:rPr lang="en-US" sz="2400" kern="0" dirty="0">
                <a:solidFill>
                  <a:sysClr val="windowText" lastClr="000000"/>
                </a:solidFill>
              </a:rPr>
              <a:t>CLs and solutions correctly.</a:t>
            </a:r>
          </a:p>
          <a:p>
            <a:pPr marL="800100" lvl="1" indent="-342900" algn="just">
              <a:buClr>
                <a:srgbClr val="FF0000"/>
              </a:buClr>
              <a:buFont typeface="Wingdings" panose="05000000000000000000" pitchFamily="2" charset="2"/>
              <a:buChar char="v"/>
            </a:pPr>
            <a:r>
              <a:rPr lang="en-US" sz="2400" kern="0" dirty="0" smtClean="0">
                <a:solidFill>
                  <a:sysClr val="windowText" lastClr="000000"/>
                </a:solidFill>
              </a:rPr>
              <a:t>Patients </a:t>
            </a:r>
            <a:r>
              <a:rPr lang="en-US" sz="2400" kern="0" dirty="0">
                <a:solidFill>
                  <a:sysClr val="windowText" lastClr="000000"/>
                </a:solidFill>
              </a:rPr>
              <a:t>wearing Johnson &amp; Johnson Vision Care CLs (ACUVUE® Brand) had </a:t>
            </a:r>
            <a:r>
              <a:rPr lang="en-US" sz="2400" kern="0" dirty="0" smtClean="0">
                <a:solidFill>
                  <a:sysClr val="windowText" lastClr="000000"/>
                </a:solidFill>
              </a:rPr>
              <a:t>most </a:t>
            </a:r>
            <a:r>
              <a:rPr lang="en-US" sz="2400" kern="0" dirty="0">
                <a:solidFill>
                  <a:sysClr val="windowText" lastClr="000000"/>
                </a:solidFill>
              </a:rPr>
              <a:t>accurate unprompted recall of their lens brand (72% correct).</a:t>
            </a:r>
            <a:r>
              <a:rPr lang="en-US" sz="2400" kern="0" baseline="30000" dirty="0" smtClean="0">
                <a:solidFill>
                  <a:sysClr val="windowText" lastClr="000000"/>
                </a:solidFill>
              </a:rPr>
              <a:t>3</a:t>
            </a:r>
            <a:endParaRPr lang="tr-TR" sz="2400" kern="0" baseline="30000" dirty="0" smtClean="0">
              <a:solidFill>
                <a:sysClr val="windowText" lastClr="000000"/>
              </a:solidFill>
            </a:endParaRPr>
          </a:p>
          <a:p>
            <a:pPr algn="just"/>
            <a:r>
              <a:rPr lang="en-US" sz="2800" kern="0" dirty="0">
                <a:solidFill>
                  <a:sysClr val="windowText" lastClr="000000"/>
                </a:solidFill>
              </a:rPr>
              <a:t>B</a:t>
            </a:r>
            <a:r>
              <a:rPr lang="en-US" sz="2800" kern="0" dirty="0" smtClean="0">
                <a:solidFill>
                  <a:sysClr val="windowText" lastClr="000000"/>
                </a:solidFill>
              </a:rPr>
              <a:t>rand </a:t>
            </a:r>
            <a:r>
              <a:rPr lang="en-US" sz="2800" kern="0" dirty="0">
                <a:solidFill>
                  <a:sysClr val="windowText" lastClr="000000"/>
                </a:solidFill>
              </a:rPr>
              <a:t>worn by ECPs can influence patients’ lens choice.</a:t>
            </a:r>
          </a:p>
          <a:p>
            <a:pPr marL="804863" indent="-347663" algn="just"/>
            <a:r>
              <a:rPr lang="en-US" sz="2400" kern="0" dirty="0" smtClean="0">
                <a:solidFill>
                  <a:sysClr val="windowText" lastClr="000000"/>
                </a:solidFill>
              </a:rPr>
              <a:t>CL </a:t>
            </a:r>
            <a:r>
              <a:rPr lang="en-US" sz="2400" kern="0" dirty="0">
                <a:solidFill>
                  <a:sysClr val="windowText" lastClr="000000"/>
                </a:solidFill>
              </a:rPr>
              <a:t>penetration among ECPs is higher than that in the general population</a:t>
            </a:r>
          </a:p>
          <a:p>
            <a:pPr marL="804863" indent="-347663" algn="just"/>
            <a:r>
              <a:rPr lang="en-US" sz="2400" kern="0" dirty="0" smtClean="0">
                <a:solidFill>
                  <a:sysClr val="windowText" lastClr="000000"/>
                </a:solidFill>
              </a:rPr>
              <a:t>ECPs </a:t>
            </a:r>
            <a:r>
              <a:rPr lang="en-US" sz="2400" kern="0" dirty="0">
                <a:solidFill>
                  <a:sysClr val="windowText" lastClr="000000"/>
                </a:solidFill>
              </a:rPr>
              <a:t>(UK) are more likely to wear ACUVUE® Brand CLs than other brands.</a:t>
            </a:r>
          </a:p>
          <a:p>
            <a:pPr algn="just"/>
            <a:r>
              <a:rPr lang="en-US" sz="2800" kern="0" dirty="0" smtClean="0">
                <a:solidFill>
                  <a:sysClr val="windowText" lastClr="000000"/>
                </a:solidFill>
              </a:rPr>
              <a:t>More </a:t>
            </a:r>
            <a:r>
              <a:rPr lang="en-US" sz="2800" kern="0" dirty="0">
                <a:solidFill>
                  <a:sysClr val="windowText" lastClr="000000"/>
                </a:solidFill>
              </a:rPr>
              <a:t>than half </a:t>
            </a:r>
            <a:r>
              <a:rPr lang="en-US" sz="2800" kern="0" dirty="0" smtClean="0">
                <a:solidFill>
                  <a:sysClr val="windowText" lastClr="000000"/>
                </a:solidFill>
              </a:rPr>
              <a:t>current </a:t>
            </a:r>
            <a:r>
              <a:rPr lang="en-US" sz="2800" kern="0" dirty="0">
                <a:solidFill>
                  <a:sysClr val="windowText" lastClr="000000"/>
                </a:solidFill>
              </a:rPr>
              <a:t>and lapsed wearers </a:t>
            </a:r>
            <a:r>
              <a:rPr lang="en-US" sz="2800" kern="0" dirty="0" smtClean="0">
                <a:solidFill>
                  <a:sysClr val="windowText" lastClr="000000"/>
                </a:solidFill>
              </a:rPr>
              <a:t>offered </a:t>
            </a:r>
            <a:r>
              <a:rPr lang="en-US" sz="2800" kern="0" dirty="0">
                <a:solidFill>
                  <a:sysClr val="windowText" lastClr="000000"/>
                </a:solidFill>
              </a:rPr>
              <a:t>only one CL type or brand at the initial trial.</a:t>
            </a:r>
          </a:p>
          <a:p>
            <a:pPr algn="just"/>
            <a:r>
              <a:rPr lang="en-US" sz="2800" kern="0" dirty="0" smtClean="0">
                <a:solidFill>
                  <a:sysClr val="windowText" lastClr="000000"/>
                </a:solidFill>
              </a:rPr>
              <a:t>Few </a:t>
            </a:r>
            <a:r>
              <a:rPr lang="en-US" sz="2800" kern="0" dirty="0">
                <a:solidFill>
                  <a:sysClr val="windowText" lastClr="000000"/>
                </a:solidFill>
              </a:rPr>
              <a:t>CL wearers who encountered problems and lapsed have tried another brand. </a:t>
            </a:r>
            <a:r>
              <a:rPr lang="en-US" sz="2800" kern="0" dirty="0" smtClean="0">
                <a:solidFill>
                  <a:sysClr val="windowText" lastClr="000000"/>
                </a:solidFill>
              </a:rPr>
              <a:t>They’re unaware </a:t>
            </a:r>
            <a:r>
              <a:rPr lang="en-US" sz="2800" kern="0" dirty="0">
                <a:solidFill>
                  <a:sysClr val="windowText" lastClr="000000"/>
                </a:solidFill>
              </a:rPr>
              <a:t>of other options, and that some could work better for them. Wearers drop out often </a:t>
            </a:r>
            <a:r>
              <a:rPr lang="en-US" sz="2800" kern="0" dirty="0" smtClean="0">
                <a:solidFill>
                  <a:sysClr val="windowText" lastClr="000000"/>
                </a:solidFill>
              </a:rPr>
              <a:t>when </a:t>
            </a:r>
            <a:r>
              <a:rPr lang="en-US" sz="2800" kern="0" dirty="0">
                <a:solidFill>
                  <a:sysClr val="windowText" lastClr="000000"/>
                </a:solidFill>
              </a:rPr>
              <a:t>CL chosen initially does not meet their needs and they don’t know to go to their ECP to discuss this with them.</a:t>
            </a:r>
            <a:endParaRPr lang="en-US" sz="2400" kern="0" dirty="0">
              <a:solidFill>
                <a:sysClr val="windowText" lastClr="000000"/>
              </a:solidFill>
            </a:endParaRPr>
          </a:p>
          <a:p>
            <a:pPr marL="800100" algn="just"/>
            <a:r>
              <a:rPr lang="en-US" sz="2400" kern="0" dirty="0" smtClean="0">
                <a:solidFill>
                  <a:sysClr val="windowText" lastClr="000000"/>
                </a:solidFill>
              </a:rPr>
              <a:t>For </a:t>
            </a:r>
            <a:r>
              <a:rPr lang="en-US" sz="2400" kern="0" dirty="0" smtClean="0">
                <a:solidFill>
                  <a:sysClr val="windowText" lastClr="000000"/>
                </a:solidFill>
              </a:rPr>
              <a:t>majority drop-outs (&gt;7/10) </a:t>
            </a:r>
            <a:r>
              <a:rPr lang="en-US" sz="2400" kern="0" dirty="0">
                <a:solidFill>
                  <a:sysClr val="windowText" lastClr="000000"/>
                </a:solidFill>
              </a:rPr>
              <a:t>no alternative </a:t>
            </a:r>
            <a:r>
              <a:rPr lang="en-US" sz="2400" kern="0" dirty="0" smtClean="0">
                <a:solidFill>
                  <a:sysClr val="windowText" lastClr="000000"/>
                </a:solidFill>
              </a:rPr>
              <a:t>CL/strategy tried </a:t>
            </a:r>
            <a:r>
              <a:rPr lang="en-US" sz="2400" kern="0" baseline="30000" dirty="0" smtClean="0">
                <a:solidFill>
                  <a:sysClr val="windowText" lastClr="000000"/>
                </a:solidFill>
              </a:rPr>
              <a:t>2</a:t>
            </a:r>
            <a:endParaRPr lang="tr-TR" sz="2400" kern="0" baseline="30000" dirty="0" smtClean="0">
              <a:solidFill>
                <a:sysClr val="windowText" lastClr="000000"/>
              </a:solidFill>
            </a:endParaRPr>
          </a:p>
          <a:p>
            <a:pPr algn="just"/>
            <a:endParaRPr lang="tr-TR" sz="2800" kern="0" dirty="0" smtClean="0">
              <a:solidFill>
                <a:sysClr val="windowText" lastClr="000000"/>
              </a:solidFill>
            </a:endParaRPr>
          </a:p>
        </p:txBody>
      </p:sp>
      <p:sp>
        <p:nvSpPr>
          <p:cNvPr id="33" name="Metin Yer Tutucusu 2"/>
          <p:cNvSpPr txBox="1">
            <a:spLocks/>
          </p:cNvSpPr>
          <p:nvPr/>
        </p:nvSpPr>
        <p:spPr>
          <a:xfrm>
            <a:off x="10280650" y="3147592"/>
            <a:ext cx="9155114" cy="10287000"/>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800" kern="0" dirty="0" smtClean="0">
                <a:solidFill>
                  <a:sysClr val="windowText" lastClr="000000"/>
                </a:solidFill>
              </a:rPr>
              <a:t>Patients </a:t>
            </a:r>
            <a:r>
              <a:rPr lang="en-US" sz="2800" kern="0" dirty="0">
                <a:solidFill>
                  <a:sysClr val="windowText" lastClr="000000"/>
                </a:solidFill>
              </a:rPr>
              <a:t>want their ECP to talk to them more about CLs, and wearers want to know more about CL brands.</a:t>
            </a:r>
          </a:p>
          <a:p>
            <a:pPr algn="just"/>
            <a:r>
              <a:rPr lang="en-US" sz="2800" kern="0" dirty="0" smtClean="0">
                <a:solidFill>
                  <a:sysClr val="windowText" lastClr="000000"/>
                </a:solidFill>
              </a:rPr>
              <a:t>For </a:t>
            </a:r>
            <a:r>
              <a:rPr lang="en-US" sz="2800" kern="0" dirty="0">
                <a:solidFill>
                  <a:sysClr val="windowText" lastClr="000000"/>
                </a:solidFill>
              </a:rPr>
              <a:t>many patients, </a:t>
            </a:r>
            <a:r>
              <a:rPr lang="en-US" sz="2800" kern="0" dirty="0" smtClean="0">
                <a:solidFill>
                  <a:sysClr val="windowText" lastClr="000000"/>
                </a:solidFill>
              </a:rPr>
              <a:t>ECP </a:t>
            </a:r>
            <a:r>
              <a:rPr lang="en-US" sz="2800" kern="0" dirty="0">
                <a:solidFill>
                  <a:sysClr val="windowText" lastClr="000000"/>
                </a:solidFill>
              </a:rPr>
              <a:t>chooses </a:t>
            </a:r>
            <a:r>
              <a:rPr lang="en-US" sz="2800" kern="0" dirty="0" smtClean="0">
                <a:solidFill>
                  <a:sysClr val="windowText" lastClr="000000"/>
                </a:solidFill>
              </a:rPr>
              <a:t>trial </a:t>
            </a:r>
            <a:r>
              <a:rPr lang="en-US" sz="2800" kern="0" dirty="0">
                <a:solidFill>
                  <a:sysClr val="windowText" lastClr="000000"/>
                </a:solidFill>
              </a:rPr>
              <a:t>lenses and most buy </a:t>
            </a:r>
            <a:r>
              <a:rPr lang="en-US" sz="2800" kern="0" dirty="0">
                <a:solidFill>
                  <a:sysClr val="windowText" lastClr="000000"/>
                </a:solidFill>
              </a:rPr>
              <a:t>C</a:t>
            </a:r>
            <a:r>
              <a:rPr lang="en-US" sz="2800" kern="0" dirty="0" smtClean="0">
                <a:solidFill>
                  <a:sysClr val="windowText" lastClr="000000"/>
                </a:solidFill>
              </a:rPr>
              <a:t>Ls </a:t>
            </a:r>
            <a:r>
              <a:rPr lang="en-US" sz="2800" kern="0" dirty="0">
                <a:solidFill>
                  <a:sysClr val="windowText" lastClr="000000"/>
                </a:solidFill>
              </a:rPr>
              <a:t>first </a:t>
            </a:r>
            <a:r>
              <a:rPr lang="en-US" sz="2800" kern="0" dirty="0" err="1">
                <a:solidFill>
                  <a:sysClr val="windowText" lastClr="000000"/>
                </a:solidFill>
              </a:rPr>
              <a:t>trialled</a:t>
            </a:r>
            <a:r>
              <a:rPr lang="en-US" sz="2800" kern="0" dirty="0">
                <a:solidFill>
                  <a:sysClr val="windowText" lastClr="000000"/>
                </a:solidFill>
              </a:rPr>
              <a:t>.</a:t>
            </a:r>
          </a:p>
          <a:p>
            <a:pPr algn="just"/>
            <a:r>
              <a:rPr lang="en-US" sz="2800" kern="0" dirty="0" smtClean="0">
                <a:solidFill>
                  <a:sysClr val="windowText" lastClr="000000"/>
                </a:solidFill>
              </a:rPr>
              <a:t>If </a:t>
            </a:r>
            <a:r>
              <a:rPr lang="en-US" sz="2800" kern="0" dirty="0">
                <a:solidFill>
                  <a:sysClr val="windowText" lastClr="000000"/>
                </a:solidFill>
              </a:rPr>
              <a:t>problems </a:t>
            </a:r>
            <a:r>
              <a:rPr lang="en-US" sz="2800" kern="0" dirty="0" smtClean="0">
                <a:solidFill>
                  <a:sysClr val="windowText" lastClr="000000"/>
                </a:solidFill>
              </a:rPr>
              <a:t>encountered </a:t>
            </a:r>
            <a:r>
              <a:rPr lang="en-US" sz="2800" kern="0" dirty="0">
                <a:solidFill>
                  <a:sysClr val="windowText" lastClr="000000"/>
                </a:solidFill>
              </a:rPr>
              <a:t>with their CLs, patients don’t always go back to their ECP; if </a:t>
            </a:r>
            <a:r>
              <a:rPr lang="en-US" sz="2800" kern="0" dirty="0" smtClean="0">
                <a:solidFill>
                  <a:sysClr val="windowText" lastClr="000000"/>
                </a:solidFill>
              </a:rPr>
              <a:t>issue </a:t>
            </a:r>
            <a:r>
              <a:rPr lang="en-US" sz="2800" kern="0" dirty="0">
                <a:solidFill>
                  <a:sysClr val="windowText" lastClr="000000"/>
                </a:solidFill>
              </a:rPr>
              <a:t>had been solved, most would have continued wear</a:t>
            </a:r>
          </a:p>
          <a:p>
            <a:pPr algn="just"/>
            <a:r>
              <a:rPr lang="en-US" sz="2800" kern="0" dirty="0" smtClean="0">
                <a:solidFill>
                  <a:sysClr val="windowText" lastClr="000000"/>
                </a:solidFill>
              </a:rPr>
              <a:t>This </a:t>
            </a:r>
            <a:r>
              <a:rPr lang="en-US" sz="2800" kern="0" dirty="0" smtClean="0">
                <a:solidFill>
                  <a:sysClr val="windowText" lastClr="000000"/>
                </a:solidFill>
              </a:rPr>
              <a:t>research highlights importance </a:t>
            </a:r>
            <a:r>
              <a:rPr lang="en-US" sz="2800" kern="0" dirty="0">
                <a:solidFill>
                  <a:sysClr val="windowText" lastClr="000000"/>
                </a:solidFill>
              </a:rPr>
              <a:t>of ECP/patient communication and </a:t>
            </a:r>
            <a:r>
              <a:rPr lang="en-US" sz="2800" kern="0" dirty="0" smtClean="0">
                <a:solidFill>
                  <a:sysClr val="windowText" lastClr="000000"/>
                </a:solidFill>
              </a:rPr>
              <a:t>need </a:t>
            </a:r>
            <a:r>
              <a:rPr lang="en-US" sz="2800" kern="0" dirty="0">
                <a:solidFill>
                  <a:sysClr val="windowText" lastClr="000000"/>
                </a:solidFill>
              </a:rPr>
              <a:t>to follow up with wearers and offer alternative lens options.</a:t>
            </a:r>
          </a:p>
          <a:p>
            <a:pPr algn="just"/>
            <a:r>
              <a:rPr lang="en-US" sz="2800" kern="0" dirty="0" smtClean="0">
                <a:solidFill>
                  <a:sysClr val="windowText" lastClr="000000"/>
                </a:solidFill>
              </a:rPr>
              <a:t>Brand </a:t>
            </a:r>
            <a:r>
              <a:rPr lang="en-US" sz="2800" kern="0" dirty="0">
                <a:solidFill>
                  <a:sysClr val="windowText" lastClr="000000"/>
                </a:solidFill>
              </a:rPr>
              <a:t>can be </a:t>
            </a:r>
            <a:r>
              <a:rPr lang="en-US" sz="2800" kern="0" dirty="0" smtClean="0">
                <a:solidFill>
                  <a:sysClr val="windowText" lastClr="000000"/>
                </a:solidFill>
              </a:rPr>
              <a:t>basis </a:t>
            </a:r>
            <a:r>
              <a:rPr lang="en-US" sz="2800" kern="0" dirty="0">
                <a:solidFill>
                  <a:sysClr val="windowText" lastClr="000000"/>
                </a:solidFill>
              </a:rPr>
              <a:t>for </a:t>
            </a:r>
            <a:r>
              <a:rPr lang="en-US" sz="2800" kern="0" dirty="0" smtClean="0">
                <a:solidFill>
                  <a:sysClr val="windowText" lastClr="000000"/>
                </a:solidFill>
              </a:rPr>
              <a:t>conversation on CL choice</a:t>
            </a:r>
            <a:r>
              <a:rPr lang="en-US" sz="2800" kern="0" dirty="0">
                <a:solidFill>
                  <a:sysClr val="windowText" lastClr="000000"/>
                </a:solidFill>
              </a:rPr>
              <a:t>.</a:t>
            </a:r>
          </a:p>
          <a:p>
            <a:pPr marL="714375" algn="just"/>
            <a:r>
              <a:rPr lang="en-US" sz="2400" kern="0" dirty="0" smtClean="0">
                <a:solidFill>
                  <a:sysClr val="windowText" lastClr="000000"/>
                </a:solidFill>
              </a:rPr>
              <a:t>Consumers </a:t>
            </a:r>
            <a:r>
              <a:rPr lang="en-US" sz="2400" kern="0" dirty="0">
                <a:solidFill>
                  <a:sysClr val="windowText" lastClr="000000"/>
                </a:solidFill>
              </a:rPr>
              <a:t>cannot select complex products based on </a:t>
            </a:r>
            <a:r>
              <a:rPr lang="en-US" sz="2400" kern="0" dirty="0" smtClean="0">
                <a:solidFill>
                  <a:sysClr val="windowText" lastClr="000000"/>
                </a:solidFill>
              </a:rPr>
              <a:t>intrinsic </a:t>
            </a:r>
            <a:r>
              <a:rPr lang="en-US" sz="2400" kern="0" dirty="0">
                <a:solidFill>
                  <a:sysClr val="windowText" lastClr="000000"/>
                </a:solidFill>
              </a:rPr>
              <a:t>product knowledge, and are often not interested in understanding </a:t>
            </a:r>
            <a:r>
              <a:rPr lang="en-US" sz="2400" kern="0" dirty="0" smtClean="0">
                <a:solidFill>
                  <a:sysClr val="windowText" lastClr="000000"/>
                </a:solidFill>
              </a:rPr>
              <a:t>technical </a:t>
            </a:r>
            <a:r>
              <a:rPr lang="en-US" sz="2400" kern="0" dirty="0">
                <a:solidFill>
                  <a:sysClr val="windowText" lastClr="000000"/>
                </a:solidFill>
              </a:rPr>
              <a:t>details</a:t>
            </a:r>
          </a:p>
          <a:p>
            <a:pPr marL="714375" algn="just"/>
            <a:r>
              <a:rPr lang="en-US" sz="2400" kern="0" dirty="0" smtClean="0">
                <a:solidFill>
                  <a:sysClr val="windowText" lastClr="000000"/>
                </a:solidFill>
              </a:rPr>
              <a:t>“</a:t>
            </a:r>
            <a:r>
              <a:rPr lang="en-US" sz="2400" kern="0" dirty="0">
                <a:solidFill>
                  <a:sysClr val="windowText" lastClr="000000"/>
                </a:solidFill>
              </a:rPr>
              <a:t>Brand” to consumers helps them </a:t>
            </a:r>
            <a:r>
              <a:rPr lang="en-US" sz="2400" kern="0" dirty="0" smtClean="0">
                <a:solidFill>
                  <a:sysClr val="windowText" lastClr="000000"/>
                </a:solidFill>
              </a:rPr>
              <a:t>easily </a:t>
            </a:r>
            <a:r>
              <a:rPr lang="en-US" sz="2400" kern="0" dirty="0">
                <a:solidFill>
                  <a:sysClr val="windowText" lastClr="000000"/>
                </a:solidFill>
              </a:rPr>
              <a:t>identify a product they can trust, especially when they are technical or complex; their confidence in a brand to be safe and high quality is important in many categories, but particularly when considering health and medical devices.</a:t>
            </a:r>
            <a:endParaRPr lang="tr-TR" sz="2400" kern="0" dirty="0" smtClean="0">
              <a:solidFill>
                <a:sysClr val="windowText" lastClr="000000"/>
              </a:solidFill>
            </a:endParaRPr>
          </a:p>
        </p:txBody>
      </p:sp>
      <p:sp>
        <p:nvSpPr>
          <p:cNvPr id="39" name="object 142"/>
          <p:cNvSpPr txBox="1"/>
          <p:nvPr/>
        </p:nvSpPr>
        <p:spPr>
          <a:xfrm>
            <a:off x="809460" y="11800002"/>
            <a:ext cx="8873318" cy="1579920"/>
          </a:xfrm>
          <a:prstGeom prst="rect">
            <a:avLst/>
          </a:prstGeom>
        </p:spPr>
        <p:txBody>
          <a:bodyPr vert="horz" wrap="square" lIns="0" tIns="0" rIns="0" bIns="0" rtlCol="0">
            <a:spAutoFit/>
          </a:bodyPr>
          <a:lstStyle/>
          <a:p>
            <a:pPr marL="12700">
              <a:lnSpc>
                <a:spcPct val="100000"/>
              </a:lnSpc>
            </a:pPr>
            <a:r>
              <a:rPr sz="2000" b="1" spc="20" dirty="0">
                <a:solidFill>
                  <a:schemeClr val="bg1"/>
                </a:solidFill>
                <a:cs typeface="Arial"/>
              </a:rPr>
              <a:t>CORRESPONDENCE</a:t>
            </a:r>
            <a:endParaRPr sz="2000" dirty="0">
              <a:solidFill>
                <a:schemeClr val="bg1"/>
              </a:solidFill>
              <a:cs typeface="Arial"/>
            </a:endParaRPr>
          </a:p>
          <a:p>
            <a:pPr marL="12700">
              <a:lnSpc>
                <a:spcPct val="100000"/>
              </a:lnSpc>
              <a:spcBef>
                <a:spcPts val="50"/>
              </a:spcBef>
            </a:pPr>
            <a:r>
              <a:rPr sz="1800" spc="15" dirty="0">
                <a:solidFill>
                  <a:schemeClr val="bg1"/>
                </a:solidFill>
                <a:cs typeface="Arial"/>
              </a:rPr>
              <a:t>Email:</a:t>
            </a:r>
            <a:r>
              <a:rPr sz="1800" spc="-60" dirty="0">
                <a:solidFill>
                  <a:schemeClr val="bg1"/>
                </a:solidFill>
                <a:cs typeface="Arial"/>
              </a:rPr>
              <a:t> </a:t>
            </a:r>
            <a:r>
              <a:rPr sz="1800" spc="15" dirty="0" smtClean="0">
                <a:solidFill>
                  <a:schemeClr val="bg1"/>
                </a:solidFill>
                <a:cs typeface="Arial"/>
                <a:hlinkClick r:id="rId6"/>
              </a:rPr>
              <a:t>ahily@its.jnj.com</a:t>
            </a:r>
            <a:r>
              <a:rPr lang="en-GB" sz="1800" spc="15" dirty="0" smtClean="0">
                <a:solidFill>
                  <a:schemeClr val="bg1"/>
                </a:solidFill>
                <a:cs typeface="Arial"/>
              </a:rPr>
              <a:t>. </a:t>
            </a:r>
            <a:r>
              <a:rPr sz="1800" spc="20" dirty="0" smtClean="0">
                <a:solidFill>
                  <a:schemeClr val="bg1"/>
                </a:solidFill>
                <a:cs typeface="Arial"/>
              </a:rPr>
              <a:t>Johnson </a:t>
            </a:r>
            <a:r>
              <a:rPr sz="1800" spc="25" dirty="0">
                <a:solidFill>
                  <a:schemeClr val="bg1"/>
                </a:solidFill>
                <a:cs typeface="Arial"/>
              </a:rPr>
              <a:t>&amp; </a:t>
            </a:r>
            <a:r>
              <a:rPr sz="1800" spc="20" dirty="0">
                <a:solidFill>
                  <a:schemeClr val="bg1"/>
                </a:solidFill>
                <a:cs typeface="Arial"/>
              </a:rPr>
              <a:t>Johnson </a:t>
            </a:r>
            <a:r>
              <a:rPr sz="1800" spc="10" dirty="0">
                <a:solidFill>
                  <a:schemeClr val="bg1"/>
                </a:solidFill>
                <a:cs typeface="Arial"/>
              </a:rPr>
              <a:t>Vision </a:t>
            </a:r>
            <a:r>
              <a:rPr sz="1800" spc="15" dirty="0">
                <a:solidFill>
                  <a:schemeClr val="bg1"/>
                </a:solidFill>
                <a:cs typeface="Arial"/>
              </a:rPr>
              <a:t>Care. Pinewood </a:t>
            </a:r>
            <a:r>
              <a:rPr sz="1800" spc="20" dirty="0">
                <a:solidFill>
                  <a:schemeClr val="bg1"/>
                </a:solidFill>
                <a:cs typeface="Arial"/>
              </a:rPr>
              <a:t>Campus, </a:t>
            </a:r>
            <a:r>
              <a:rPr sz="1800" spc="15" dirty="0">
                <a:solidFill>
                  <a:schemeClr val="bg1"/>
                </a:solidFill>
                <a:cs typeface="Arial"/>
              </a:rPr>
              <a:t>Nine Mile  Ride, </a:t>
            </a:r>
            <a:r>
              <a:rPr sz="1800" spc="20" dirty="0">
                <a:solidFill>
                  <a:schemeClr val="bg1"/>
                </a:solidFill>
                <a:cs typeface="Arial"/>
              </a:rPr>
              <a:t>Wokingham RG40</a:t>
            </a:r>
            <a:r>
              <a:rPr sz="1800" spc="-45" dirty="0">
                <a:solidFill>
                  <a:schemeClr val="bg1"/>
                </a:solidFill>
                <a:cs typeface="Arial"/>
              </a:rPr>
              <a:t> </a:t>
            </a:r>
            <a:r>
              <a:rPr sz="1800" spc="25" dirty="0">
                <a:solidFill>
                  <a:schemeClr val="bg1"/>
                </a:solidFill>
                <a:cs typeface="Arial"/>
              </a:rPr>
              <a:t>3EW</a:t>
            </a:r>
            <a:endParaRPr sz="1800" dirty="0">
              <a:solidFill>
                <a:schemeClr val="bg1"/>
              </a:solidFill>
              <a:cs typeface="Arial"/>
            </a:endParaRPr>
          </a:p>
          <a:p>
            <a:pPr marL="12700">
              <a:lnSpc>
                <a:spcPct val="100000"/>
              </a:lnSpc>
              <a:spcBef>
                <a:spcPts val="555"/>
              </a:spcBef>
            </a:pPr>
            <a:r>
              <a:rPr sz="2000" b="1" spc="25" dirty="0">
                <a:solidFill>
                  <a:schemeClr val="bg1"/>
                </a:solidFill>
                <a:cs typeface="Arial"/>
              </a:rPr>
              <a:t>ACKNOWLEDGEMENT</a:t>
            </a:r>
            <a:endParaRPr sz="2000" dirty="0">
              <a:solidFill>
                <a:schemeClr val="bg1"/>
              </a:solidFill>
              <a:cs typeface="Arial"/>
            </a:endParaRPr>
          </a:p>
          <a:p>
            <a:pPr marL="12700">
              <a:lnSpc>
                <a:spcPct val="100000"/>
              </a:lnSpc>
              <a:spcBef>
                <a:spcPts val="50"/>
              </a:spcBef>
            </a:pPr>
            <a:r>
              <a:rPr sz="2000" spc="20" dirty="0">
                <a:solidFill>
                  <a:schemeClr val="bg1"/>
                </a:solidFill>
                <a:cs typeface="Arial"/>
              </a:rPr>
              <a:t>The </a:t>
            </a:r>
            <a:r>
              <a:rPr sz="2000" spc="15" dirty="0">
                <a:solidFill>
                  <a:schemeClr val="bg1"/>
                </a:solidFill>
                <a:cs typeface="Arial"/>
              </a:rPr>
              <a:t>survey </a:t>
            </a:r>
            <a:r>
              <a:rPr sz="2000" spc="20" dirty="0">
                <a:solidFill>
                  <a:schemeClr val="bg1"/>
                </a:solidFill>
                <a:cs typeface="Arial"/>
              </a:rPr>
              <a:t>was sponsored by Johnson </a:t>
            </a:r>
            <a:r>
              <a:rPr sz="2000" spc="25" dirty="0">
                <a:solidFill>
                  <a:schemeClr val="bg1"/>
                </a:solidFill>
                <a:cs typeface="Arial"/>
              </a:rPr>
              <a:t>&amp; </a:t>
            </a:r>
            <a:r>
              <a:rPr sz="2000" spc="20" dirty="0">
                <a:solidFill>
                  <a:schemeClr val="bg1"/>
                </a:solidFill>
                <a:cs typeface="Arial"/>
              </a:rPr>
              <a:t>Johnson </a:t>
            </a:r>
            <a:r>
              <a:rPr sz="2000" spc="10" dirty="0">
                <a:solidFill>
                  <a:schemeClr val="bg1"/>
                </a:solidFill>
                <a:cs typeface="Arial"/>
              </a:rPr>
              <a:t>Vision</a:t>
            </a:r>
            <a:r>
              <a:rPr sz="2000" dirty="0">
                <a:solidFill>
                  <a:schemeClr val="bg1"/>
                </a:solidFill>
                <a:cs typeface="Arial"/>
              </a:rPr>
              <a:t> </a:t>
            </a:r>
            <a:r>
              <a:rPr sz="2000" spc="15" dirty="0">
                <a:solidFill>
                  <a:schemeClr val="bg1"/>
                </a:solidFill>
                <a:cs typeface="Arial"/>
              </a:rPr>
              <a:t>Care.</a:t>
            </a:r>
            <a:endParaRPr sz="2000" dirty="0">
              <a:solidFill>
                <a:schemeClr val="bg1"/>
              </a:solidFill>
              <a:cs typeface="Arial"/>
            </a:endParaRPr>
          </a:p>
        </p:txBody>
      </p:sp>
      <p:sp>
        <p:nvSpPr>
          <p:cNvPr id="40" name="object 67"/>
          <p:cNvSpPr/>
          <p:nvPr/>
        </p:nvSpPr>
        <p:spPr>
          <a:xfrm>
            <a:off x="10261277" y="10852432"/>
            <a:ext cx="9174487" cy="1737530"/>
          </a:xfrm>
          <a:prstGeom prst="rect">
            <a:avLst/>
          </a:prstGeom>
          <a:blipFill>
            <a:blip r:embed="rId2" cstate="print"/>
            <a:stretch>
              <a:fillRect/>
            </a:stretch>
          </a:blipFill>
        </p:spPr>
        <p:txBody>
          <a:bodyPr wrap="square" lIns="0" tIns="0" rIns="0" bIns="0" rtlCol="0"/>
          <a:lstStyle/>
          <a:p>
            <a:endParaRPr/>
          </a:p>
        </p:txBody>
      </p:sp>
      <p:sp>
        <p:nvSpPr>
          <p:cNvPr id="41" name="object 69"/>
          <p:cNvSpPr txBox="1"/>
          <p:nvPr/>
        </p:nvSpPr>
        <p:spPr>
          <a:xfrm>
            <a:off x="10546753" y="10924440"/>
            <a:ext cx="9007133" cy="1604029"/>
          </a:xfrm>
          <a:prstGeom prst="rect">
            <a:avLst/>
          </a:prstGeom>
        </p:spPr>
        <p:txBody>
          <a:bodyPr vert="horz" wrap="square" lIns="0" tIns="0" rIns="0" bIns="0" rtlCol="0">
            <a:spAutoFit/>
          </a:bodyPr>
          <a:lstStyle/>
          <a:p>
            <a:pPr marL="12700" marR="5080">
              <a:lnSpc>
                <a:spcPct val="104900"/>
              </a:lnSpc>
              <a:tabLst>
                <a:tab pos="199390" algn="l"/>
              </a:tabLst>
            </a:pPr>
            <a:r>
              <a:rPr lang="tr-TR" sz="2000" b="1" spc="25" dirty="0" err="1" smtClean="0">
                <a:solidFill>
                  <a:srgbClr val="FFFFFF"/>
                </a:solidFill>
                <a:cs typeface="Arial"/>
              </a:rPr>
              <a:t>References</a:t>
            </a:r>
            <a:r>
              <a:rPr lang="tr-TR" sz="2000" b="1" spc="25" dirty="0" smtClean="0">
                <a:solidFill>
                  <a:srgbClr val="FFFFFF"/>
                </a:solidFill>
                <a:cs typeface="Arial"/>
              </a:rPr>
              <a:t> </a:t>
            </a:r>
            <a:endParaRPr lang="tr-TR" sz="1600" b="1" spc="25" dirty="0" smtClean="0">
              <a:solidFill>
                <a:srgbClr val="FFFFFF"/>
              </a:solidFill>
              <a:cs typeface="Arial"/>
            </a:endParaRPr>
          </a:p>
          <a:p>
            <a:pPr marL="198755" marR="5080" indent="-186055">
              <a:lnSpc>
                <a:spcPct val="104900"/>
              </a:lnSpc>
              <a:buAutoNum type="arabicPeriod"/>
              <a:tabLst>
                <a:tab pos="199390" algn="l"/>
              </a:tabLst>
            </a:pPr>
            <a:r>
              <a:rPr sz="1600" spc="25" dirty="0" smtClean="0">
                <a:solidFill>
                  <a:srgbClr val="FFFFFF"/>
                </a:solidFill>
                <a:cs typeface="Arial"/>
              </a:rPr>
              <a:t>UK </a:t>
            </a:r>
            <a:r>
              <a:rPr sz="1600" spc="20" dirty="0">
                <a:solidFill>
                  <a:srgbClr val="FFFFFF"/>
                </a:solidFill>
                <a:cs typeface="Arial"/>
              </a:rPr>
              <a:t>Shopper </a:t>
            </a:r>
            <a:r>
              <a:rPr sz="1600" spc="15" dirty="0">
                <a:solidFill>
                  <a:srgbClr val="FFFFFF"/>
                </a:solidFill>
                <a:cs typeface="Arial"/>
              </a:rPr>
              <a:t>Segmentation Study </a:t>
            </a:r>
            <a:r>
              <a:rPr sz="1600" spc="20" dirty="0">
                <a:solidFill>
                  <a:srgbClr val="FFFFFF"/>
                </a:solidFill>
                <a:cs typeface="Arial"/>
              </a:rPr>
              <a:t>2012 among 717 CL  </a:t>
            </a:r>
            <a:r>
              <a:rPr sz="1600" spc="15" dirty="0">
                <a:solidFill>
                  <a:srgbClr val="FFFFFF"/>
                </a:solidFill>
                <a:cs typeface="Arial"/>
              </a:rPr>
              <a:t>considerers.</a:t>
            </a:r>
            <a:endParaRPr sz="1600" dirty="0">
              <a:cs typeface="Arial"/>
            </a:endParaRPr>
          </a:p>
          <a:p>
            <a:pPr marL="198755" marR="274955" indent="-186055">
              <a:lnSpc>
                <a:spcPct val="104900"/>
              </a:lnSpc>
              <a:buAutoNum type="arabicPeriod"/>
              <a:tabLst>
                <a:tab pos="199390" algn="l"/>
              </a:tabLst>
            </a:pPr>
            <a:r>
              <a:rPr sz="1600" spc="15" dirty="0">
                <a:solidFill>
                  <a:srgbClr val="FFFFFF"/>
                </a:solidFill>
                <a:cs typeface="Arial"/>
              </a:rPr>
              <a:t>Sulley </a:t>
            </a:r>
            <a:r>
              <a:rPr sz="1600" spc="25" dirty="0">
                <a:solidFill>
                  <a:srgbClr val="FFFFFF"/>
                </a:solidFill>
                <a:cs typeface="Arial"/>
              </a:rPr>
              <a:t>A </a:t>
            </a:r>
            <a:r>
              <a:rPr sz="1600" spc="15" dirty="0">
                <a:solidFill>
                  <a:srgbClr val="FFFFFF"/>
                </a:solidFill>
                <a:cs typeface="Arial"/>
              </a:rPr>
              <a:t>et </a:t>
            </a:r>
            <a:r>
              <a:rPr sz="1600" spc="10" dirty="0">
                <a:solidFill>
                  <a:srgbClr val="FFFFFF"/>
                </a:solidFill>
                <a:cs typeface="Arial"/>
              </a:rPr>
              <a:t>al. </a:t>
            </a:r>
            <a:r>
              <a:rPr sz="1600" spc="15" dirty="0">
                <a:solidFill>
                  <a:srgbClr val="FFFFFF"/>
                </a:solidFill>
                <a:cs typeface="Arial"/>
              </a:rPr>
              <a:t>Factors </a:t>
            </a:r>
            <a:r>
              <a:rPr sz="1600" spc="10" dirty="0">
                <a:solidFill>
                  <a:srgbClr val="FFFFFF"/>
                </a:solidFill>
                <a:cs typeface="Arial"/>
              </a:rPr>
              <a:t>in </a:t>
            </a:r>
            <a:r>
              <a:rPr sz="1600" spc="20" dirty="0">
                <a:solidFill>
                  <a:srgbClr val="FFFFFF"/>
                </a:solidFill>
                <a:cs typeface="Arial"/>
              </a:rPr>
              <a:t>success new CL </a:t>
            </a:r>
            <a:r>
              <a:rPr sz="1600" spc="15" dirty="0">
                <a:solidFill>
                  <a:srgbClr val="FFFFFF"/>
                </a:solidFill>
                <a:cs typeface="Arial"/>
              </a:rPr>
              <a:t>wearer  retention. </a:t>
            </a:r>
            <a:r>
              <a:rPr sz="1600" spc="20" dirty="0">
                <a:solidFill>
                  <a:srgbClr val="FFFFFF"/>
                </a:solidFill>
                <a:cs typeface="Arial"/>
              </a:rPr>
              <a:t>Optom </a:t>
            </a:r>
            <a:r>
              <a:rPr sz="1600" spc="10" dirty="0">
                <a:solidFill>
                  <a:srgbClr val="FFFFFF"/>
                </a:solidFill>
                <a:cs typeface="Arial"/>
              </a:rPr>
              <a:t>Vis </a:t>
            </a:r>
            <a:r>
              <a:rPr sz="1600" spc="15" dirty="0">
                <a:solidFill>
                  <a:srgbClr val="FFFFFF"/>
                </a:solidFill>
                <a:cs typeface="Arial"/>
              </a:rPr>
              <a:t>Sci </a:t>
            </a:r>
            <a:r>
              <a:rPr sz="1600" spc="20" dirty="0">
                <a:solidFill>
                  <a:srgbClr val="FFFFFF"/>
                </a:solidFill>
                <a:cs typeface="Arial"/>
              </a:rPr>
              <a:t>2014 </a:t>
            </a:r>
            <a:r>
              <a:rPr sz="1600" spc="15" dirty="0">
                <a:solidFill>
                  <a:srgbClr val="FFFFFF"/>
                </a:solidFill>
                <a:cs typeface="Arial"/>
              </a:rPr>
              <a:t>E-abstract</a:t>
            </a:r>
            <a:r>
              <a:rPr sz="1600" spc="5" dirty="0">
                <a:solidFill>
                  <a:srgbClr val="FFFFFF"/>
                </a:solidFill>
                <a:cs typeface="Arial"/>
              </a:rPr>
              <a:t> </a:t>
            </a:r>
            <a:r>
              <a:rPr sz="1600" spc="20" dirty="0">
                <a:solidFill>
                  <a:srgbClr val="FFFFFF"/>
                </a:solidFill>
                <a:cs typeface="Arial"/>
              </a:rPr>
              <a:t>145020</a:t>
            </a:r>
            <a:endParaRPr sz="1600" dirty="0">
              <a:cs typeface="Arial"/>
            </a:endParaRPr>
          </a:p>
          <a:p>
            <a:pPr marL="198755" indent="-186055">
              <a:lnSpc>
                <a:spcPct val="100000"/>
              </a:lnSpc>
              <a:spcBef>
                <a:spcPts val="50"/>
              </a:spcBef>
              <a:buAutoNum type="arabicPeriod"/>
              <a:tabLst>
                <a:tab pos="199390" algn="l"/>
              </a:tabLst>
            </a:pPr>
            <a:r>
              <a:rPr sz="1600" spc="20" dirty="0">
                <a:solidFill>
                  <a:srgbClr val="FFFFFF"/>
                </a:solidFill>
                <a:cs typeface="Arial"/>
              </a:rPr>
              <a:t>Dumbleton </a:t>
            </a:r>
            <a:r>
              <a:rPr sz="1600" spc="25" dirty="0">
                <a:solidFill>
                  <a:srgbClr val="FFFFFF"/>
                </a:solidFill>
                <a:cs typeface="Arial"/>
              </a:rPr>
              <a:t>K </a:t>
            </a:r>
            <a:r>
              <a:rPr sz="1600" spc="15" dirty="0">
                <a:solidFill>
                  <a:srgbClr val="FFFFFF"/>
                </a:solidFill>
                <a:cs typeface="Arial"/>
              </a:rPr>
              <a:t>et </a:t>
            </a:r>
            <a:r>
              <a:rPr sz="1600" spc="10" dirty="0">
                <a:solidFill>
                  <a:srgbClr val="FFFFFF"/>
                </a:solidFill>
                <a:cs typeface="Arial"/>
              </a:rPr>
              <a:t>al. Ability </a:t>
            </a:r>
            <a:r>
              <a:rPr sz="1600" spc="15" dirty="0">
                <a:solidFill>
                  <a:srgbClr val="FFFFFF"/>
                </a:solidFill>
                <a:cs typeface="Arial"/>
              </a:rPr>
              <a:t>of patients to</a:t>
            </a:r>
            <a:r>
              <a:rPr sz="1600" spc="-70" dirty="0">
                <a:solidFill>
                  <a:srgbClr val="FFFFFF"/>
                </a:solidFill>
                <a:cs typeface="Arial"/>
              </a:rPr>
              <a:t> </a:t>
            </a:r>
            <a:r>
              <a:rPr sz="1600" spc="10" dirty="0" smtClean="0">
                <a:solidFill>
                  <a:srgbClr val="FFFFFF"/>
                </a:solidFill>
                <a:cs typeface="Arial"/>
              </a:rPr>
              <a:t>recall</a:t>
            </a:r>
            <a:r>
              <a:rPr lang="en-GB" sz="1600" spc="10" dirty="0" smtClean="0">
                <a:solidFill>
                  <a:srgbClr val="FFFFFF"/>
                </a:solidFill>
                <a:cs typeface="Arial"/>
              </a:rPr>
              <a:t> </a:t>
            </a:r>
            <a:r>
              <a:rPr sz="1600" spc="15" dirty="0" smtClean="0">
                <a:solidFill>
                  <a:srgbClr val="FFFFFF"/>
                </a:solidFill>
                <a:cs typeface="Arial"/>
              </a:rPr>
              <a:t>habitual </a:t>
            </a:r>
            <a:r>
              <a:rPr sz="1600" spc="20" dirty="0">
                <a:solidFill>
                  <a:srgbClr val="FFFFFF"/>
                </a:solidFill>
                <a:cs typeface="Arial"/>
              </a:rPr>
              <a:t>CL </a:t>
            </a:r>
            <a:r>
              <a:rPr sz="1600" spc="15" dirty="0">
                <a:solidFill>
                  <a:srgbClr val="FFFFFF"/>
                </a:solidFill>
                <a:cs typeface="Arial"/>
              </a:rPr>
              <a:t>products </a:t>
            </a:r>
            <a:r>
              <a:rPr sz="1600" spc="20" dirty="0">
                <a:solidFill>
                  <a:srgbClr val="FFFFFF"/>
                </a:solidFill>
                <a:cs typeface="Arial"/>
              </a:rPr>
              <a:t>and enhancement </a:t>
            </a:r>
            <a:r>
              <a:rPr sz="1600" spc="15" dirty="0">
                <a:solidFill>
                  <a:srgbClr val="FFFFFF"/>
                </a:solidFill>
                <a:cs typeface="Arial"/>
              </a:rPr>
              <a:t>of </a:t>
            </a:r>
            <a:r>
              <a:rPr sz="1600" spc="10" dirty="0">
                <a:solidFill>
                  <a:srgbClr val="FFFFFF"/>
                </a:solidFill>
                <a:cs typeface="Arial"/>
              </a:rPr>
              <a:t>recall </a:t>
            </a:r>
            <a:r>
              <a:rPr sz="1600" spc="15" dirty="0">
                <a:solidFill>
                  <a:srgbClr val="FFFFFF"/>
                </a:solidFill>
                <a:cs typeface="Arial"/>
              </a:rPr>
              <a:t>using  photographic aids. </a:t>
            </a:r>
            <a:r>
              <a:rPr sz="1600" i="1" spc="20" dirty="0">
                <a:solidFill>
                  <a:srgbClr val="FFFFFF"/>
                </a:solidFill>
                <a:cs typeface="Arial"/>
              </a:rPr>
              <a:t>CLAE </a:t>
            </a:r>
            <a:r>
              <a:rPr sz="1600" spc="10" dirty="0">
                <a:solidFill>
                  <a:srgbClr val="FFFFFF"/>
                </a:solidFill>
                <a:cs typeface="Arial"/>
              </a:rPr>
              <a:t>2011;34:5</a:t>
            </a:r>
            <a:r>
              <a:rPr sz="1600" spc="45" dirty="0">
                <a:solidFill>
                  <a:srgbClr val="FFFFFF"/>
                </a:solidFill>
                <a:cs typeface="Arial"/>
              </a:rPr>
              <a:t> </a:t>
            </a:r>
            <a:r>
              <a:rPr sz="1600" spc="15" dirty="0">
                <a:solidFill>
                  <a:srgbClr val="FFFFFF"/>
                </a:solidFill>
                <a:cs typeface="Arial"/>
              </a:rPr>
              <a:t>236-40.</a:t>
            </a:r>
            <a:endParaRPr sz="1600" dirty="0">
              <a:cs typeface="Arial"/>
            </a:endParaRPr>
          </a:p>
        </p:txBody>
      </p:sp>
      <p:pic>
        <p:nvPicPr>
          <p:cNvPr id="43" name="Picture 114" descr="&#10;header_bg.jpg                                                  00073E6Dgaechter                       C075CDFC:"/>
          <p:cNvPicPr>
            <a:picLocks noChangeAspect="1" noChangeArrowheads="1"/>
          </p:cNvPicPr>
          <p:nvPr/>
        </p:nvPicPr>
        <p:blipFill>
          <a:blip r:embed="rId3" cstate="print"/>
          <a:srcRect/>
          <a:stretch>
            <a:fillRect/>
          </a:stretch>
        </p:blipFill>
        <p:spPr bwMode="auto">
          <a:xfrm>
            <a:off x="10280650" y="2141465"/>
            <a:ext cx="9155114" cy="968570"/>
          </a:xfrm>
          <a:prstGeom prst="rect">
            <a:avLst/>
          </a:prstGeom>
          <a:noFill/>
          <a:ln w="9525">
            <a:noFill/>
            <a:miter lim="800000"/>
            <a:headEnd/>
            <a:tailEnd/>
          </a:ln>
        </p:spPr>
      </p:pic>
      <p:sp>
        <p:nvSpPr>
          <p:cNvPr id="44" name="Text Box 106"/>
          <p:cNvSpPr txBox="1">
            <a:spLocks noChangeArrowheads="1"/>
          </p:cNvSpPr>
          <p:nvPr/>
        </p:nvSpPr>
        <p:spPr bwMode="auto">
          <a:xfrm>
            <a:off x="10538445" y="2340199"/>
            <a:ext cx="6323287" cy="57272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US" sz="3200" b="1" dirty="0" smtClean="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itchFamily="18" charset="2"/>
              </a:rPr>
              <a:t>Conclusions</a:t>
            </a:r>
            <a:endParaRPr lang="en-US" sz="2400" dirty="0">
              <a:solidFill>
                <a:srgbClr val="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itchFamily="18" charset="2"/>
            </a:endParaRPr>
          </a:p>
        </p:txBody>
      </p:sp>
      <p:pic>
        <p:nvPicPr>
          <p:cNvPr id="45" name="Picture 113" descr="&#10;header_bg.jpg                                                  00073E6Dgaechter                       C075CDFC:"/>
          <p:cNvPicPr>
            <a:picLocks noChangeAspect="1" noChangeArrowheads="1"/>
          </p:cNvPicPr>
          <p:nvPr/>
        </p:nvPicPr>
        <p:blipFill>
          <a:blip r:embed="rId3" cstate="print"/>
          <a:srcRect/>
          <a:stretch>
            <a:fillRect/>
          </a:stretch>
        </p:blipFill>
        <p:spPr bwMode="auto">
          <a:xfrm>
            <a:off x="325083" y="276279"/>
            <a:ext cx="19110681" cy="1658061"/>
          </a:xfrm>
          <a:prstGeom prst="rect">
            <a:avLst/>
          </a:prstGeom>
          <a:noFill/>
          <a:ln w="9525">
            <a:noFill/>
            <a:miter lim="800000"/>
            <a:headEnd/>
            <a:tailEnd/>
          </a:ln>
        </p:spPr>
      </p:pic>
      <p:sp>
        <p:nvSpPr>
          <p:cNvPr id="46" name="Rectangle 1"/>
          <p:cNvSpPr>
            <a:spLocks noChangeArrowheads="1"/>
          </p:cNvSpPr>
          <p:nvPr/>
        </p:nvSpPr>
        <p:spPr bwMode="auto">
          <a:xfrm>
            <a:off x="17887399" y="1269533"/>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a:solidFill>
                  <a:srgbClr val="FFFFFF"/>
                </a:solidFill>
                <a:latin typeface="Calibri" panose="020F0502020204030204" pitchFamily="34" charset="0"/>
                <a:ea typeface="Calibri" panose="020F0502020204030204" pitchFamily="34" charset="0"/>
                <a:cs typeface="Calibri" panose="020F0502020204030204" pitchFamily="34" charset="0"/>
              </a:rPr>
              <a:t>4</a:t>
            </a: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 0f 4</a:t>
            </a:r>
            <a:endParaRPr lang="en-US" sz="5300" b="1" dirty="0">
              <a:solidFill>
                <a:srgbClr val="FFFFFF"/>
              </a:solidFill>
              <a:latin typeface="Calibri" panose="020F0502020204030204" pitchFamily="34" charset="0"/>
              <a:cs typeface="Calibri" panose="020F0502020204030204" pitchFamily="34" charset="0"/>
            </a:endParaRPr>
          </a:p>
        </p:txBody>
      </p:sp>
      <p:sp>
        <p:nvSpPr>
          <p:cNvPr id="47" name="Rectangle 46"/>
          <p:cNvSpPr/>
          <p:nvPr/>
        </p:nvSpPr>
        <p:spPr>
          <a:xfrm>
            <a:off x="396181" y="358946"/>
            <a:ext cx="18551829" cy="1611047"/>
          </a:xfrm>
          <a:prstGeom prst="rect">
            <a:avLst/>
          </a:prstGeom>
        </p:spPr>
        <p:txBody>
          <a:bodyPr wrap="square" lIns="193386" tIns="96693" rIns="193386" bIns="96693">
            <a:spAutoFit/>
          </a:bodyPr>
          <a:lstStyle/>
          <a:p>
            <a:pPr algn="ctr"/>
            <a:r>
              <a:rPr lang="en-US" sz="4200" b="1" kern="0" dirty="0">
                <a:solidFill>
                  <a:prstClr val="white"/>
                </a:solidFill>
                <a:effectLst>
                  <a:outerShdw blurRad="38100" dist="38100" dir="2700000" algn="tl">
                    <a:srgbClr val="000000">
                      <a:alpha val="43137"/>
                    </a:srgbClr>
                  </a:outerShdw>
                </a:effectLst>
                <a:latin typeface="Calibri"/>
                <a:ea typeface="+mj-ea"/>
                <a:cs typeface="+mj-cs"/>
              </a:rPr>
              <a:t>WHAT’S IN A NAME? The importance of lens brand and choice to the CL wearer</a:t>
            </a:r>
            <a:r>
              <a:rPr lang="tr-TR" sz="4200" b="1" kern="0" dirty="0">
                <a:solidFill>
                  <a:prstClr val="white"/>
                </a:solidFill>
                <a:effectLst>
                  <a:outerShdw blurRad="38100" dist="38100" dir="2700000" algn="tl">
                    <a:srgbClr val="000000">
                      <a:alpha val="43137"/>
                    </a:srgbClr>
                  </a:outerShdw>
                </a:effectLst>
                <a:latin typeface="Calibri"/>
                <a:ea typeface="+mj-ea"/>
                <a:cs typeface="+mj-cs"/>
              </a:rPr>
              <a:t/>
            </a:r>
            <a:br>
              <a:rPr lang="tr-TR" sz="4200" b="1" kern="0" dirty="0">
                <a:solidFill>
                  <a:prstClr val="white"/>
                </a:solidFill>
                <a:effectLst>
                  <a:outerShdw blurRad="38100" dist="38100" dir="2700000" algn="tl">
                    <a:srgbClr val="000000">
                      <a:alpha val="43137"/>
                    </a:srgbClr>
                  </a:outerShdw>
                </a:effectLst>
                <a:latin typeface="Calibri"/>
                <a:ea typeface="+mj-ea"/>
                <a:cs typeface="+mj-cs"/>
              </a:rPr>
            </a:br>
            <a:r>
              <a:rPr lang="tr-TR" sz="2500" b="1" kern="0" dirty="0">
                <a:solidFill>
                  <a:prstClr val="white"/>
                </a:solidFill>
                <a:effectLst>
                  <a:outerShdw blurRad="38100" dist="38100" dir="2700000" algn="tl">
                    <a:srgbClr val="000000">
                      <a:alpha val="43137"/>
                    </a:srgbClr>
                  </a:outerShdw>
                </a:effectLst>
                <a:latin typeface="Calibri"/>
                <a:ea typeface="+mj-ea"/>
                <a:cs typeface="+mj-cs"/>
              </a:rPr>
              <a:t>Anne Madec-Hily MBA</a:t>
            </a: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1</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Anna Sulley BSc MCOptom FAAO FBCLA</a:t>
            </a: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1</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Jeremy Atkins MA Hons (Oxon) CMRS</a:t>
            </a: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2</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a:t>
            </a:r>
            <a:br>
              <a:rPr lang="tr-TR" sz="2500" b="1" kern="0" dirty="0">
                <a:solidFill>
                  <a:prstClr val="white"/>
                </a:solidFill>
                <a:effectLst>
                  <a:outerShdw blurRad="38100" dist="38100" dir="2700000" algn="tl">
                    <a:srgbClr val="000000">
                      <a:alpha val="43137"/>
                    </a:srgbClr>
                  </a:outerShdw>
                </a:effectLst>
                <a:latin typeface="Calibri"/>
                <a:ea typeface="+mj-ea"/>
                <a:cs typeface="+mj-cs"/>
              </a:rPr>
            </a:br>
            <a:r>
              <a:rPr lang="tr-TR" sz="2500" b="1" kern="0" baseline="30000" dirty="0">
                <a:solidFill>
                  <a:prstClr val="white"/>
                </a:solidFill>
                <a:effectLst>
                  <a:outerShdw blurRad="38100" dist="38100" dir="2700000" algn="tl">
                    <a:srgbClr val="000000">
                      <a:alpha val="43137"/>
                    </a:srgbClr>
                  </a:outerShdw>
                </a:effectLst>
                <a:latin typeface="Calibri"/>
                <a:ea typeface="+mj-ea"/>
                <a:cs typeface="+mj-cs"/>
              </a:rPr>
              <a:t>1</a:t>
            </a:r>
            <a:r>
              <a:rPr lang="tr-TR" sz="2500" b="1" kern="0" dirty="0">
                <a:solidFill>
                  <a:prstClr val="white"/>
                </a:solidFill>
                <a:effectLst>
                  <a:outerShdw blurRad="38100" dist="38100" dir="2700000" algn="tl">
                    <a:srgbClr val="000000">
                      <a:alpha val="43137"/>
                    </a:srgbClr>
                  </a:outerShdw>
                </a:effectLst>
                <a:latin typeface="Calibri"/>
                <a:ea typeface="+mj-ea"/>
                <a:cs typeface="+mj-cs"/>
              </a:rPr>
              <a:t> Johnson &amp; Johnson Vision Care, Wokingham, </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UK </a:t>
            </a:r>
            <a:r>
              <a:rPr lang="en-GB" sz="2500" b="1" kern="0" dirty="0" smtClean="0">
                <a:solidFill>
                  <a:prstClr val="white"/>
                </a:solidFill>
                <a:effectLst>
                  <a:outerShdw blurRad="38100" dist="38100" dir="2700000" algn="tl">
                    <a:srgbClr val="000000">
                      <a:alpha val="43137"/>
                    </a:srgbClr>
                  </a:outerShdw>
                </a:effectLst>
                <a:latin typeface="Calibri"/>
                <a:ea typeface="+mj-ea"/>
                <a:cs typeface="+mj-cs"/>
              </a:rPr>
              <a:t>		</a:t>
            </a:r>
            <a:r>
              <a:rPr lang="tr-TR" sz="2500" b="1" kern="0" baseline="30000" dirty="0" smtClean="0">
                <a:solidFill>
                  <a:prstClr val="white"/>
                </a:solidFill>
                <a:effectLst>
                  <a:outerShdw blurRad="38100" dist="38100" dir="2700000" algn="tl">
                    <a:srgbClr val="000000">
                      <a:alpha val="43137"/>
                    </a:srgbClr>
                  </a:outerShdw>
                </a:effectLst>
                <a:latin typeface="Calibri"/>
                <a:ea typeface="+mj-ea"/>
                <a:cs typeface="+mj-cs"/>
              </a:rPr>
              <a:t>2</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 </a:t>
            </a:r>
            <a:r>
              <a:rPr lang="tr-TR" sz="2500" b="1" kern="0" dirty="0">
                <a:solidFill>
                  <a:prstClr val="white"/>
                </a:solidFill>
                <a:effectLst>
                  <a:outerShdw blurRad="38100" dist="38100" dir="2700000" algn="tl">
                    <a:srgbClr val="000000">
                      <a:alpha val="43137"/>
                    </a:srgbClr>
                  </a:outerShdw>
                </a:effectLst>
                <a:latin typeface="Calibri"/>
                <a:ea typeface="+mj-ea"/>
                <a:cs typeface="+mj-cs"/>
              </a:rPr>
              <a:t>Researchcraft Ltd, Leamington Spa, </a:t>
            </a:r>
            <a:r>
              <a:rPr lang="tr-TR" sz="2500" b="1" kern="0" dirty="0" smtClean="0">
                <a:solidFill>
                  <a:prstClr val="white"/>
                </a:solidFill>
                <a:effectLst>
                  <a:outerShdw blurRad="38100" dist="38100" dir="2700000" algn="tl">
                    <a:srgbClr val="000000">
                      <a:alpha val="43137"/>
                    </a:srgbClr>
                  </a:outerShdw>
                </a:effectLst>
                <a:latin typeface="Calibri"/>
                <a:ea typeface="+mj-ea"/>
                <a:cs typeface="+mj-cs"/>
              </a:rPr>
              <a:t>UK</a:t>
            </a:r>
            <a:r>
              <a:rPr lang="en-US" sz="2500" b="1" kern="0" dirty="0" smtClean="0">
                <a:solidFill>
                  <a:prstClr val="white"/>
                </a:solidFill>
                <a:effectLst>
                  <a:outerShdw blurRad="38100" dist="38100" dir="2700000" algn="tl">
                    <a:srgbClr val="000000">
                      <a:alpha val="43137"/>
                    </a:srgbClr>
                  </a:outerShdw>
                </a:effectLst>
                <a:latin typeface="Calibri"/>
                <a:ea typeface="+mj-ea"/>
                <a:cs typeface="+mj-cs"/>
              </a:rPr>
              <a:t> </a:t>
            </a:r>
            <a:endParaRPr lang="en-US" sz="2300" kern="0" dirty="0">
              <a:solidFill>
                <a:sysClr val="windowText" lastClr="000000"/>
              </a:solidFill>
            </a:endParaRPr>
          </a:p>
        </p:txBody>
      </p:sp>
    </p:spTree>
    <p:extLst>
      <p:ext uri="{BB962C8B-B14F-4D97-AF65-F5344CB8AC3E}">
        <p14:creationId xmlns:p14="http://schemas.microsoft.com/office/powerpoint/2010/main" val="2379468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rph">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Morph">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defRPr>
        </a:defPPr>
      </a:lstStyle>
    </a:lnDef>
  </a:objectDefaults>
  <a:extraClrSchemeLst>
    <a:extraClrScheme>
      <a:clrScheme name="Morph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rph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rph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rph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rph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rph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rph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53</TotalTime>
  <Words>1102</Words>
  <Application>Microsoft Office PowerPoint</Application>
  <PresentationFormat>Custom</PresentationFormat>
  <Paragraphs>104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Morph</vt:lpstr>
      <vt:lpstr>PowerPoint Presentation</vt:lpstr>
      <vt:lpstr>PowerPoint Presentation</vt:lpstr>
      <vt:lpstr>PowerPoint Presentation</vt:lpstr>
      <vt:lpstr>PowerPoint Presentation</vt:lpstr>
    </vt:vector>
  </TitlesOfParts>
  <Company>Johnson &amp; Johnson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Sulley, Anna [MEDGB]</dc:creator>
  <cp:lastModifiedBy>Sulley, Anna [MEDGB]</cp:lastModifiedBy>
  <cp:revision>6</cp:revision>
  <dcterms:created xsi:type="dcterms:W3CDTF">2015-09-30T09:15:04Z</dcterms:created>
  <dcterms:modified xsi:type="dcterms:W3CDTF">2015-09-30T10:08:40Z</dcterms:modified>
</cp:coreProperties>
</file>