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1" r:id="rId2"/>
    <p:sldId id="260" r:id="rId3"/>
    <p:sldId id="262" r:id="rId4"/>
    <p:sldId id="263" r:id="rId5"/>
  </p:sldIdLst>
  <p:sldSz cx="20104100" cy="14185900"/>
  <p:notesSz cx="14185900" cy="2010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229" autoAdjust="0"/>
  </p:normalViewPr>
  <p:slideViewPr>
    <p:cSldViewPr>
      <p:cViewPr varScale="1">
        <p:scale>
          <a:sx n="35" d="100"/>
          <a:sy n="35" d="100"/>
        </p:scale>
        <p:origin x="-1140" y="-78"/>
      </p:cViewPr>
      <p:guideLst>
        <p:guide orient="horz" pos="2032"/>
        <p:guide pos="3061"/>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25" d="100"/>
          <a:sy n="25" d="100"/>
        </p:scale>
        <p:origin x="-2934" y="-120"/>
      </p:cViewPr>
      <p:guideLst>
        <p:guide orient="horz" pos="6332"/>
        <p:guide pos="44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CANAVA2\AppData\Local\Microsoft\Windows\Temporary%20Internet%20Files\Content.Outlook\FOG74SBN\graphics%20for%20aao%20poster%202oct2014.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VISUSJAFPS02.NA.JNJ.COM\HomeK$\KCANAVA2\Materials\AAO%20Lapsed%20wearer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VISUSJAFPS02.NA.JNJ.COM\HomeK$\KCANAVA2\Materials\AAO%20Lapsed%20wearer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1"/>
    <c:view3D>
      <c:rotX val="15"/>
      <c:rotY val="20"/>
      <c:rAngAx val="1"/>
    </c:view3D>
    <c:floor>
      <c:thickness val="0"/>
    </c:floor>
    <c:sideWall>
      <c:thickness val="0"/>
    </c:sideWall>
    <c:backWall>
      <c:thickness val="0"/>
    </c:backWall>
    <c:plotArea>
      <c:layout>
        <c:manualLayout>
          <c:layoutTarget val="inner"/>
          <c:xMode val="edge"/>
          <c:yMode val="edge"/>
          <c:x val="0.12060021495555587"/>
          <c:y val="7.4818401937046003E-2"/>
          <c:w val="0.68530149417435104"/>
          <c:h val="0.86660263865321918"/>
        </c:manualLayout>
      </c:layout>
      <c:bar3DChart>
        <c:barDir val="bar"/>
        <c:grouping val="clustered"/>
        <c:varyColors val="0"/>
        <c:ser>
          <c:idx val="0"/>
          <c:order val="0"/>
          <c:tx>
            <c:strRef>
              <c:f>Sheet1!$H$1</c:f>
              <c:strCache>
                <c:ptCount val="1"/>
                <c:pt idx="0">
                  <c:v>Refit to sphere (n=95)</c:v>
                </c:pt>
              </c:strCache>
            </c:strRef>
          </c:tx>
          <c:invertIfNegative val="0"/>
          <c:dLbls>
            <c:numFmt formatCode="0.0%" sourceLinked="0"/>
            <c:txPr>
              <a:bodyPr/>
              <a:lstStyle/>
              <a:p>
                <a:pPr>
                  <a:defRPr sz="2000">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dLbls>
          <c:cat>
            <c:strRef>
              <c:f>Sheet1!$G$2:$G$10</c:f>
              <c:strCache>
                <c:ptCount val="9"/>
                <c:pt idx="0">
                  <c:v>Insert/Removal</c:v>
                </c:pt>
                <c:pt idx="1">
                  <c:v>Uncomfortable</c:v>
                </c:pt>
                <c:pt idx="2">
                  <c:v>Dryness</c:v>
                </c:pt>
                <c:pt idx="3">
                  <c:v>Vision</c:v>
                </c:pt>
                <c:pt idx="4">
                  <c:v>Price</c:v>
                </c:pt>
                <c:pt idx="5">
                  <c:v>Prefer Glasses</c:v>
                </c:pt>
                <c:pt idx="6">
                  <c:v>Medical</c:v>
                </c:pt>
                <c:pt idx="7">
                  <c:v>Other reason</c:v>
                </c:pt>
                <c:pt idx="8">
                  <c:v>N/R</c:v>
                </c:pt>
              </c:strCache>
            </c:strRef>
          </c:cat>
          <c:val>
            <c:numRef>
              <c:f>Sheet1!$H$2:$H$10</c:f>
              <c:numCache>
                <c:formatCode>0.00%</c:formatCode>
                <c:ptCount val="9"/>
                <c:pt idx="0">
                  <c:v>8.4000000000000005E-2</c:v>
                </c:pt>
                <c:pt idx="1">
                  <c:v>0.24199999999999999</c:v>
                </c:pt>
                <c:pt idx="2">
                  <c:v>0.126</c:v>
                </c:pt>
                <c:pt idx="3">
                  <c:v>3.2000000000000001E-2</c:v>
                </c:pt>
                <c:pt idx="4">
                  <c:v>0.21100000000000002</c:v>
                </c:pt>
                <c:pt idx="5">
                  <c:v>0.17899999999999999</c:v>
                </c:pt>
                <c:pt idx="6">
                  <c:v>1.1000000000000001E-2</c:v>
                </c:pt>
                <c:pt idx="7">
                  <c:v>8.4000000000000005E-2</c:v>
                </c:pt>
                <c:pt idx="8">
                  <c:v>3.2000000000000001E-2</c:v>
                </c:pt>
              </c:numCache>
            </c:numRef>
          </c:val>
        </c:ser>
        <c:ser>
          <c:idx val="1"/>
          <c:order val="1"/>
          <c:tx>
            <c:strRef>
              <c:f>Sheet1!$I$1</c:f>
              <c:strCache>
                <c:ptCount val="1"/>
                <c:pt idx="0">
                  <c:v>Refit to Toric (n=79)</c:v>
                </c:pt>
              </c:strCache>
            </c:strRef>
          </c:tx>
          <c:spPr>
            <a:solidFill>
              <a:srgbClr val="00B050"/>
            </a:solidFill>
          </c:spPr>
          <c:invertIfNegative val="0"/>
          <c:dLbls>
            <c:numFmt formatCode="0.0%" sourceLinked="0"/>
            <c:txPr>
              <a:bodyPr/>
              <a:lstStyle/>
              <a:p>
                <a:pPr>
                  <a:defRPr sz="2000">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dLbls>
          <c:cat>
            <c:strRef>
              <c:f>Sheet1!$G$2:$G$10</c:f>
              <c:strCache>
                <c:ptCount val="9"/>
                <c:pt idx="0">
                  <c:v>Insert/Removal</c:v>
                </c:pt>
                <c:pt idx="1">
                  <c:v>Uncomfortable</c:v>
                </c:pt>
                <c:pt idx="2">
                  <c:v>Dryness</c:v>
                </c:pt>
                <c:pt idx="3">
                  <c:v>Vision</c:v>
                </c:pt>
                <c:pt idx="4">
                  <c:v>Price</c:v>
                </c:pt>
                <c:pt idx="5">
                  <c:v>Prefer Glasses</c:v>
                </c:pt>
                <c:pt idx="6">
                  <c:v>Medical</c:v>
                </c:pt>
                <c:pt idx="7">
                  <c:v>Other reason</c:v>
                </c:pt>
                <c:pt idx="8">
                  <c:v>N/R</c:v>
                </c:pt>
              </c:strCache>
            </c:strRef>
          </c:cat>
          <c:val>
            <c:numRef>
              <c:f>Sheet1!$I$2:$I$10</c:f>
              <c:numCache>
                <c:formatCode>0.00%</c:formatCode>
                <c:ptCount val="9"/>
                <c:pt idx="0">
                  <c:v>5.0999999999999997E-2</c:v>
                </c:pt>
                <c:pt idx="1">
                  <c:v>0.33299999999999996</c:v>
                </c:pt>
                <c:pt idx="2">
                  <c:v>6.4000000000000001E-2</c:v>
                </c:pt>
                <c:pt idx="3">
                  <c:v>0.09</c:v>
                </c:pt>
                <c:pt idx="4">
                  <c:v>0.24399999999999999</c:v>
                </c:pt>
                <c:pt idx="5">
                  <c:v>0.115</c:v>
                </c:pt>
                <c:pt idx="6">
                  <c:v>1.3000000000000001E-2</c:v>
                </c:pt>
                <c:pt idx="7">
                  <c:v>6.4000000000000001E-2</c:v>
                </c:pt>
                <c:pt idx="8">
                  <c:v>2.6000000000000002E-2</c:v>
                </c:pt>
              </c:numCache>
            </c:numRef>
          </c:val>
        </c:ser>
        <c:dLbls>
          <c:showLegendKey val="0"/>
          <c:showVal val="0"/>
          <c:showCatName val="0"/>
          <c:showSerName val="0"/>
          <c:showPercent val="0"/>
          <c:showBubbleSize val="0"/>
        </c:dLbls>
        <c:gapWidth val="150"/>
        <c:shape val="box"/>
        <c:axId val="106321792"/>
        <c:axId val="109426176"/>
        <c:axId val="0"/>
      </c:bar3DChart>
      <c:catAx>
        <c:axId val="106321792"/>
        <c:scaling>
          <c:orientation val="minMax"/>
        </c:scaling>
        <c:delete val="0"/>
        <c:axPos val="l"/>
        <c:majorTickMark val="none"/>
        <c:minorTickMark val="none"/>
        <c:tickLblPos val="nextTo"/>
        <c:txPr>
          <a:bodyPr/>
          <a:lstStyle/>
          <a:p>
            <a:pPr>
              <a:defRPr sz="2800">
                <a:latin typeface="Arial" panose="020B0604020202020204" pitchFamily="34" charset="0"/>
                <a:cs typeface="Arial" panose="020B0604020202020204" pitchFamily="34" charset="0"/>
              </a:defRPr>
            </a:pPr>
            <a:endParaRPr lang="en-US"/>
          </a:p>
        </c:txPr>
        <c:crossAx val="109426176"/>
        <c:crosses val="autoZero"/>
        <c:auto val="1"/>
        <c:lblAlgn val="ctr"/>
        <c:lblOffset val="100"/>
        <c:noMultiLvlLbl val="0"/>
      </c:catAx>
      <c:valAx>
        <c:axId val="109426176"/>
        <c:scaling>
          <c:orientation val="minMax"/>
          <c:max val="0.60000000000000009"/>
        </c:scaling>
        <c:delete val="0"/>
        <c:axPos val="b"/>
        <c:majorGridlines/>
        <c:numFmt formatCode="0%" sourceLinked="0"/>
        <c:majorTickMark val="none"/>
        <c:minorTickMark val="none"/>
        <c:tickLblPos val="nextTo"/>
        <c:txPr>
          <a:bodyPr/>
          <a:lstStyle/>
          <a:p>
            <a:pPr>
              <a:defRPr sz="2400">
                <a:latin typeface="Arial" panose="020B0604020202020204" pitchFamily="34" charset="0"/>
                <a:cs typeface="Arial" panose="020B0604020202020204" pitchFamily="34" charset="0"/>
              </a:defRPr>
            </a:pPr>
            <a:endParaRPr lang="en-US"/>
          </a:p>
        </c:txPr>
        <c:crossAx val="106321792"/>
        <c:crosses val="autoZero"/>
        <c:crossBetween val="between"/>
      </c:valAx>
    </c:plotArea>
    <c:legend>
      <c:legendPos val="r"/>
      <c:layout>
        <c:manualLayout>
          <c:xMode val="edge"/>
          <c:yMode val="edge"/>
          <c:x val="0.54886908526275668"/>
          <c:y val="9.8118662077262025E-2"/>
          <c:w val="0.2833583003290171"/>
          <c:h val="0.30920700590392303"/>
        </c:manualLayout>
      </c:layout>
      <c:overlay val="0"/>
      <c:txPr>
        <a:bodyPr/>
        <a:lstStyle/>
        <a:p>
          <a:pPr>
            <a:defRPr sz="2400">
              <a:latin typeface="Arial" panose="020B0604020202020204" pitchFamily="34" charset="0"/>
              <a:cs typeface="Arial" panose="020B0604020202020204" pitchFamily="34" charset="0"/>
            </a:defRPr>
          </a:pPr>
          <a:endParaRPr lang="en-US"/>
        </a:p>
      </c:txPr>
    </c:legend>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barChart>
        <c:barDir val="col"/>
        <c:grouping val="clustered"/>
        <c:varyColors val="0"/>
        <c:ser>
          <c:idx val="0"/>
          <c:order val="0"/>
          <c:tx>
            <c:strRef>
              <c:f>Sheet3!$K$5</c:f>
              <c:strCache>
                <c:ptCount val="1"/>
                <c:pt idx="0">
                  <c:v>ACUVUE OASYS®  (n=95)</c:v>
                </c:pt>
              </c:strCache>
            </c:strRef>
          </c:tx>
          <c:invertIfNegative val="0"/>
          <c:dLbls>
            <c:txPr>
              <a:bodyPr/>
              <a:lstStyle/>
              <a:p>
                <a:pPr>
                  <a:defRPr sz="2000"/>
                </a:pPr>
                <a:endParaRPr lang="en-US"/>
              </a:p>
            </c:txPr>
            <c:dLblPos val="outEnd"/>
            <c:showLegendKey val="0"/>
            <c:showVal val="1"/>
            <c:showCatName val="0"/>
            <c:showSerName val="0"/>
            <c:showPercent val="0"/>
            <c:showBubbleSize val="0"/>
            <c:showLeaderLines val="0"/>
          </c:dLbls>
          <c:cat>
            <c:strRef>
              <c:f>Sheet3!$J$21:$J$23</c:f>
              <c:strCache>
                <c:ptCount val="3"/>
                <c:pt idx="0">
                  <c:v>Extremely or  highly likely to continue to wear contact lenses.</c:v>
                </c:pt>
                <c:pt idx="1">
                  <c:v>I would recommend them to others</c:v>
                </c:pt>
                <c:pt idx="2">
                  <c:v>Overall perfomance of contact lenses same or better compared to glasses</c:v>
                </c:pt>
              </c:strCache>
            </c:strRef>
          </c:cat>
          <c:val>
            <c:numRef>
              <c:f>Sheet3!$K$21:$K$23</c:f>
              <c:numCache>
                <c:formatCode>General</c:formatCode>
                <c:ptCount val="3"/>
                <c:pt idx="0">
                  <c:v>76.900000000000006</c:v>
                </c:pt>
                <c:pt idx="1">
                  <c:v>85.2</c:v>
                </c:pt>
                <c:pt idx="2">
                  <c:v>81</c:v>
                </c:pt>
              </c:numCache>
            </c:numRef>
          </c:val>
        </c:ser>
        <c:ser>
          <c:idx val="1"/>
          <c:order val="1"/>
          <c:tx>
            <c:strRef>
              <c:f>Sheet3!$L$5</c:f>
              <c:strCache>
                <c:ptCount val="1"/>
                <c:pt idx="0">
                  <c:v> ACUVUE OASYS® for ASTIGMATISM (n=79)</c:v>
                </c:pt>
              </c:strCache>
            </c:strRef>
          </c:tx>
          <c:invertIfNegative val="0"/>
          <c:dLbls>
            <c:txPr>
              <a:bodyPr/>
              <a:lstStyle/>
              <a:p>
                <a:pPr>
                  <a:defRPr sz="2000"/>
                </a:pPr>
                <a:endParaRPr lang="en-US"/>
              </a:p>
            </c:txPr>
            <c:dLblPos val="outEnd"/>
            <c:showLegendKey val="0"/>
            <c:showVal val="1"/>
            <c:showCatName val="0"/>
            <c:showSerName val="0"/>
            <c:showPercent val="0"/>
            <c:showBubbleSize val="0"/>
            <c:showLeaderLines val="0"/>
          </c:dLbls>
          <c:cat>
            <c:strRef>
              <c:f>Sheet3!$J$21:$J$23</c:f>
              <c:strCache>
                <c:ptCount val="3"/>
                <c:pt idx="0">
                  <c:v>Extremely or  highly likely to continue to wear contact lenses.</c:v>
                </c:pt>
                <c:pt idx="1">
                  <c:v>I would recommend them to others</c:v>
                </c:pt>
                <c:pt idx="2">
                  <c:v>Overall perfomance of contact lenses same or better compared to glasses</c:v>
                </c:pt>
              </c:strCache>
            </c:strRef>
          </c:cat>
          <c:val>
            <c:numRef>
              <c:f>Sheet3!$L$21:$L$23</c:f>
              <c:numCache>
                <c:formatCode>General</c:formatCode>
                <c:ptCount val="3"/>
                <c:pt idx="0">
                  <c:v>71.8</c:v>
                </c:pt>
                <c:pt idx="1">
                  <c:v>78.2</c:v>
                </c:pt>
                <c:pt idx="2">
                  <c:v>76.900000000000006</c:v>
                </c:pt>
              </c:numCache>
            </c:numRef>
          </c:val>
        </c:ser>
        <c:dLbls>
          <c:dLblPos val="outEnd"/>
          <c:showLegendKey val="0"/>
          <c:showVal val="1"/>
          <c:showCatName val="0"/>
          <c:showSerName val="0"/>
          <c:showPercent val="0"/>
          <c:showBubbleSize val="0"/>
        </c:dLbls>
        <c:gapWidth val="150"/>
        <c:axId val="157956736"/>
        <c:axId val="167445632"/>
      </c:barChart>
      <c:catAx>
        <c:axId val="157956736"/>
        <c:scaling>
          <c:orientation val="minMax"/>
        </c:scaling>
        <c:delete val="0"/>
        <c:axPos val="b"/>
        <c:majorTickMark val="out"/>
        <c:minorTickMark val="none"/>
        <c:tickLblPos val="nextTo"/>
        <c:txPr>
          <a:bodyPr/>
          <a:lstStyle/>
          <a:p>
            <a:pPr>
              <a:defRPr sz="2400"/>
            </a:pPr>
            <a:endParaRPr lang="en-US"/>
          </a:p>
        </c:txPr>
        <c:crossAx val="167445632"/>
        <c:crosses val="autoZero"/>
        <c:auto val="1"/>
        <c:lblAlgn val="ctr"/>
        <c:lblOffset val="100"/>
        <c:noMultiLvlLbl val="0"/>
      </c:catAx>
      <c:valAx>
        <c:axId val="167445632"/>
        <c:scaling>
          <c:orientation val="minMax"/>
          <c:max val="100"/>
        </c:scaling>
        <c:delete val="0"/>
        <c:axPos val="l"/>
        <c:numFmt formatCode="General" sourceLinked="1"/>
        <c:majorTickMark val="out"/>
        <c:minorTickMark val="none"/>
        <c:tickLblPos val="nextTo"/>
        <c:txPr>
          <a:bodyPr/>
          <a:lstStyle/>
          <a:p>
            <a:pPr>
              <a:defRPr sz="1800"/>
            </a:pPr>
            <a:endParaRPr lang="en-US"/>
          </a:p>
        </c:txPr>
        <c:crossAx val="157956736"/>
        <c:crosses val="autoZero"/>
        <c:crossBetween val="between"/>
      </c:valAx>
    </c:plotArea>
    <c:legend>
      <c:legendPos val="t"/>
      <c:layout>
        <c:manualLayout>
          <c:xMode val="edge"/>
          <c:yMode val="edge"/>
          <c:x val="1.5831410565465949E-2"/>
          <c:y val="5.2346449218389331E-2"/>
          <c:w val="0.941486840900157"/>
          <c:h val="0.1648633237094814"/>
        </c:manualLayout>
      </c:layout>
      <c:overlay val="0"/>
      <c:txPr>
        <a:bodyPr/>
        <a:lstStyle/>
        <a:p>
          <a:pPr>
            <a:defRPr sz="2400"/>
          </a:pPr>
          <a:endParaRPr lang="en-US"/>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manualLayout>
          <c:layoutTarget val="inner"/>
          <c:xMode val="edge"/>
          <c:yMode val="edge"/>
          <c:x val="4.6474390616974587E-2"/>
          <c:y val="0.14676163722146868"/>
          <c:w val="0.94456984508899733"/>
          <c:h val="0.68844370216323447"/>
        </c:manualLayout>
      </c:layout>
      <c:barChart>
        <c:barDir val="col"/>
        <c:grouping val="clustered"/>
        <c:varyColors val="0"/>
        <c:ser>
          <c:idx val="0"/>
          <c:order val="0"/>
          <c:tx>
            <c:strRef>
              <c:f>Sheet3!$K$5</c:f>
              <c:strCache>
                <c:ptCount val="1"/>
                <c:pt idx="0">
                  <c:v>ACUVUE OASYS®  (n=95)</c:v>
                </c:pt>
              </c:strCache>
            </c:strRef>
          </c:tx>
          <c:invertIfNegative val="0"/>
          <c:dLbls>
            <c:dLbl>
              <c:idx val="0"/>
              <c:spPr/>
              <c:txPr>
                <a:bodyPr/>
                <a:lstStyle/>
                <a:p>
                  <a:pPr>
                    <a:defRPr sz="2000">
                      <a:latin typeface="Arial" panose="020B0604020202020204" pitchFamily="34" charset="0"/>
                      <a:cs typeface="Arial" panose="020B0604020202020204" pitchFamily="34" charset="0"/>
                    </a:defRPr>
                  </a:pPr>
                  <a:endParaRPr lang="en-US"/>
                </a:p>
              </c:txPr>
              <c:dLblPos val="outEnd"/>
              <c:showLegendKey val="0"/>
              <c:showVal val="1"/>
              <c:showCatName val="0"/>
              <c:showSerName val="0"/>
              <c:showPercent val="0"/>
              <c:showBubbleSize val="0"/>
            </c:dLbl>
            <c:txPr>
              <a:bodyPr/>
              <a:lstStyle/>
              <a:p>
                <a:pPr>
                  <a:defRPr sz="2000"/>
                </a:pPr>
                <a:endParaRPr lang="en-US"/>
              </a:p>
            </c:txPr>
            <c:dLblPos val="outEnd"/>
            <c:showLegendKey val="0"/>
            <c:showVal val="1"/>
            <c:showCatName val="0"/>
            <c:showSerName val="0"/>
            <c:showPercent val="0"/>
            <c:showBubbleSize val="0"/>
            <c:showLeaderLines val="0"/>
          </c:dLbls>
          <c:cat>
            <c:strRef>
              <c:f>Sheet3!$J$6:$J$9</c:f>
              <c:strCache>
                <c:ptCount val="4"/>
                <c:pt idx="0">
                  <c:v>Vision is crisp</c:v>
                </c:pt>
                <c:pt idx="1">
                  <c:v>More comfortable than any other contact lens I have worn or tried</c:v>
                </c:pt>
                <c:pt idx="2">
                  <c:v>Comfortable each and everyday</c:v>
                </c:pt>
                <c:pt idx="3">
                  <c:v>Easy to take care of</c:v>
                </c:pt>
              </c:strCache>
            </c:strRef>
          </c:cat>
          <c:val>
            <c:numRef>
              <c:f>Sheet3!$K$6:$K$9</c:f>
              <c:numCache>
                <c:formatCode>General</c:formatCode>
                <c:ptCount val="4"/>
                <c:pt idx="0">
                  <c:v>75.8</c:v>
                </c:pt>
                <c:pt idx="1">
                  <c:v>69.5</c:v>
                </c:pt>
                <c:pt idx="2">
                  <c:v>80</c:v>
                </c:pt>
                <c:pt idx="3">
                  <c:v>94.8</c:v>
                </c:pt>
              </c:numCache>
            </c:numRef>
          </c:val>
        </c:ser>
        <c:ser>
          <c:idx val="1"/>
          <c:order val="1"/>
          <c:tx>
            <c:strRef>
              <c:f>Sheet3!$L$5</c:f>
              <c:strCache>
                <c:ptCount val="1"/>
                <c:pt idx="0">
                  <c:v> ACUVUE OASYS® for ASTIGMATISM (n=79)</c:v>
                </c:pt>
              </c:strCache>
            </c:strRef>
          </c:tx>
          <c:invertIfNegative val="0"/>
          <c:dLbls>
            <c:txPr>
              <a:bodyPr/>
              <a:lstStyle/>
              <a:p>
                <a:pPr>
                  <a:defRPr sz="2000">
                    <a:latin typeface="Arial" panose="020B0604020202020204" pitchFamily="34" charset="0"/>
                    <a:cs typeface="Arial" panose="020B0604020202020204" pitchFamily="34" charset="0"/>
                  </a:defRPr>
                </a:pPr>
                <a:endParaRPr lang="en-US"/>
              </a:p>
            </c:txPr>
            <c:dLblPos val="outEnd"/>
            <c:showLegendKey val="0"/>
            <c:showVal val="1"/>
            <c:showCatName val="0"/>
            <c:showSerName val="0"/>
            <c:showPercent val="0"/>
            <c:showBubbleSize val="0"/>
            <c:showLeaderLines val="0"/>
          </c:dLbls>
          <c:cat>
            <c:strRef>
              <c:f>Sheet3!$J$6:$J$9</c:f>
              <c:strCache>
                <c:ptCount val="4"/>
                <c:pt idx="0">
                  <c:v>Vision is crisp</c:v>
                </c:pt>
                <c:pt idx="1">
                  <c:v>More comfortable than any other contact lens I have worn or tried</c:v>
                </c:pt>
                <c:pt idx="2">
                  <c:v>Comfortable each and everyday</c:v>
                </c:pt>
                <c:pt idx="3">
                  <c:v>Easy to take care of</c:v>
                </c:pt>
              </c:strCache>
            </c:strRef>
          </c:cat>
          <c:val>
            <c:numRef>
              <c:f>Sheet3!$L$6:$L$9</c:f>
              <c:numCache>
                <c:formatCode>General</c:formatCode>
                <c:ptCount val="4"/>
                <c:pt idx="0">
                  <c:v>74.400000000000006</c:v>
                </c:pt>
                <c:pt idx="1">
                  <c:v>69.3</c:v>
                </c:pt>
                <c:pt idx="2">
                  <c:v>73.099999999999994</c:v>
                </c:pt>
                <c:pt idx="3">
                  <c:v>94.9</c:v>
                </c:pt>
              </c:numCache>
            </c:numRef>
          </c:val>
        </c:ser>
        <c:dLbls>
          <c:dLblPos val="outEnd"/>
          <c:showLegendKey val="0"/>
          <c:showVal val="1"/>
          <c:showCatName val="0"/>
          <c:showSerName val="0"/>
          <c:showPercent val="0"/>
          <c:showBubbleSize val="0"/>
        </c:dLbls>
        <c:gapWidth val="150"/>
        <c:axId val="172880640"/>
        <c:axId val="172882176"/>
      </c:barChart>
      <c:catAx>
        <c:axId val="172880640"/>
        <c:scaling>
          <c:orientation val="minMax"/>
        </c:scaling>
        <c:delete val="0"/>
        <c:axPos val="b"/>
        <c:majorTickMark val="out"/>
        <c:minorTickMark val="none"/>
        <c:tickLblPos val="nextTo"/>
        <c:txPr>
          <a:bodyPr/>
          <a:lstStyle/>
          <a:p>
            <a:pPr>
              <a:defRPr sz="2000">
                <a:latin typeface="Arial" panose="020B0604020202020204" pitchFamily="34" charset="0"/>
                <a:cs typeface="Arial" panose="020B0604020202020204" pitchFamily="34" charset="0"/>
              </a:defRPr>
            </a:pPr>
            <a:endParaRPr lang="en-US"/>
          </a:p>
        </c:txPr>
        <c:crossAx val="172882176"/>
        <c:crosses val="autoZero"/>
        <c:auto val="1"/>
        <c:lblAlgn val="ctr"/>
        <c:lblOffset val="100"/>
        <c:noMultiLvlLbl val="0"/>
      </c:catAx>
      <c:valAx>
        <c:axId val="172882176"/>
        <c:scaling>
          <c:orientation val="minMax"/>
          <c:max val="100"/>
        </c:scaling>
        <c:delete val="0"/>
        <c:axPos val="l"/>
        <c:numFmt formatCode="General" sourceLinked="1"/>
        <c:majorTickMark val="out"/>
        <c:minorTickMark val="none"/>
        <c:tickLblPos val="nextTo"/>
        <c:txPr>
          <a:bodyPr/>
          <a:lstStyle/>
          <a:p>
            <a:pPr>
              <a:defRPr sz="2000"/>
            </a:pPr>
            <a:endParaRPr lang="en-US"/>
          </a:p>
        </c:txPr>
        <c:crossAx val="172880640"/>
        <c:crosses val="autoZero"/>
        <c:crossBetween val="between"/>
      </c:valAx>
    </c:plotArea>
    <c:legend>
      <c:legendPos val="t"/>
      <c:layout>
        <c:manualLayout>
          <c:xMode val="edge"/>
          <c:yMode val="edge"/>
          <c:x val="0.11151196553118718"/>
          <c:y val="3.2368439805960228E-2"/>
          <c:w val="0.70983561388569105"/>
          <c:h val="0.17044177297363014"/>
        </c:manualLayout>
      </c:layout>
      <c:overlay val="0"/>
      <c:txPr>
        <a:bodyPr/>
        <a:lstStyle/>
        <a:p>
          <a:pPr>
            <a:defRPr sz="2000">
              <a:latin typeface="Arial" panose="020B0604020202020204" pitchFamily="34" charset="0"/>
              <a:cs typeface="Arial" panose="020B0604020202020204" pitchFamily="34" charset="0"/>
            </a:defRPr>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146800" cy="1004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8035925" y="0"/>
            <a:ext cx="6146800" cy="1004888"/>
          </a:xfrm>
          <a:prstGeom prst="rect">
            <a:avLst/>
          </a:prstGeom>
        </p:spPr>
        <p:txBody>
          <a:bodyPr vert="horz" lIns="91440" tIns="45720" rIns="91440" bIns="45720" rtlCol="0"/>
          <a:lstStyle>
            <a:lvl1pPr algn="r">
              <a:defRPr sz="1200"/>
            </a:lvl1pPr>
          </a:lstStyle>
          <a:p>
            <a:fld id="{C16BA616-CDF1-4B7A-8824-3742B7CFDD8B}" type="datetimeFigureOut">
              <a:rPr lang="en-US" smtClean="0"/>
              <a:t>9/30/2015</a:t>
            </a:fld>
            <a:endParaRPr lang="en-US"/>
          </a:p>
        </p:txBody>
      </p:sp>
      <p:sp>
        <p:nvSpPr>
          <p:cNvPr id="4" name="Slide Image Placeholder 3"/>
          <p:cNvSpPr>
            <a:spLocks noGrp="1" noRot="1" noChangeAspect="1"/>
          </p:cNvSpPr>
          <p:nvPr>
            <p:ph type="sldImg" idx="2"/>
          </p:nvPr>
        </p:nvSpPr>
        <p:spPr>
          <a:xfrm>
            <a:off x="1751013" y="1508125"/>
            <a:ext cx="10683875" cy="75390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419225" y="9548813"/>
            <a:ext cx="11347450" cy="904716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9096038"/>
            <a:ext cx="6146800" cy="10048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8035925" y="19096038"/>
            <a:ext cx="6146800" cy="1004887"/>
          </a:xfrm>
          <a:prstGeom prst="rect">
            <a:avLst/>
          </a:prstGeom>
        </p:spPr>
        <p:txBody>
          <a:bodyPr vert="horz" lIns="91440" tIns="45720" rIns="91440" bIns="45720" rtlCol="0" anchor="b"/>
          <a:lstStyle>
            <a:lvl1pPr algn="r">
              <a:defRPr sz="1200"/>
            </a:lvl1pPr>
          </a:lstStyle>
          <a:p>
            <a:fld id="{F6541CBA-2EA1-4F67-9F9F-2B2CBD5F8E26}" type="slidenum">
              <a:rPr lang="en-US" smtClean="0"/>
              <a:t>‹#›</a:t>
            </a:fld>
            <a:endParaRPr lang="en-US"/>
          </a:p>
        </p:txBody>
      </p:sp>
    </p:spTree>
    <p:extLst>
      <p:ext uri="{BB962C8B-B14F-4D97-AF65-F5344CB8AC3E}">
        <p14:creationId xmlns:p14="http://schemas.microsoft.com/office/powerpoint/2010/main" val="3742015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1013" y="1508125"/>
            <a:ext cx="10683875" cy="75390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541CBA-2EA1-4F67-9F9F-2B2CBD5F8E26}" type="slidenum">
              <a:rPr lang="en-US" smtClean="0"/>
              <a:t>1</a:t>
            </a:fld>
            <a:endParaRPr lang="en-US"/>
          </a:p>
        </p:txBody>
      </p:sp>
    </p:spTree>
    <p:extLst>
      <p:ext uri="{BB962C8B-B14F-4D97-AF65-F5344CB8AC3E}">
        <p14:creationId xmlns:p14="http://schemas.microsoft.com/office/powerpoint/2010/main" val="1482047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1013" y="1508125"/>
            <a:ext cx="10683875" cy="75390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541CBA-2EA1-4F67-9F9F-2B2CBD5F8E26}" type="slidenum">
              <a:rPr lang="en-US" smtClean="0"/>
              <a:t>2</a:t>
            </a:fld>
            <a:endParaRPr lang="en-US"/>
          </a:p>
        </p:txBody>
      </p:sp>
    </p:spTree>
    <p:extLst>
      <p:ext uri="{BB962C8B-B14F-4D97-AF65-F5344CB8AC3E}">
        <p14:creationId xmlns:p14="http://schemas.microsoft.com/office/powerpoint/2010/main" val="1482047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1013" y="1508125"/>
            <a:ext cx="10683875" cy="75390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541CBA-2EA1-4F67-9F9F-2B2CBD5F8E26}" type="slidenum">
              <a:rPr lang="en-US" smtClean="0"/>
              <a:t>3</a:t>
            </a:fld>
            <a:endParaRPr lang="en-US"/>
          </a:p>
        </p:txBody>
      </p:sp>
    </p:spTree>
    <p:extLst>
      <p:ext uri="{BB962C8B-B14F-4D97-AF65-F5344CB8AC3E}">
        <p14:creationId xmlns:p14="http://schemas.microsoft.com/office/powerpoint/2010/main" val="1482047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1013" y="1508125"/>
            <a:ext cx="10683875" cy="75390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541CBA-2EA1-4F67-9F9F-2B2CBD5F8E26}" type="slidenum">
              <a:rPr lang="en-US" smtClean="0"/>
              <a:t>4</a:t>
            </a:fld>
            <a:endParaRPr lang="en-US"/>
          </a:p>
        </p:txBody>
      </p:sp>
    </p:spTree>
    <p:extLst>
      <p:ext uri="{BB962C8B-B14F-4D97-AF65-F5344CB8AC3E}">
        <p14:creationId xmlns:p14="http://schemas.microsoft.com/office/powerpoint/2010/main" val="1482047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8482" y="4397629"/>
            <a:ext cx="17096135"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6965" y="7944104"/>
            <a:ext cx="1407916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8454" y="13192888"/>
            <a:ext cx="6436192" cy="276999"/>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655" y="13192888"/>
            <a:ext cx="4626012"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9/30/2015</a:t>
            </a:fld>
            <a:endParaRPr lang="en-US"/>
          </a:p>
        </p:txBody>
      </p:sp>
      <p:sp>
        <p:nvSpPr>
          <p:cNvPr id="6" name="Holder 6"/>
          <p:cNvSpPr>
            <a:spLocks noGrp="1"/>
          </p:cNvSpPr>
          <p:nvPr>
            <p:ph type="sldNum" sz="quarter" idx="7"/>
          </p:nvPr>
        </p:nvSpPr>
        <p:spPr>
          <a:xfrm>
            <a:off x="14481432" y="13192888"/>
            <a:ext cx="4626012" cy="276999"/>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marL="342900" indent="-342900">
              <a:buClr>
                <a:srgbClr val="FF0000"/>
              </a:buClr>
              <a:buFont typeface="Wingdings" panose="05000000000000000000" pitchFamily="2" charset="2"/>
              <a:buChar char="v"/>
              <a:defRPr/>
            </a:lvl1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1005655" y="3262757"/>
            <a:ext cx="8749198"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8246" y="3262757"/>
            <a:ext cx="8749198"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6838454" y="13192888"/>
            <a:ext cx="6436192" cy="276999"/>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1005655" y="13192888"/>
            <a:ext cx="4626012"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9/30/2015</a:t>
            </a:fld>
            <a:endParaRPr lang="en-US"/>
          </a:p>
        </p:txBody>
      </p:sp>
      <p:sp>
        <p:nvSpPr>
          <p:cNvPr id="7" name="Holder 7"/>
          <p:cNvSpPr>
            <a:spLocks noGrp="1"/>
          </p:cNvSpPr>
          <p:nvPr>
            <p:ph type="sldNum" sz="quarter" idx="7"/>
          </p:nvPr>
        </p:nvSpPr>
        <p:spPr>
          <a:xfrm>
            <a:off x="14481432" y="13192888"/>
            <a:ext cx="4626012" cy="276999"/>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dirty="0"/>
          </a:p>
        </p:txBody>
      </p:sp>
      <p:sp>
        <p:nvSpPr>
          <p:cNvPr id="3" name="Holder 3"/>
          <p:cNvSpPr>
            <a:spLocks noGrp="1"/>
          </p:cNvSpPr>
          <p:nvPr>
            <p:ph type="ftr" sz="quarter" idx="5"/>
          </p:nvPr>
        </p:nvSpPr>
        <p:spPr>
          <a:xfrm>
            <a:off x="6838454" y="13192888"/>
            <a:ext cx="6436192" cy="276999"/>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1005655" y="13192888"/>
            <a:ext cx="4626012"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9/30/2015</a:t>
            </a:fld>
            <a:endParaRPr lang="en-US"/>
          </a:p>
        </p:txBody>
      </p:sp>
      <p:sp>
        <p:nvSpPr>
          <p:cNvPr id="5" name="Holder 5"/>
          <p:cNvSpPr>
            <a:spLocks noGrp="1"/>
          </p:cNvSpPr>
          <p:nvPr>
            <p:ph type="sldNum" sz="quarter" idx="7"/>
          </p:nvPr>
        </p:nvSpPr>
        <p:spPr>
          <a:xfrm>
            <a:off x="14481432" y="13192888"/>
            <a:ext cx="4626012" cy="276999"/>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6838454" y="13192888"/>
            <a:ext cx="6436192" cy="276999"/>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1005655" y="13192888"/>
            <a:ext cx="4626012"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9/30/2015</a:t>
            </a:fld>
            <a:endParaRPr lang="en-US"/>
          </a:p>
        </p:txBody>
      </p:sp>
      <p:sp>
        <p:nvSpPr>
          <p:cNvPr id="4" name="Holder 4"/>
          <p:cNvSpPr>
            <a:spLocks noGrp="1"/>
          </p:cNvSpPr>
          <p:nvPr>
            <p:ph type="sldNum" sz="quarter" idx="7"/>
          </p:nvPr>
        </p:nvSpPr>
        <p:spPr>
          <a:xfrm>
            <a:off x="14481432" y="13192888"/>
            <a:ext cx="4626012" cy="276999"/>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05655" y="463550"/>
            <a:ext cx="18101789" cy="1732461"/>
          </a:xfrm>
          <a:prstGeom prst="rect">
            <a:avLst/>
          </a:prstGeom>
        </p:spPr>
        <p:txBody>
          <a:bodyPr wrap="square" lIns="0" tIns="0" rIns="0" bIns="0">
            <a:noAutofit/>
          </a:bodyPr>
          <a:lstStyle>
            <a:lvl1pPr>
              <a:defRPr/>
            </a:lvl1pPr>
          </a:lstStyle>
          <a:p>
            <a:endParaRPr dirty="0"/>
          </a:p>
        </p:txBody>
      </p:sp>
      <p:sp>
        <p:nvSpPr>
          <p:cNvPr id="3" name="Holder 3"/>
          <p:cNvSpPr>
            <a:spLocks noGrp="1"/>
          </p:cNvSpPr>
          <p:nvPr>
            <p:ph type="body" idx="1"/>
          </p:nvPr>
        </p:nvSpPr>
        <p:spPr>
          <a:xfrm>
            <a:off x="527050" y="2749550"/>
            <a:ext cx="19050000" cy="10244870"/>
          </a:xfrm>
          <a:prstGeom prst="rect">
            <a:avLst/>
          </a:prstGeom>
        </p:spPr>
        <p:txBody>
          <a:bodyPr wrap="square" lIns="0" tIns="0" rIns="0" bIns="0">
            <a:noAutofit/>
          </a:bodyPr>
          <a:lstStyle>
            <a:lvl1pPr>
              <a:defRPr/>
            </a:lvl1pPr>
          </a:lstStyle>
          <a:p>
            <a:endParaRPr dirty="0"/>
          </a:p>
        </p:txBody>
      </p:sp>
      <p:grpSp>
        <p:nvGrpSpPr>
          <p:cNvPr id="7" name="Group 6"/>
          <p:cNvGrpSpPr/>
          <p:nvPr userDrawn="1"/>
        </p:nvGrpSpPr>
        <p:grpSpPr>
          <a:xfrm>
            <a:off x="15032167" y="12361838"/>
            <a:ext cx="4770311" cy="1555811"/>
            <a:chOff x="31998306" y="26084461"/>
            <a:chExt cx="10978494" cy="3844465"/>
          </a:xfrm>
        </p:grpSpPr>
        <p:pic>
          <p:nvPicPr>
            <p:cNvPr id="8" name="Picture 2" descr="cid:image001.png@01D013C0.AD8CF8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55079" y="26084461"/>
              <a:ext cx="9644209" cy="287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
            <p:cNvSpPr>
              <a:spLocks noChangeArrowheads="1"/>
            </p:cNvSpPr>
            <p:nvPr/>
          </p:nvSpPr>
          <p:spPr bwMode="auto">
            <a:xfrm>
              <a:off x="31998306" y="28437643"/>
              <a:ext cx="10978494" cy="1491283"/>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79507" tIns="39754" rIns="79507" bIns="39754" anchor="ctr">
              <a:spAutoFit/>
            </a:bodyPr>
            <a:lstStyle/>
            <a:p>
              <a:pPr algn="ctr" eaLnBrk="0" fontAlgn="base" hangingPunct="0">
                <a:spcBef>
                  <a:spcPct val="0"/>
                </a:spcBef>
                <a:spcAft>
                  <a:spcPct val="0"/>
                </a:spcAft>
                <a:defRPr/>
              </a:pPr>
              <a:r>
                <a:rPr lang="en-US" sz="1700" dirty="0">
                  <a:solidFill>
                    <a:srgbClr val="1F497D"/>
                  </a:solidFill>
                  <a:latin typeface="Calibri" panose="020F0502020204030204" pitchFamily="34" charset="0"/>
                  <a:ea typeface="Calibri" panose="020F0502020204030204" pitchFamily="34" charset="0"/>
                  <a:cs typeface="Calibri" panose="020F0502020204030204" pitchFamily="34" charset="0"/>
                </a:rPr>
                <a:t>©JJVCI, 2015.  All rights reserved</a:t>
              </a:r>
            </a:p>
            <a:p>
              <a:pPr algn="ctr" eaLnBrk="0" fontAlgn="base" hangingPunct="0">
                <a:spcBef>
                  <a:spcPct val="0"/>
                </a:spcBef>
                <a:spcAft>
                  <a:spcPct val="0"/>
                </a:spcAft>
                <a:defRPr/>
              </a:pPr>
              <a:r>
                <a:rPr lang="en-US" sz="1700" dirty="0">
                  <a:solidFill>
                    <a:srgbClr val="1F497D"/>
                  </a:solidFill>
                  <a:latin typeface="Calibri" panose="020F0502020204030204" pitchFamily="34" charset="0"/>
                  <a:ea typeface="Calibri" panose="020F0502020204030204" pitchFamily="34" charset="0"/>
                  <a:cs typeface="Calibri" panose="020F0502020204030204" pitchFamily="34" charset="0"/>
                </a:rPr>
                <a:t>Poster first presented at BCLA Conference 2015.</a:t>
              </a:r>
              <a:endParaRPr lang="en-US" sz="2500" dirty="0">
                <a:solidFill>
                  <a:srgbClr val="000000"/>
                </a:solidFill>
                <a:latin typeface="Calibri" panose="020F0502020204030204" pitchFamily="34" charset="0"/>
                <a:cs typeface="Calibri" panose="020F0502020204030204" pitchFamily="34" charset="0"/>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ctr">
        <a:defRPr sz="3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531813" indent="-361950">
        <a:buClr>
          <a:srgbClr val="FF0000"/>
        </a:buClr>
        <a:buFont typeface="Wingdings" panose="05000000000000000000" pitchFamily="2" charset="2"/>
        <a:buChar char="v"/>
        <a:defRPr sz="2000">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13" descr="&#10;header_bg.jpg                                                  00073E6Dgaechter                       C075CDFC:"/>
          <p:cNvPicPr>
            <a:picLocks noChangeAspect="1" noChangeArrowheads="1"/>
          </p:cNvPicPr>
          <p:nvPr/>
        </p:nvPicPr>
        <p:blipFill>
          <a:blip r:embed="rId3" cstate="print"/>
          <a:srcRect/>
          <a:stretch>
            <a:fillRect/>
          </a:stretch>
        </p:blipFill>
        <p:spPr bwMode="auto">
          <a:xfrm>
            <a:off x="325083" y="276279"/>
            <a:ext cx="19556767" cy="1658061"/>
          </a:xfrm>
          <a:prstGeom prst="rect">
            <a:avLst/>
          </a:prstGeom>
          <a:noFill/>
          <a:ln w="9525">
            <a:noFill/>
            <a:miter lim="800000"/>
            <a:headEnd/>
            <a:tailEnd/>
          </a:ln>
        </p:spPr>
      </p:pic>
      <p:sp>
        <p:nvSpPr>
          <p:cNvPr id="2" name="Başlık 1"/>
          <p:cNvSpPr>
            <a:spLocks noGrp="1"/>
          </p:cNvSpPr>
          <p:nvPr>
            <p:ph type="title"/>
          </p:nvPr>
        </p:nvSpPr>
        <p:spPr>
          <a:xfrm>
            <a:off x="749118" y="387350"/>
            <a:ext cx="18686645" cy="1752600"/>
          </a:xfrm>
        </p:spPr>
        <p:txBody>
          <a:bodyPr/>
          <a:lstStyle/>
          <a:p>
            <a:pPr>
              <a:defRPr/>
            </a:pPr>
            <a:r>
              <a:rPr lang="en-US" sz="4400" b="1" dirty="0">
                <a:effectLst/>
                <a:latin typeface="Arial" panose="020B0604020202020204" pitchFamily="34" charset="0"/>
                <a:cs typeface="Arial" panose="020B0604020202020204" pitchFamily="34" charset="0"/>
              </a:rPr>
              <a:t>Clinical evaluation </a:t>
            </a:r>
            <a:r>
              <a:rPr lang="en-US" sz="4400" b="1" dirty="0" smtClean="0">
                <a:effectLst/>
                <a:latin typeface="Arial" panose="020B0604020202020204" pitchFamily="34" charset="0"/>
                <a:cs typeface="Arial" panose="020B0604020202020204" pitchFamily="34" charset="0"/>
              </a:rPr>
              <a:t>lapsed </a:t>
            </a:r>
            <a:r>
              <a:rPr lang="en-US" sz="4400" b="1" dirty="0">
                <a:effectLst/>
                <a:latin typeface="Arial" panose="020B0604020202020204" pitchFamily="34" charset="0"/>
                <a:cs typeface="Arial" panose="020B0604020202020204" pitchFamily="34" charset="0"/>
              </a:rPr>
              <a:t>wearers refitted with </a:t>
            </a:r>
            <a:r>
              <a:rPr lang="en-US" sz="4400" b="1" dirty="0" err="1">
                <a:effectLst/>
                <a:latin typeface="Arial" panose="020B0604020202020204" pitchFamily="34" charset="0"/>
                <a:cs typeface="Arial" panose="020B0604020202020204" pitchFamily="34" charset="0"/>
              </a:rPr>
              <a:t>senofilcon</a:t>
            </a:r>
            <a:r>
              <a:rPr lang="en-US" sz="4400" b="1" dirty="0">
                <a:effectLst/>
                <a:latin typeface="Arial" panose="020B0604020202020204" pitchFamily="34" charset="0"/>
                <a:cs typeface="Arial" panose="020B0604020202020204" pitchFamily="34" charset="0"/>
              </a:rPr>
              <a:t> A lenses</a:t>
            </a:r>
            <a:br>
              <a:rPr lang="en-US" sz="4400" b="1" dirty="0">
                <a:effectLst/>
                <a:latin typeface="Arial" panose="020B0604020202020204" pitchFamily="34" charset="0"/>
                <a:cs typeface="Arial" panose="020B0604020202020204" pitchFamily="34" charset="0"/>
              </a:rPr>
            </a:br>
            <a:r>
              <a:rPr lang="en-US" sz="2400" b="1" dirty="0" smtClean="0">
                <a:effectLst/>
                <a:latin typeface="Arial" panose="020B0604020202020204" pitchFamily="34" charset="0"/>
                <a:cs typeface="Arial" panose="020B0604020202020204" pitchFamily="34" charset="0"/>
              </a:rPr>
              <a:t>Kristy </a:t>
            </a:r>
            <a:r>
              <a:rPr lang="en-US" sz="2400" b="1" dirty="0" err="1">
                <a:effectLst/>
                <a:latin typeface="Arial" panose="020B0604020202020204" pitchFamily="34" charset="0"/>
                <a:cs typeface="Arial" panose="020B0604020202020204" pitchFamily="34" charset="0"/>
              </a:rPr>
              <a:t>Canavan</a:t>
            </a:r>
            <a:r>
              <a:rPr lang="en-US" sz="2400" b="1" dirty="0">
                <a:effectLst/>
                <a:latin typeface="Arial" panose="020B0604020202020204" pitchFamily="34" charset="0"/>
                <a:cs typeface="Arial" panose="020B0604020202020204" pitchFamily="34" charset="0"/>
              </a:rPr>
              <a:t> </a:t>
            </a:r>
            <a:r>
              <a:rPr lang="en-US" sz="2400" b="1" dirty="0">
                <a:effectLst/>
                <a:latin typeface="Arial" panose="020B0604020202020204" pitchFamily="34" charset="0"/>
                <a:cs typeface="Arial" panose="020B0604020202020204" pitchFamily="34" charset="0"/>
                <a:sym typeface="Symbol" pitchFamily="18" charset="2"/>
              </a:rPr>
              <a:t>OD FAAO</a:t>
            </a:r>
            <a:r>
              <a:rPr lang="en-US" sz="2400" b="1" baseline="30000" dirty="0">
                <a:effectLst/>
                <a:latin typeface="Arial" charset="0"/>
                <a:cs typeface="Times New Roman" charset="0"/>
                <a:sym typeface="Symbol" pitchFamily="18" charset="2"/>
              </a:rPr>
              <a:t>1</a:t>
            </a:r>
            <a:r>
              <a:rPr lang="en-US" sz="2400" b="1" dirty="0">
                <a:effectLst/>
                <a:latin typeface="Arial" panose="020B0604020202020204" pitchFamily="34" charset="0"/>
                <a:cs typeface="Arial" panose="020B0604020202020204" pitchFamily="34" charset="0"/>
                <a:sym typeface="Symbol" pitchFamily="18" charset="2"/>
              </a:rPr>
              <a:t> </a:t>
            </a:r>
            <a:r>
              <a:rPr lang="en-US" sz="2400" b="1" dirty="0">
                <a:effectLst/>
                <a:latin typeface="Arial" panose="020B0604020202020204" pitchFamily="34" charset="0"/>
                <a:cs typeface="Arial" panose="020B0604020202020204" pitchFamily="34" charset="0"/>
              </a:rPr>
              <a:t>Chantal Coles-Brennan  </a:t>
            </a:r>
            <a:r>
              <a:rPr lang="en-US" sz="2400" b="1" dirty="0">
                <a:effectLst/>
                <a:latin typeface="Arial" panose="020B0604020202020204" pitchFamily="34" charset="0"/>
                <a:cs typeface="Arial" panose="020B0604020202020204" pitchFamily="34" charset="0"/>
                <a:sym typeface="Symbol" pitchFamily="18" charset="2"/>
              </a:rPr>
              <a:t>OD FAAO</a:t>
            </a:r>
            <a:r>
              <a:rPr lang="en-US" sz="2400" b="1" baseline="30000" dirty="0">
                <a:effectLst/>
                <a:latin typeface="Arial" charset="0"/>
                <a:cs typeface="Times New Roman" charset="0"/>
                <a:sym typeface="Symbol" pitchFamily="18" charset="2"/>
              </a:rPr>
              <a:t>1</a:t>
            </a:r>
            <a:r>
              <a:rPr lang="en-US" sz="2400" b="1" dirty="0">
                <a:effectLst/>
                <a:latin typeface="Arial" panose="020B0604020202020204" pitchFamily="34" charset="0"/>
                <a:cs typeface="Arial" panose="020B0604020202020204" pitchFamily="34" charset="0"/>
                <a:sym typeface="Symbol" pitchFamily="18" charset="2"/>
              </a:rPr>
              <a:t> </a:t>
            </a:r>
            <a:r>
              <a:rPr lang="en-US" sz="2400" b="1" dirty="0">
                <a:effectLst/>
                <a:latin typeface="Arial" panose="020B0604020202020204" pitchFamily="34" charset="0"/>
                <a:cs typeface="Arial" panose="020B0604020202020204" pitchFamily="34" charset="0"/>
              </a:rPr>
              <a:t>Ryan Butterfield DrPH</a:t>
            </a:r>
            <a:r>
              <a:rPr lang="en-US" sz="2400" b="1" baseline="30000" dirty="0">
                <a:effectLst/>
                <a:latin typeface="Arial" charset="0"/>
                <a:cs typeface="Times New Roman" charset="0"/>
                <a:sym typeface="Symbol" pitchFamily="18" charset="2"/>
              </a:rPr>
              <a:t>2</a:t>
            </a:r>
            <a:r>
              <a:rPr lang="en-US" sz="2400" b="1" dirty="0">
                <a:effectLst/>
                <a:latin typeface="Arial" panose="020B0604020202020204" pitchFamily="34" charset="0"/>
                <a:cs typeface="Arial" panose="020B0604020202020204" pitchFamily="34" charset="0"/>
              </a:rPr>
              <a:t>  </a:t>
            </a:r>
            <a:r>
              <a:rPr lang="en-US" sz="2400" b="1" dirty="0">
                <a:effectLst/>
                <a:latin typeface="Arial" panose="020B0604020202020204" pitchFamily="34" charset="0"/>
                <a:cs typeface="Arial" panose="020B0604020202020204" pitchFamily="34" charset="0"/>
                <a:sym typeface="Symbol" pitchFamily="18" charset="2"/>
              </a:rPr>
              <a:t>Anna </a:t>
            </a:r>
            <a:r>
              <a:rPr lang="en-US" sz="2400" b="1" dirty="0" err="1">
                <a:effectLst/>
                <a:latin typeface="Arial" panose="020B0604020202020204" pitchFamily="34" charset="0"/>
                <a:cs typeface="Arial" panose="020B0604020202020204" pitchFamily="34" charset="0"/>
                <a:sym typeface="Symbol" pitchFamily="18" charset="2"/>
              </a:rPr>
              <a:t>Sulley</a:t>
            </a:r>
            <a:r>
              <a:rPr lang="en-US" sz="2400" b="1" dirty="0">
                <a:effectLst/>
                <a:latin typeface="Arial" panose="020B0604020202020204" pitchFamily="34" charset="0"/>
                <a:cs typeface="Arial" panose="020B0604020202020204" pitchFamily="34" charset="0"/>
                <a:sym typeface="Symbol" pitchFamily="18" charset="2"/>
              </a:rPr>
              <a:t> BSc </a:t>
            </a:r>
            <a:r>
              <a:rPr lang="en-US" sz="2400" b="1" dirty="0" err="1">
                <a:effectLst/>
                <a:latin typeface="Arial" panose="020B0604020202020204" pitchFamily="34" charset="0"/>
                <a:cs typeface="Arial" panose="020B0604020202020204" pitchFamily="34" charset="0"/>
                <a:sym typeface="Symbol" pitchFamily="18" charset="2"/>
              </a:rPr>
              <a:t>MCOptom</a:t>
            </a:r>
            <a:r>
              <a:rPr lang="en-US" sz="2400" b="1" dirty="0">
                <a:effectLst/>
                <a:latin typeface="Arial" panose="020B0604020202020204" pitchFamily="34" charset="0"/>
                <a:cs typeface="Arial" panose="020B0604020202020204" pitchFamily="34" charset="0"/>
                <a:sym typeface="Symbol" pitchFamily="18" charset="2"/>
              </a:rPr>
              <a:t> FAAO FBCLA</a:t>
            </a:r>
            <a:r>
              <a:rPr lang="en-US" sz="2400" b="1" baseline="30000" dirty="0">
                <a:effectLst/>
                <a:latin typeface="Arial" charset="0"/>
                <a:cs typeface="Times New Roman" charset="0"/>
                <a:sym typeface="Symbol" pitchFamily="18" charset="2"/>
              </a:rPr>
              <a:t>3</a:t>
            </a:r>
            <a:r>
              <a:rPr lang="en-US" sz="2400" b="1" dirty="0">
                <a:effectLst/>
                <a:latin typeface="Arial" charset="0"/>
                <a:cs typeface="Times New Roman" charset="0"/>
                <a:sym typeface="Symbol" pitchFamily="18" charset="2"/>
              </a:rPr>
              <a:t/>
            </a:r>
            <a:br>
              <a:rPr lang="en-US" sz="2400" b="1" dirty="0">
                <a:effectLst/>
                <a:latin typeface="Arial" charset="0"/>
                <a:cs typeface="Times New Roman" charset="0"/>
                <a:sym typeface="Symbol" pitchFamily="18" charset="2"/>
              </a:rPr>
            </a:br>
            <a:r>
              <a:rPr lang="en-US" sz="2400" b="1" baseline="30000" dirty="0">
                <a:effectLst/>
                <a:latin typeface="Arial" charset="0"/>
                <a:cs typeface="Times New Roman" charset="0"/>
                <a:sym typeface="Symbol" pitchFamily="18" charset="2"/>
              </a:rPr>
              <a:t>1</a:t>
            </a:r>
            <a:r>
              <a:rPr lang="en-US" sz="2400" b="1" dirty="0">
                <a:effectLst/>
                <a:latin typeface="Arial" charset="0"/>
                <a:cs typeface="Times New Roman" charset="0"/>
                <a:sym typeface="Symbol" pitchFamily="18" charset="2"/>
              </a:rPr>
              <a:t>Johnson &amp; Johnson Vision </a:t>
            </a:r>
            <a:r>
              <a:rPr lang="en-US" sz="2400" b="1" dirty="0" smtClean="0">
                <a:effectLst/>
                <a:latin typeface="Arial" charset="0"/>
                <a:cs typeface="Times New Roman" charset="0"/>
                <a:sym typeface="Symbol" pitchFamily="18" charset="2"/>
              </a:rPr>
              <a:t>Care</a:t>
            </a:r>
            <a:r>
              <a:rPr lang="en-US" sz="2400" b="1" cap="all" dirty="0" smtClean="0">
                <a:effectLst/>
                <a:latin typeface="Arial" charset="0"/>
                <a:cs typeface="Times New Roman" charset="0"/>
                <a:sym typeface="Symbol" pitchFamily="18" charset="2"/>
              </a:rPr>
              <a:t>, </a:t>
            </a:r>
            <a:r>
              <a:rPr lang="en-US" sz="2400" b="1" cap="all" dirty="0" err="1" smtClean="0">
                <a:effectLst/>
                <a:latin typeface="Arial" charset="0"/>
                <a:cs typeface="Times New Roman" charset="0"/>
                <a:sym typeface="Symbol" pitchFamily="18" charset="2"/>
              </a:rPr>
              <a:t>iNc</a:t>
            </a:r>
            <a:r>
              <a:rPr lang="en-US" sz="2400" b="1" dirty="0">
                <a:effectLst/>
                <a:latin typeface="Arial" charset="0"/>
                <a:cs typeface="Times New Roman" charset="0"/>
                <a:sym typeface="Symbol" pitchFamily="18" charset="2"/>
              </a:rPr>
              <a:t>	</a:t>
            </a:r>
            <a:r>
              <a:rPr lang="en-US" sz="2400" b="1" baseline="30000" dirty="0">
                <a:effectLst/>
                <a:latin typeface="Arial" charset="0"/>
                <a:cs typeface="Times New Roman" charset="0"/>
                <a:sym typeface="Symbol" pitchFamily="18" charset="2"/>
              </a:rPr>
              <a:t>2 </a:t>
            </a:r>
            <a:r>
              <a:rPr lang="en-US" sz="2400" b="1" dirty="0">
                <a:effectLst/>
                <a:latin typeface="Arial" charset="0"/>
                <a:cs typeface="Times New Roman" charset="0"/>
                <a:sym typeface="Symbol" pitchFamily="18" charset="2"/>
              </a:rPr>
              <a:t>3M   	</a:t>
            </a:r>
            <a:r>
              <a:rPr lang="en-US" sz="2400" b="1" dirty="0" smtClean="0">
                <a:effectLst/>
                <a:latin typeface="Arial" charset="0"/>
                <a:cs typeface="Times New Roman" charset="0"/>
                <a:sym typeface="Symbol" pitchFamily="18" charset="2"/>
              </a:rPr>
              <a:t>	</a:t>
            </a:r>
            <a:r>
              <a:rPr lang="en-US" sz="2400" b="1" baseline="30000" dirty="0" smtClean="0">
                <a:effectLst/>
                <a:latin typeface="Arial" charset="0"/>
                <a:cs typeface="Times New Roman" charset="0"/>
                <a:sym typeface="Symbol" pitchFamily="18" charset="2"/>
              </a:rPr>
              <a:t>3</a:t>
            </a:r>
            <a:r>
              <a:rPr lang="en-US" sz="2400" b="1" dirty="0" smtClean="0">
                <a:effectLst/>
                <a:latin typeface="Arial" charset="0"/>
                <a:cs typeface="Times New Roman" charset="0"/>
                <a:sym typeface="Symbol" pitchFamily="18" charset="2"/>
              </a:rPr>
              <a:t>Johnson </a:t>
            </a:r>
            <a:r>
              <a:rPr lang="en-US" sz="2400" b="1" dirty="0">
                <a:effectLst/>
                <a:latin typeface="Arial" charset="0"/>
                <a:cs typeface="Times New Roman" charset="0"/>
                <a:sym typeface="Symbol" pitchFamily="18" charset="2"/>
              </a:rPr>
              <a:t>&amp; Johnson Vision Care</a:t>
            </a:r>
          </a:p>
        </p:txBody>
      </p:sp>
      <p:grpSp>
        <p:nvGrpSpPr>
          <p:cNvPr id="11" name="Group 10"/>
          <p:cNvGrpSpPr/>
          <p:nvPr/>
        </p:nvGrpSpPr>
        <p:grpSpPr>
          <a:xfrm>
            <a:off x="420375" y="2144691"/>
            <a:ext cx="11780717" cy="985859"/>
            <a:chOff x="785447" y="4928727"/>
            <a:chExt cx="17849787" cy="1234820"/>
          </a:xfrm>
        </p:grpSpPr>
        <p:pic>
          <p:nvPicPr>
            <p:cNvPr id="12" name="Picture 114" descr="&#10;header_bg.jpg                                                  00073E6Dgaechter                       C075CDFC:"/>
            <p:cNvPicPr>
              <a:picLocks noChangeAspect="1" noChangeArrowheads="1"/>
            </p:cNvPicPr>
            <p:nvPr/>
          </p:nvPicPr>
          <p:blipFill>
            <a:blip r:embed="rId3" cstate="print"/>
            <a:srcRect/>
            <a:stretch>
              <a:fillRect/>
            </a:stretch>
          </p:blipFill>
          <p:spPr bwMode="auto">
            <a:xfrm>
              <a:off x="785447" y="4928727"/>
              <a:ext cx="17849787" cy="1234820"/>
            </a:xfrm>
            <a:prstGeom prst="rect">
              <a:avLst/>
            </a:prstGeom>
            <a:noFill/>
            <a:ln w="9525">
              <a:noFill/>
              <a:miter lim="800000"/>
              <a:headEnd/>
              <a:tailEnd/>
            </a:ln>
          </p:spPr>
        </p:pic>
        <p:sp>
          <p:nvSpPr>
            <p:cNvPr id="13" name="Text Box 106"/>
            <p:cNvSpPr txBox="1">
              <a:spLocks noChangeArrowheads="1"/>
            </p:cNvSpPr>
            <p:nvPr/>
          </p:nvSpPr>
          <p:spPr bwMode="auto">
            <a:xfrm>
              <a:off x="1147028" y="5141185"/>
              <a:ext cx="9580854" cy="678808"/>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79507" tIns="39754" rIns="79507" bIns="39754">
              <a:spAutoFit/>
            </a:bodyPr>
            <a:lstStyle/>
            <a:p>
              <a:pPr eaLnBrk="0" fontAlgn="base" hangingPunct="0">
                <a:spcBef>
                  <a:spcPct val="50000"/>
                </a:spcBef>
                <a:spcAft>
                  <a:spcPct val="0"/>
                </a:spcAft>
                <a:defRPr/>
              </a:pPr>
              <a:r>
                <a:rPr lang="en-GB" sz="3000" b="1" dirty="0" smtClean="0">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Symbol" pitchFamily="18" charset="2"/>
                </a:rPr>
                <a:t>Background</a:t>
              </a:r>
              <a:endParaRPr lang="en-US" sz="2100" dirty="0">
                <a:solidFill>
                  <a:srgbClr val="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Symbol" pitchFamily="18" charset="2"/>
              </a:endParaRPr>
            </a:p>
          </p:txBody>
        </p:sp>
      </p:grpSp>
      <p:sp>
        <p:nvSpPr>
          <p:cNvPr id="15" name="Rectangle 1"/>
          <p:cNvSpPr>
            <a:spLocks noChangeArrowheads="1"/>
          </p:cNvSpPr>
          <p:nvPr/>
        </p:nvSpPr>
        <p:spPr bwMode="auto">
          <a:xfrm>
            <a:off x="18218708" y="1374245"/>
            <a:ext cx="1663142" cy="560095"/>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36765" tIns="18383" rIns="36765" bIns="18383" anchor="ctr">
            <a:spAutoFit/>
          </a:bodyPr>
          <a:lstStyle/>
          <a:p>
            <a:pPr algn="ctr" eaLnBrk="0" fontAlgn="base" hangingPunct="0">
              <a:spcBef>
                <a:spcPct val="0"/>
              </a:spcBef>
              <a:spcAft>
                <a:spcPct val="0"/>
              </a:spcAft>
              <a:defRPr/>
            </a:pPr>
            <a:r>
              <a:rPr lang="en-US" sz="3400" b="1" dirty="0">
                <a:solidFill>
                  <a:srgbClr val="FFFFFF"/>
                </a:solidFill>
                <a:latin typeface="Calibri" panose="020F0502020204030204" pitchFamily="34" charset="0"/>
                <a:ea typeface="Calibri" panose="020F0502020204030204" pitchFamily="34" charset="0"/>
                <a:cs typeface="Calibri" panose="020F0502020204030204" pitchFamily="34" charset="0"/>
              </a:rPr>
              <a:t>1</a:t>
            </a:r>
            <a:r>
              <a:rPr lang="en-US" sz="3400" b="1" dirty="0" smtClean="0">
                <a:solidFill>
                  <a:srgbClr val="FFFFFF"/>
                </a:solidFill>
                <a:latin typeface="Calibri" panose="020F0502020204030204" pitchFamily="34" charset="0"/>
                <a:ea typeface="Calibri" panose="020F0502020204030204" pitchFamily="34" charset="0"/>
                <a:cs typeface="Calibri" panose="020F0502020204030204" pitchFamily="34" charset="0"/>
              </a:rPr>
              <a:t> of 4</a:t>
            </a:r>
            <a:endParaRPr lang="en-US" sz="5300" b="1" dirty="0">
              <a:solidFill>
                <a:srgbClr val="FFFFFF"/>
              </a:solidFill>
              <a:latin typeface="Calibri" panose="020F0502020204030204" pitchFamily="34" charset="0"/>
              <a:cs typeface="Calibri" panose="020F0502020204030204" pitchFamily="34" charset="0"/>
            </a:endParaRPr>
          </a:p>
        </p:txBody>
      </p:sp>
      <p:sp>
        <p:nvSpPr>
          <p:cNvPr id="17" name="Metin Yer Tutucusu 2"/>
          <p:cNvSpPr txBox="1">
            <a:spLocks/>
          </p:cNvSpPr>
          <p:nvPr/>
        </p:nvSpPr>
        <p:spPr>
          <a:xfrm>
            <a:off x="359074" y="3206750"/>
            <a:ext cx="11750243" cy="3268280"/>
          </a:xfrm>
          <a:prstGeom prst="rect">
            <a:avLst/>
          </a:prstGeom>
        </p:spPr>
        <p:txBody>
          <a:bodyPr wrap="square" lIns="36000" tIns="36000" rIns="36000" bIns="36000">
            <a:noAutofit/>
          </a:bodyPr>
          <a:lstStyle>
            <a:lvl1pPr marL="342900" indent="-342900">
              <a:buClr>
                <a:srgbClr val="FF0000"/>
              </a:buClr>
              <a:buFont typeface="Wingdings" panose="05000000000000000000" pitchFamily="2" charset="2"/>
              <a:buChar char="v"/>
              <a:defRPr sz="2000">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2400" dirty="0" smtClean="0">
                <a:latin typeface="Arial" panose="020B0604020202020204" pitchFamily="34" charset="0"/>
                <a:cs typeface="Arial" panose="020B0604020202020204" pitchFamily="34" charset="0"/>
              </a:rPr>
              <a:t>Discontinuation </a:t>
            </a:r>
            <a:r>
              <a:rPr lang="en-US" sz="2400" dirty="0">
                <a:latin typeface="Arial" panose="020B0604020202020204" pitchFamily="34" charset="0"/>
                <a:cs typeface="Arial" panose="020B0604020202020204" pitchFamily="34" charset="0"/>
              </a:rPr>
              <a:t>from contact lens (CL) wear continues to be a contributing factor in CL practice failing to </a:t>
            </a:r>
            <a:r>
              <a:rPr lang="en-US" sz="2400" dirty="0" smtClean="0">
                <a:latin typeface="Arial" panose="020B0604020202020204" pitchFamily="34" charset="0"/>
                <a:cs typeface="Arial" panose="020B0604020202020204" pitchFamily="34" charset="0"/>
              </a:rPr>
              <a:t>grow</a:t>
            </a:r>
          </a:p>
          <a:p>
            <a:pPr algn="just"/>
            <a:r>
              <a:rPr lang="en-US" sz="2400" dirty="0" smtClean="0">
                <a:latin typeface="Arial" panose="020B0604020202020204" pitchFamily="34" charset="0"/>
                <a:ea typeface="Calibri"/>
                <a:cs typeface="Arial" panose="020B0604020202020204" pitchFamily="34" charset="0"/>
              </a:rPr>
              <a:t>The </a:t>
            </a:r>
            <a:r>
              <a:rPr lang="en-US" sz="2400" dirty="0">
                <a:latin typeface="Arial" panose="020B0604020202020204" pitchFamily="34" charset="0"/>
                <a:ea typeface="Calibri"/>
                <a:cs typeface="Arial" panose="020B0604020202020204" pitchFamily="34" charset="0"/>
              </a:rPr>
              <a:t>main reasons for established CL wearers to drop-out continues to be discomfort and </a:t>
            </a:r>
            <a:r>
              <a:rPr lang="en-US" sz="2400" dirty="0" smtClean="0">
                <a:latin typeface="Arial" panose="020B0604020202020204" pitchFamily="34" charset="0"/>
                <a:ea typeface="Calibri"/>
                <a:cs typeface="Arial" panose="020B0604020202020204" pitchFamily="34" charset="0"/>
              </a:rPr>
              <a:t>dryness</a:t>
            </a:r>
            <a:r>
              <a:rPr lang="en-US" sz="2400" baseline="30000" dirty="0" smtClean="0">
                <a:latin typeface="Arial" panose="020B0604020202020204" pitchFamily="34" charset="0"/>
                <a:ea typeface="Calibri"/>
                <a:cs typeface="Arial" panose="020B0604020202020204" pitchFamily="34" charset="0"/>
              </a:rPr>
              <a:t>1,2</a:t>
            </a:r>
          </a:p>
          <a:p>
            <a:pPr algn="just"/>
            <a:r>
              <a:rPr lang="en-US" sz="2400" dirty="0" smtClean="0">
                <a:latin typeface="Arial" panose="020B0604020202020204" pitchFamily="34" charset="0"/>
                <a:cs typeface="Arial" panose="020B0604020202020204" pitchFamily="34" charset="0"/>
              </a:rPr>
              <a:t>Previous </a:t>
            </a:r>
            <a:r>
              <a:rPr lang="en-US" sz="2400" dirty="0">
                <a:latin typeface="Arial" panose="020B0604020202020204" pitchFamily="34" charset="0"/>
                <a:cs typeface="Arial" panose="020B0604020202020204" pitchFamily="34" charset="0"/>
              </a:rPr>
              <a:t>research suggests CL failure is product or practitioner-related rather than due to patient-specific problems</a:t>
            </a:r>
            <a:r>
              <a:rPr lang="en-US" sz="2400" baseline="30000" dirty="0">
                <a:latin typeface="Arial" panose="020B0604020202020204" pitchFamily="34" charset="0"/>
                <a:cs typeface="Arial" panose="020B0604020202020204" pitchFamily="34" charset="0"/>
              </a:rPr>
              <a:t>3</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pPr algn="just"/>
            <a:r>
              <a:rPr lang="en-GB" sz="2400" dirty="0" smtClean="0">
                <a:latin typeface="Arial" panose="020B0604020202020204" pitchFamily="34" charset="0"/>
                <a:cs typeface="Arial" panose="020B0604020202020204" pitchFamily="34" charset="0"/>
              </a:rPr>
              <a:t>A </a:t>
            </a:r>
            <a:r>
              <a:rPr lang="en-GB" sz="2400" dirty="0">
                <a:latin typeface="Arial" panose="020B0604020202020204" pitchFamily="34" charset="0"/>
                <a:cs typeface="Arial" panose="020B0604020202020204" pitchFamily="34" charset="0"/>
              </a:rPr>
              <a:t>high proportion of lapsed wearers can be successfully re-fit with </a:t>
            </a:r>
            <a:r>
              <a:rPr lang="en-GB" sz="2400" dirty="0" smtClean="0">
                <a:latin typeface="Arial" panose="020B0604020202020204" pitchFamily="34" charset="0"/>
                <a:cs typeface="Arial" panose="020B0604020202020204" pitchFamily="34" charset="0"/>
              </a:rPr>
              <a:t>CLs</a:t>
            </a:r>
            <a:r>
              <a:rPr lang="en-GB" sz="2400" baseline="30000" dirty="0" smtClean="0">
                <a:latin typeface="Arial" panose="020B0604020202020204" pitchFamily="34" charset="0"/>
                <a:cs typeface="Arial" panose="020B0604020202020204" pitchFamily="34" charset="0"/>
              </a:rPr>
              <a:t>3,4</a:t>
            </a:r>
          </a:p>
          <a:p>
            <a:pPr algn="just"/>
            <a:r>
              <a:rPr lang="en-GB" sz="2400" dirty="0" smtClean="0">
                <a:latin typeface="Arial" panose="020B0604020202020204" pitchFamily="34" charset="0"/>
                <a:cs typeface="Arial" panose="020B0604020202020204" pitchFamily="34" charset="0"/>
              </a:rPr>
              <a:t>Success </a:t>
            </a:r>
            <a:r>
              <a:rPr lang="en-GB" sz="2400" dirty="0">
                <a:latin typeface="Arial" panose="020B0604020202020204" pitchFamily="34" charset="0"/>
                <a:cs typeface="Arial" panose="020B0604020202020204" pitchFamily="34" charset="0"/>
              </a:rPr>
              <a:t>rates for astigmatic drop-outs have increased over the last decade (from 69% to 94%) and can be attributed to </a:t>
            </a:r>
            <a:r>
              <a:rPr lang="en-GB" sz="2400" dirty="0" err="1">
                <a:latin typeface="Arial" panose="020B0604020202020204" pitchFamily="34" charset="0"/>
                <a:cs typeface="Arial" panose="020B0604020202020204" pitchFamily="34" charset="0"/>
              </a:rPr>
              <a:t>toric</a:t>
            </a:r>
            <a:r>
              <a:rPr lang="en-GB" sz="2400" dirty="0">
                <a:latin typeface="Arial" panose="020B0604020202020204" pitchFamily="34" charset="0"/>
                <a:cs typeface="Arial" panose="020B0604020202020204" pitchFamily="34" charset="0"/>
              </a:rPr>
              <a:t> soft CL </a:t>
            </a:r>
            <a:r>
              <a:rPr lang="en-GB" sz="2400" dirty="0" smtClean="0">
                <a:latin typeface="Arial" panose="020B0604020202020204" pitchFamily="34" charset="0"/>
                <a:cs typeface="Arial" panose="020B0604020202020204" pitchFamily="34" charset="0"/>
              </a:rPr>
              <a:t>improvements</a:t>
            </a:r>
            <a:r>
              <a:rPr lang="en-GB" sz="2400" baseline="30000" dirty="0" smtClean="0">
                <a:latin typeface="Arial" panose="020B0604020202020204" pitchFamily="34" charset="0"/>
                <a:cs typeface="Arial" panose="020B0604020202020204" pitchFamily="34" charset="0"/>
              </a:rPr>
              <a:t>4</a:t>
            </a:r>
          </a:p>
          <a:p>
            <a:pPr algn="just"/>
            <a:r>
              <a:rPr lang="en-US" sz="2400" dirty="0" smtClean="0">
                <a:latin typeface="Arial" panose="020B0604020202020204" pitchFamily="34" charset="0"/>
                <a:ea typeface="Calibri"/>
                <a:cs typeface="Arial" panose="020B0604020202020204" pitchFamily="34" charset="0"/>
              </a:rPr>
              <a:t>This </a:t>
            </a:r>
            <a:r>
              <a:rPr lang="en-US" sz="2400" dirty="0">
                <a:latin typeface="Arial" panose="020B0604020202020204" pitchFamily="34" charset="0"/>
                <a:ea typeface="Calibri"/>
                <a:cs typeface="Arial" panose="020B0604020202020204" pitchFamily="34" charset="0"/>
              </a:rPr>
              <a:t>study evaluated key reasons for lapsing from CL wear and proportion of pre-</a:t>
            </a:r>
            <a:r>
              <a:rPr lang="en-US" sz="2400" dirty="0" err="1">
                <a:latin typeface="Arial" panose="020B0604020202020204" pitchFamily="34" charset="0"/>
                <a:ea typeface="Calibri"/>
                <a:cs typeface="Arial" panose="020B0604020202020204" pitchFamily="34" charset="0"/>
              </a:rPr>
              <a:t>presbyopic</a:t>
            </a:r>
            <a:r>
              <a:rPr lang="en-US" sz="2400" dirty="0">
                <a:latin typeface="Arial" panose="020B0604020202020204" pitchFamily="34" charset="0"/>
                <a:ea typeface="Calibri"/>
                <a:cs typeface="Arial" panose="020B0604020202020204" pitchFamily="34" charset="0"/>
              </a:rPr>
              <a:t> lapsed wearers that could be successfully re-fitted with </a:t>
            </a:r>
            <a:r>
              <a:rPr lang="en-US" sz="2400" dirty="0" err="1">
                <a:latin typeface="Arial" panose="020B0604020202020204" pitchFamily="34" charset="0"/>
                <a:ea typeface="Calibri"/>
                <a:cs typeface="Arial" panose="020B0604020202020204" pitchFamily="34" charset="0"/>
              </a:rPr>
              <a:t>senofilcon</a:t>
            </a:r>
            <a:r>
              <a:rPr lang="en-US" sz="2400" dirty="0">
                <a:latin typeface="Arial" panose="020B0604020202020204" pitchFamily="34" charset="0"/>
                <a:ea typeface="Calibri"/>
                <a:cs typeface="Arial" panose="020B0604020202020204" pitchFamily="34" charset="0"/>
              </a:rPr>
              <a:t> A CLs</a:t>
            </a:r>
          </a:p>
          <a:p>
            <a:pPr algn="just"/>
            <a:endParaRPr lang="en-US" sz="2400" dirty="0">
              <a:latin typeface="Arial" panose="020B0604020202020204" pitchFamily="34" charset="0"/>
              <a:cs typeface="Arial" panose="020B0604020202020204" pitchFamily="34" charset="0"/>
            </a:endParaRPr>
          </a:p>
          <a:p>
            <a:pPr algn="just"/>
            <a:endParaRPr lang="tr-TR" sz="2400" kern="0" dirty="0" smtClean="0">
              <a:solidFill>
                <a:sysClr val="windowText" lastClr="000000"/>
              </a:solidFill>
              <a:latin typeface="Arial" panose="020B0604020202020204" pitchFamily="34" charset="0"/>
              <a:cs typeface="Arial" panose="020B0604020202020204" pitchFamily="34" charset="0"/>
            </a:endParaRPr>
          </a:p>
        </p:txBody>
      </p:sp>
      <p:pic>
        <p:nvPicPr>
          <p:cNvPr id="1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14250" y="3542082"/>
            <a:ext cx="7526581" cy="7284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 Box 7417"/>
          <p:cNvSpPr txBox="1">
            <a:spLocks noChangeArrowheads="1"/>
          </p:cNvSpPr>
          <p:nvPr/>
        </p:nvSpPr>
        <p:spPr bwMode="auto">
          <a:xfrm>
            <a:off x="495189" y="8983472"/>
            <a:ext cx="11631087" cy="4512202"/>
          </a:xfrm>
          <a:prstGeom prst="rect">
            <a:avLst/>
          </a:prstGeom>
          <a:noFill/>
          <a:ln w="9525">
            <a:noFill/>
            <a:miter lim="800000"/>
            <a:headEnd/>
            <a:tailEnd/>
          </a:ln>
        </p:spPr>
        <p:txBody>
          <a:bodyPr wrap="square" lIns="79443" tIns="39722" rIns="79443" bIns="39722">
            <a:spAutoFit/>
          </a:bodyPr>
          <a:lstStyle/>
          <a:p>
            <a:pPr marL="351702" indent="-351702" algn="just">
              <a:spcBef>
                <a:spcPts val="0"/>
              </a:spcBef>
              <a:buClr>
                <a:srgbClr val="FF0000"/>
              </a:buClr>
              <a:buFont typeface="Wingdings" pitchFamily="2" charset="2"/>
              <a:buChar char="v"/>
            </a:pPr>
            <a:r>
              <a:rPr lang="en-US" sz="2400" b="0" dirty="0">
                <a:latin typeface="Arial" panose="020B0604020202020204" pitchFamily="34" charset="0"/>
                <a:cs typeface="Arial" panose="020B0604020202020204" pitchFamily="34" charset="0"/>
              </a:rPr>
              <a:t>Open-label, multi-site, 4-wk dispensing study conducted at 10 sites in USA with lapsed CL wearers </a:t>
            </a:r>
          </a:p>
          <a:p>
            <a:pPr marL="351702" indent="-351702" algn="just">
              <a:spcBef>
                <a:spcPts val="0"/>
              </a:spcBef>
              <a:buClr>
                <a:srgbClr val="FF0000"/>
              </a:buClr>
              <a:buFont typeface="Wingdings" pitchFamily="2" charset="2"/>
              <a:buChar char="v"/>
            </a:pPr>
            <a:r>
              <a:rPr lang="en-US" sz="2400" b="0" dirty="0">
                <a:latin typeface="Arial" panose="020B0604020202020204" pitchFamily="34" charset="0"/>
                <a:cs typeface="Arial" panose="020B0604020202020204" pitchFamily="34" charset="0"/>
              </a:rPr>
              <a:t>Recruitment: via practitioner practice databases, print advertisements &amp; social media (Facebook)</a:t>
            </a:r>
          </a:p>
          <a:p>
            <a:pPr marL="351702" indent="-351702" algn="just">
              <a:spcBef>
                <a:spcPts val="0"/>
              </a:spcBef>
              <a:buClr>
                <a:srgbClr val="FF0000"/>
              </a:buClr>
              <a:buFont typeface="Wingdings" pitchFamily="2" charset="2"/>
              <a:buChar char="v"/>
            </a:pPr>
            <a:r>
              <a:rPr lang="en-US" sz="2400" b="0" dirty="0">
                <a:latin typeface="Arial" panose="020B0604020202020204" pitchFamily="34" charset="0"/>
                <a:cs typeface="Arial" panose="020B0604020202020204" pitchFamily="34" charset="0"/>
              </a:rPr>
              <a:t>Subjects were re-fitted with </a:t>
            </a:r>
            <a:r>
              <a:rPr lang="en-US" sz="2400" b="0" dirty="0" smtClean="0">
                <a:latin typeface="Arial" panose="020B0604020202020204" pitchFamily="34" charset="0"/>
                <a:cs typeface="Arial" panose="020B0604020202020204" pitchFamily="34" charset="0"/>
              </a:rPr>
              <a:t>2-weekly </a:t>
            </a:r>
            <a:r>
              <a:rPr lang="en-US" sz="2400" b="0" dirty="0">
                <a:latin typeface="Arial" panose="020B0604020202020204" pitchFamily="34" charset="0"/>
                <a:cs typeface="Arial" panose="020B0604020202020204" pitchFamily="34" charset="0"/>
              </a:rPr>
              <a:t>replacement, daily wear </a:t>
            </a:r>
            <a:r>
              <a:rPr lang="en-US" sz="2400" b="0" dirty="0" err="1">
                <a:latin typeface="Arial" panose="020B0604020202020204" pitchFamily="34" charset="0"/>
                <a:cs typeface="Arial" panose="020B0604020202020204" pitchFamily="34" charset="0"/>
              </a:rPr>
              <a:t>senofilcon</a:t>
            </a:r>
            <a:r>
              <a:rPr lang="en-US" sz="2400" b="0" dirty="0">
                <a:latin typeface="Arial" panose="020B0604020202020204" pitchFamily="34" charset="0"/>
                <a:cs typeface="Arial" panose="020B0604020202020204" pitchFamily="34" charset="0"/>
              </a:rPr>
              <a:t> A lenses </a:t>
            </a:r>
            <a:r>
              <a:rPr lang="en-US" sz="2400" b="0" dirty="0" smtClean="0">
                <a:latin typeface="Arial" panose="020B0604020202020204" pitchFamily="34" charset="0"/>
                <a:cs typeface="Arial" panose="020B0604020202020204" pitchFamily="34" charset="0"/>
              </a:rPr>
              <a:t>(ACUVUE </a:t>
            </a:r>
            <a:r>
              <a:rPr lang="en-US" sz="2400" b="0" dirty="0">
                <a:latin typeface="Arial" panose="020B0604020202020204" pitchFamily="34" charset="0"/>
                <a:cs typeface="Arial" panose="020B0604020202020204" pitchFamily="34" charset="0"/>
              </a:rPr>
              <a:t>OASYS</a:t>
            </a:r>
            <a:r>
              <a:rPr lang="en-US" sz="2400" b="0" baseline="30000" dirty="0">
                <a:latin typeface="Arial" panose="020B0604020202020204" pitchFamily="34" charset="0"/>
                <a:cs typeface="Arial" panose="020B0604020202020204" pitchFamily="34" charset="0"/>
              </a:rPr>
              <a:t>®</a:t>
            </a:r>
            <a:r>
              <a:rPr lang="en-US" sz="2400" b="0" dirty="0">
                <a:latin typeface="Arial" panose="020B0604020202020204" pitchFamily="34" charset="0"/>
                <a:cs typeface="Arial" panose="020B0604020202020204" pitchFamily="34" charset="0"/>
              </a:rPr>
              <a:t> or ACUVUE OASYS</a:t>
            </a:r>
            <a:r>
              <a:rPr lang="en-US" sz="2400" b="0" baseline="30000" dirty="0">
                <a:latin typeface="Arial" panose="020B0604020202020204" pitchFamily="34" charset="0"/>
                <a:cs typeface="Arial" panose="020B0604020202020204" pitchFamily="34" charset="0"/>
              </a:rPr>
              <a:t>®</a:t>
            </a:r>
            <a:r>
              <a:rPr lang="en-US" sz="2400" b="0" dirty="0">
                <a:latin typeface="Arial" panose="020B0604020202020204" pitchFamily="34" charset="0"/>
                <a:cs typeface="Arial" panose="020B0604020202020204" pitchFamily="34" charset="0"/>
              </a:rPr>
              <a:t> for ASTIGMATISM (Figure 1)</a:t>
            </a:r>
          </a:p>
          <a:p>
            <a:pPr marL="351702" indent="-351702" algn="just">
              <a:spcBef>
                <a:spcPts val="0"/>
              </a:spcBef>
              <a:buClr>
                <a:srgbClr val="FF0000"/>
              </a:buClr>
              <a:buFont typeface="Wingdings" pitchFamily="2" charset="2"/>
              <a:buChar char="v"/>
            </a:pPr>
            <a:r>
              <a:rPr lang="en-US" sz="2400" b="0" dirty="0">
                <a:latin typeface="Arial" panose="020B0604020202020204" pitchFamily="34" charset="0"/>
                <a:cs typeface="Arial" panose="020B0604020202020204" pitchFamily="34" charset="0"/>
              </a:rPr>
              <a:t>Care regimens: </a:t>
            </a:r>
            <a:r>
              <a:rPr lang="en-US" sz="2400" b="0" dirty="0" err="1">
                <a:latin typeface="Arial" panose="020B0604020202020204" pitchFamily="34" charset="0"/>
                <a:cs typeface="Arial" panose="020B0604020202020204" pitchFamily="34" charset="0"/>
              </a:rPr>
              <a:t>Opti</a:t>
            </a:r>
            <a:r>
              <a:rPr lang="en-US" sz="2400" b="0" dirty="0">
                <a:latin typeface="Arial" panose="020B0604020202020204" pitchFamily="34" charset="0"/>
                <a:cs typeface="Arial" panose="020B0604020202020204" pitchFamily="34" charset="0"/>
              </a:rPr>
              <a:t>-Free </a:t>
            </a:r>
            <a:r>
              <a:rPr lang="en-US" sz="2400" b="0" dirty="0" err="1">
                <a:latin typeface="Arial" panose="020B0604020202020204" pitchFamily="34" charset="0"/>
                <a:cs typeface="Arial" panose="020B0604020202020204" pitchFamily="34" charset="0"/>
              </a:rPr>
              <a:t>PureMoist</a:t>
            </a:r>
            <a:r>
              <a:rPr lang="en-US" sz="2400" b="0" dirty="0">
                <a:latin typeface="Arial" panose="020B0604020202020204" pitchFamily="34" charset="0"/>
                <a:cs typeface="Arial" panose="020B0604020202020204" pitchFamily="34" charset="0"/>
              </a:rPr>
              <a:t> (ALCON), </a:t>
            </a:r>
            <a:r>
              <a:rPr lang="en-US" sz="2400" b="0" dirty="0" err="1">
                <a:latin typeface="Arial" panose="020B0604020202020204" pitchFamily="34" charset="0"/>
                <a:cs typeface="Arial" panose="020B0604020202020204" pitchFamily="34" charset="0"/>
              </a:rPr>
              <a:t>Revitalens</a:t>
            </a:r>
            <a:r>
              <a:rPr lang="en-US" sz="2400" b="0" dirty="0">
                <a:latin typeface="Arial" panose="020B0604020202020204" pitchFamily="34" charset="0"/>
                <a:cs typeface="Arial" panose="020B0604020202020204" pitchFamily="34" charset="0"/>
              </a:rPr>
              <a:t> </a:t>
            </a:r>
            <a:r>
              <a:rPr lang="en-US" sz="2400" b="0" dirty="0" err="1">
                <a:latin typeface="Arial" panose="020B0604020202020204" pitchFamily="34" charset="0"/>
                <a:cs typeface="Arial" panose="020B0604020202020204" pitchFamily="34" charset="0"/>
              </a:rPr>
              <a:t>Ocutec</a:t>
            </a:r>
            <a:r>
              <a:rPr lang="en-US" sz="2400" b="0" dirty="0">
                <a:latin typeface="Arial" panose="020B0604020202020204" pitchFamily="34" charset="0"/>
                <a:cs typeface="Arial" panose="020B0604020202020204" pitchFamily="34" charset="0"/>
              </a:rPr>
              <a:t> (AMO) or </a:t>
            </a:r>
            <a:r>
              <a:rPr lang="en-US" sz="2400" b="0" dirty="0" err="1">
                <a:latin typeface="Arial" panose="020B0604020202020204" pitchFamily="34" charset="0"/>
                <a:cs typeface="Arial" panose="020B0604020202020204" pitchFamily="34" charset="0"/>
              </a:rPr>
              <a:t>AOSept</a:t>
            </a:r>
            <a:r>
              <a:rPr lang="en-US" sz="2400" b="0" dirty="0">
                <a:latin typeface="Arial" panose="020B0604020202020204" pitchFamily="34" charset="0"/>
                <a:cs typeface="Arial" panose="020B0604020202020204" pitchFamily="34" charset="0"/>
              </a:rPr>
              <a:t> Plus (ALCON) selected by the practitioner</a:t>
            </a:r>
          </a:p>
          <a:p>
            <a:pPr marL="351702" indent="-351702" algn="just">
              <a:spcBef>
                <a:spcPts val="0"/>
              </a:spcBef>
              <a:buClr>
                <a:srgbClr val="FF0000"/>
              </a:buClr>
              <a:buFont typeface="Wingdings" pitchFamily="2" charset="2"/>
              <a:buChar char="v"/>
            </a:pPr>
            <a:r>
              <a:rPr lang="en-US" sz="2400" b="0" dirty="0">
                <a:latin typeface="Arial" panose="020B0604020202020204" pitchFamily="34" charset="0"/>
                <a:cs typeface="Arial" panose="020B0604020202020204" pitchFamily="34" charset="0"/>
              </a:rPr>
              <a:t>Re-taught insertion &amp; removal as required</a:t>
            </a:r>
          </a:p>
          <a:p>
            <a:pPr marL="351702" indent="-351702" algn="just">
              <a:spcBef>
                <a:spcPts val="0"/>
              </a:spcBef>
              <a:buClr>
                <a:srgbClr val="FF0000"/>
              </a:buClr>
              <a:buFont typeface="Wingdings" pitchFamily="2" charset="2"/>
              <a:buChar char="v"/>
            </a:pPr>
            <a:r>
              <a:rPr lang="en-US" sz="2400" b="0" dirty="0">
                <a:latin typeface="Arial" panose="020B0604020202020204" pitchFamily="34" charset="0"/>
                <a:cs typeface="Arial" panose="020B0604020202020204" pitchFamily="34" charset="0"/>
              </a:rPr>
              <a:t>Primary hypothesis: &gt;50% of subjects can be successfully refit with </a:t>
            </a:r>
            <a:r>
              <a:rPr lang="en-US" sz="2400" b="0" dirty="0" err="1">
                <a:latin typeface="Arial" panose="020B0604020202020204" pitchFamily="34" charset="0"/>
                <a:cs typeface="Arial" panose="020B0604020202020204" pitchFamily="34" charset="0"/>
              </a:rPr>
              <a:t>senofilcon</a:t>
            </a:r>
            <a:r>
              <a:rPr lang="en-US" sz="2400" b="0" dirty="0">
                <a:latin typeface="Arial" panose="020B0604020202020204" pitchFamily="34" charset="0"/>
                <a:cs typeface="Arial" panose="020B0604020202020204" pitchFamily="34" charset="0"/>
              </a:rPr>
              <a:t> A CLs and complete 4-weeks DW based on practitioner judgment of acceptable physiology, comfort, vision &amp; handling to continue with CL wear</a:t>
            </a:r>
          </a:p>
        </p:txBody>
      </p:sp>
      <p:pic>
        <p:nvPicPr>
          <p:cNvPr id="25" name="Picture 114" descr="&#10;header_bg.jpg                                                  00073E6Dgaechter                       C075CDFC:"/>
          <p:cNvPicPr>
            <a:picLocks noChangeAspect="1" noChangeArrowheads="1"/>
          </p:cNvPicPr>
          <p:nvPr/>
        </p:nvPicPr>
        <p:blipFill>
          <a:blip r:embed="rId3" cstate="print"/>
          <a:srcRect/>
          <a:stretch>
            <a:fillRect/>
          </a:stretch>
        </p:blipFill>
        <p:spPr bwMode="auto">
          <a:xfrm>
            <a:off x="420375" y="7607275"/>
            <a:ext cx="11780717" cy="1316059"/>
          </a:xfrm>
          <a:prstGeom prst="rect">
            <a:avLst/>
          </a:prstGeom>
          <a:noFill/>
          <a:ln w="9525">
            <a:noFill/>
            <a:miter lim="800000"/>
            <a:headEnd/>
            <a:tailEnd/>
          </a:ln>
        </p:spPr>
      </p:pic>
      <p:sp>
        <p:nvSpPr>
          <p:cNvPr id="26" name="Text Box 106"/>
          <p:cNvSpPr txBox="1">
            <a:spLocks noChangeArrowheads="1"/>
          </p:cNvSpPr>
          <p:nvPr/>
        </p:nvSpPr>
        <p:spPr bwMode="auto">
          <a:xfrm>
            <a:off x="749118" y="7858055"/>
            <a:ext cx="6633602" cy="572662"/>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79443" tIns="39722" rIns="79443" bIns="39722">
            <a:spAutoFit/>
          </a:bodyPr>
          <a:lstStyle/>
          <a:p>
            <a:pPr>
              <a:spcBef>
                <a:spcPct val="50000"/>
              </a:spcBef>
              <a:defRPr/>
            </a:pPr>
            <a:r>
              <a:rPr lang="en-US" sz="3200" b="1" dirty="0">
                <a:solidFill>
                  <a:schemeClr val="bg1"/>
                </a:solidFill>
                <a:latin typeface="Arial" charset="0"/>
                <a:cs typeface="Times New Roman" charset="0"/>
                <a:sym typeface="Symbol" pitchFamily="18" charset="2"/>
              </a:rPr>
              <a:t>Methods</a:t>
            </a:r>
            <a:endParaRPr lang="en-US" sz="1600" b="1" dirty="0">
              <a:solidFill>
                <a:srgbClr val="000000"/>
              </a:solidFill>
              <a:latin typeface="Arial" charset="0"/>
              <a:cs typeface="Times New Roman" charset="0"/>
              <a:sym typeface="Symbol" pitchFamily="18" charset="2"/>
            </a:endParaRPr>
          </a:p>
        </p:txBody>
      </p:sp>
      <p:sp>
        <p:nvSpPr>
          <p:cNvPr id="27" name="Rectangle 26"/>
          <p:cNvSpPr/>
          <p:nvPr/>
        </p:nvSpPr>
        <p:spPr>
          <a:xfrm>
            <a:off x="14319250" y="10995238"/>
            <a:ext cx="5014236" cy="941994"/>
          </a:xfrm>
          <a:prstGeom prst="rect">
            <a:avLst/>
          </a:prstGeom>
        </p:spPr>
        <p:txBody>
          <a:bodyPr wrap="square" lIns="79443" tIns="39722" rIns="79443" bIns="39722">
            <a:spAutoFit/>
          </a:bodyPr>
          <a:lstStyle/>
          <a:p>
            <a:pPr algn="ctr">
              <a:spcBef>
                <a:spcPct val="50000"/>
              </a:spcBef>
              <a:buClr>
                <a:schemeClr val="hlink"/>
              </a:buClr>
            </a:pPr>
            <a:r>
              <a:rPr lang="en-US" sz="2800" b="1" dirty="0">
                <a:solidFill>
                  <a:schemeClr val="accent1"/>
                </a:solidFill>
                <a:latin typeface="Arial" panose="020B0604020202020204" pitchFamily="34" charset="0"/>
                <a:cs typeface="Arial" panose="020B0604020202020204" pitchFamily="34" charset="0"/>
                <a:sym typeface="Symbol" pitchFamily="18" charset="2"/>
              </a:rPr>
              <a:t>Figure 1: Study flow and subject status </a:t>
            </a:r>
            <a:endParaRPr lang="en-US" sz="3100" b="1" dirty="0">
              <a:solidFill>
                <a:schemeClr val="accent1"/>
              </a:solidFill>
              <a:latin typeface="Arial" charset="0"/>
              <a:cs typeface="Times New Roman" pitchFamily="18" charset="0"/>
              <a:sym typeface="Symbol" pitchFamily="18" charset="2"/>
            </a:endParaRPr>
          </a:p>
        </p:txBody>
      </p:sp>
    </p:spTree>
    <p:extLst>
      <p:ext uri="{BB962C8B-B14F-4D97-AF65-F5344CB8AC3E}">
        <p14:creationId xmlns:p14="http://schemas.microsoft.com/office/powerpoint/2010/main" val="3140005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13" descr="&#10;header_bg.jpg                                                  00073E6Dgaechter                       C075CDFC:"/>
          <p:cNvPicPr>
            <a:picLocks noChangeAspect="1" noChangeArrowheads="1"/>
          </p:cNvPicPr>
          <p:nvPr/>
        </p:nvPicPr>
        <p:blipFill>
          <a:blip r:embed="rId3" cstate="print"/>
          <a:srcRect/>
          <a:stretch>
            <a:fillRect/>
          </a:stretch>
        </p:blipFill>
        <p:spPr bwMode="auto">
          <a:xfrm>
            <a:off x="325083" y="276279"/>
            <a:ext cx="19556767" cy="1658061"/>
          </a:xfrm>
          <a:prstGeom prst="rect">
            <a:avLst/>
          </a:prstGeom>
          <a:noFill/>
          <a:ln w="9525">
            <a:noFill/>
            <a:miter lim="800000"/>
            <a:headEnd/>
            <a:tailEnd/>
          </a:ln>
        </p:spPr>
      </p:pic>
      <p:sp>
        <p:nvSpPr>
          <p:cNvPr id="2" name="Başlık 1"/>
          <p:cNvSpPr>
            <a:spLocks noGrp="1"/>
          </p:cNvSpPr>
          <p:nvPr>
            <p:ph type="title"/>
          </p:nvPr>
        </p:nvSpPr>
        <p:spPr>
          <a:xfrm>
            <a:off x="749118" y="387350"/>
            <a:ext cx="18686645" cy="1752600"/>
          </a:xfrm>
        </p:spPr>
        <p:txBody>
          <a:bodyPr/>
          <a:lstStyle/>
          <a:p>
            <a:pPr>
              <a:defRPr/>
            </a:pPr>
            <a:r>
              <a:rPr lang="en-US" sz="4400" b="1" dirty="0">
                <a:effectLst/>
                <a:latin typeface="Arial" panose="020B0604020202020204" pitchFamily="34" charset="0"/>
                <a:cs typeface="Arial" panose="020B0604020202020204" pitchFamily="34" charset="0"/>
              </a:rPr>
              <a:t>Clinical evaluation </a:t>
            </a:r>
            <a:r>
              <a:rPr lang="en-US" sz="4400" b="1" dirty="0" smtClean="0">
                <a:effectLst/>
                <a:latin typeface="Arial" panose="020B0604020202020204" pitchFamily="34" charset="0"/>
                <a:cs typeface="Arial" panose="020B0604020202020204" pitchFamily="34" charset="0"/>
              </a:rPr>
              <a:t>lapsed </a:t>
            </a:r>
            <a:r>
              <a:rPr lang="en-US" sz="4400" b="1" dirty="0">
                <a:effectLst/>
                <a:latin typeface="Arial" panose="020B0604020202020204" pitchFamily="34" charset="0"/>
                <a:cs typeface="Arial" panose="020B0604020202020204" pitchFamily="34" charset="0"/>
              </a:rPr>
              <a:t>wearers refitted with </a:t>
            </a:r>
            <a:r>
              <a:rPr lang="en-US" sz="4400" b="1" dirty="0" err="1">
                <a:effectLst/>
                <a:latin typeface="Arial" panose="020B0604020202020204" pitchFamily="34" charset="0"/>
                <a:cs typeface="Arial" panose="020B0604020202020204" pitchFamily="34" charset="0"/>
              </a:rPr>
              <a:t>senofilcon</a:t>
            </a:r>
            <a:r>
              <a:rPr lang="en-US" sz="4400" b="1" dirty="0">
                <a:effectLst/>
                <a:latin typeface="Arial" panose="020B0604020202020204" pitchFamily="34" charset="0"/>
                <a:cs typeface="Arial" panose="020B0604020202020204" pitchFamily="34" charset="0"/>
              </a:rPr>
              <a:t> A lenses</a:t>
            </a:r>
            <a:br>
              <a:rPr lang="en-US" sz="4400" b="1" dirty="0">
                <a:effectLst/>
                <a:latin typeface="Arial" panose="020B0604020202020204" pitchFamily="34" charset="0"/>
                <a:cs typeface="Arial" panose="020B0604020202020204" pitchFamily="34" charset="0"/>
              </a:rPr>
            </a:br>
            <a:r>
              <a:rPr lang="en-US" sz="2400" b="1" dirty="0" smtClean="0">
                <a:effectLst/>
                <a:latin typeface="Arial" panose="020B0604020202020204" pitchFamily="34" charset="0"/>
                <a:cs typeface="Arial" panose="020B0604020202020204" pitchFamily="34" charset="0"/>
              </a:rPr>
              <a:t>Kristy </a:t>
            </a:r>
            <a:r>
              <a:rPr lang="en-US" sz="2400" b="1" dirty="0" err="1">
                <a:effectLst/>
                <a:latin typeface="Arial" panose="020B0604020202020204" pitchFamily="34" charset="0"/>
                <a:cs typeface="Arial" panose="020B0604020202020204" pitchFamily="34" charset="0"/>
              </a:rPr>
              <a:t>Canavan</a:t>
            </a:r>
            <a:r>
              <a:rPr lang="en-US" sz="2400" b="1" dirty="0">
                <a:effectLst/>
                <a:latin typeface="Arial" panose="020B0604020202020204" pitchFamily="34" charset="0"/>
                <a:cs typeface="Arial" panose="020B0604020202020204" pitchFamily="34" charset="0"/>
              </a:rPr>
              <a:t> </a:t>
            </a:r>
            <a:r>
              <a:rPr lang="en-US" sz="2400" b="1" dirty="0">
                <a:effectLst/>
                <a:latin typeface="Arial" panose="020B0604020202020204" pitchFamily="34" charset="0"/>
                <a:cs typeface="Arial" panose="020B0604020202020204" pitchFamily="34" charset="0"/>
                <a:sym typeface="Symbol" pitchFamily="18" charset="2"/>
              </a:rPr>
              <a:t>OD FAAO</a:t>
            </a:r>
            <a:r>
              <a:rPr lang="en-US" sz="2400" b="1" baseline="30000" dirty="0">
                <a:effectLst/>
                <a:latin typeface="Arial" charset="0"/>
                <a:cs typeface="Times New Roman" charset="0"/>
                <a:sym typeface="Symbol" pitchFamily="18" charset="2"/>
              </a:rPr>
              <a:t>1</a:t>
            </a:r>
            <a:r>
              <a:rPr lang="en-US" sz="2400" b="1" dirty="0">
                <a:effectLst/>
                <a:latin typeface="Arial" panose="020B0604020202020204" pitchFamily="34" charset="0"/>
                <a:cs typeface="Arial" panose="020B0604020202020204" pitchFamily="34" charset="0"/>
                <a:sym typeface="Symbol" pitchFamily="18" charset="2"/>
              </a:rPr>
              <a:t> </a:t>
            </a:r>
            <a:r>
              <a:rPr lang="en-US" sz="2400" b="1" dirty="0">
                <a:effectLst/>
                <a:latin typeface="Arial" panose="020B0604020202020204" pitchFamily="34" charset="0"/>
                <a:cs typeface="Arial" panose="020B0604020202020204" pitchFamily="34" charset="0"/>
              </a:rPr>
              <a:t>Chantal Coles-Brennan  </a:t>
            </a:r>
            <a:r>
              <a:rPr lang="en-US" sz="2400" b="1" dirty="0">
                <a:effectLst/>
                <a:latin typeface="Arial" panose="020B0604020202020204" pitchFamily="34" charset="0"/>
                <a:cs typeface="Arial" panose="020B0604020202020204" pitchFamily="34" charset="0"/>
                <a:sym typeface="Symbol" pitchFamily="18" charset="2"/>
              </a:rPr>
              <a:t>OD FAAO</a:t>
            </a:r>
            <a:r>
              <a:rPr lang="en-US" sz="2400" b="1" baseline="30000" dirty="0">
                <a:effectLst/>
                <a:latin typeface="Arial" charset="0"/>
                <a:cs typeface="Times New Roman" charset="0"/>
                <a:sym typeface="Symbol" pitchFamily="18" charset="2"/>
              </a:rPr>
              <a:t>1</a:t>
            </a:r>
            <a:r>
              <a:rPr lang="en-US" sz="2400" b="1" dirty="0">
                <a:effectLst/>
                <a:latin typeface="Arial" panose="020B0604020202020204" pitchFamily="34" charset="0"/>
                <a:cs typeface="Arial" panose="020B0604020202020204" pitchFamily="34" charset="0"/>
                <a:sym typeface="Symbol" pitchFamily="18" charset="2"/>
              </a:rPr>
              <a:t> </a:t>
            </a:r>
            <a:r>
              <a:rPr lang="en-US" sz="2400" b="1" dirty="0">
                <a:effectLst/>
                <a:latin typeface="Arial" panose="020B0604020202020204" pitchFamily="34" charset="0"/>
                <a:cs typeface="Arial" panose="020B0604020202020204" pitchFamily="34" charset="0"/>
              </a:rPr>
              <a:t>Ryan Butterfield DrPH</a:t>
            </a:r>
            <a:r>
              <a:rPr lang="en-US" sz="2400" b="1" baseline="30000" dirty="0">
                <a:effectLst/>
                <a:latin typeface="Arial" charset="0"/>
                <a:cs typeface="Times New Roman" charset="0"/>
                <a:sym typeface="Symbol" pitchFamily="18" charset="2"/>
              </a:rPr>
              <a:t>2</a:t>
            </a:r>
            <a:r>
              <a:rPr lang="en-US" sz="2400" b="1" dirty="0">
                <a:effectLst/>
                <a:latin typeface="Arial" panose="020B0604020202020204" pitchFamily="34" charset="0"/>
                <a:cs typeface="Arial" panose="020B0604020202020204" pitchFamily="34" charset="0"/>
              </a:rPr>
              <a:t>  </a:t>
            </a:r>
            <a:r>
              <a:rPr lang="en-US" sz="2400" b="1" dirty="0">
                <a:effectLst/>
                <a:latin typeface="Arial" panose="020B0604020202020204" pitchFamily="34" charset="0"/>
                <a:cs typeface="Arial" panose="020B0604020202020204" pitchFamily="34" charset="0"/>
                <a:sym typeface="Symbol" pitchFamily="18" charset="2"/>
              </a:rPr>
              <a:t>Anna </a:t>
            </a:r>
            <a:r>
              <a:rPr lang="en-US" sz="2400" b="1" dirty="0" err="1">
                <a:effectLst/>
                <a:latin typeface="Arial" panose="020B0604020202020204" pitchFamily="34" charset="0"/>
                <a:cs typeface="Arial" panose="020B0604020202020204" pitchFamily="34" charset="0"/>
                <a:sym typeface="Symbol" pitchFamily="18" charset="2"/>
              </a:rPr>
              <a:t>Sulley</a:t>
            </a:r>
            <a:r>
              <a:rPr lang="en-US" sz="2400" b="1" dirty="0">
                <a:effectLst/>
                <a:latin typeface="Arial" panose="020B0604020202020204" pitchFamily="34" charset="0"/>
                <a:cs typeface="Arial" panose="020B0604020202020204" pitchFamily="34" charset="0"/>
                <a:sym typeface="Symbol" pitchFamily="18" charset="2"/>
              </a:rPr>
              <a:t> BSc </a:t>
            </a:r>
            <a:r>
              <a:rPr lang="en-US" sz="2400" b="1" dirty="0" err="1">
                <a:effectLst/>
                <a:latin typeface="Arial" panose="020B0604020202020204" pitchFamily="34" charset="0"/>
                <a:cs typeface="Arial" panose="020B0604020202020204" pitchFamily="34" charset="0"/>
                <a:sym typeface="Symbol" pitchFamily="18" charset="2"/>
              </a:rPr>
              <a:t>MCOptom</a:t>
            </a:r>
            <a:r>
              <a:rPr lang="en-US" sz="2400" b="1" dirty="0">
                <a:effectLst/>
                <a:latin typeface="Arial" panose="020B0604020202020204" pitchFamily="34" charset="0"/>
                <a:cs typeface="Arial" panose="020B0604020202020204" pitchFamily="34" charset="0"/>
                <a:sym typeface="Symbol" pitchFamily="18" charset="2"/>
              </a:rPr>
              <a:t> FAAO FBCLA</a:t>
            </a:r>
            <a:r>
              <a:rPr lang="en-US" sz="2400" b="1" baseline="30000" dirty="0">
                <a:effectLst/>
                <a:latin typeface="Arial" charset="0"/>
                <a:cs typeface="Times New Roman" charset="0"/>
                <a:sym typeface="Symbol" pitchFamily="18" charset="2"/>
              </a:rPr>
              <a:t>3</a:t>
            </a:r>
            <a:r>
              <a:rPr lang="en-US" sz="2400" b="1" dirty="0">
                <a:effectLst/>
                <a:latin typeface="Arial" charset="0"/>
                <a:cs typeface="Times New Roman" charset="0"/>
                <a:sym typeface="Symbol" pitchFamily="18" charset="2"/>
              </a:rPr>
              <a:t/>
            </a:r>
            <a:br>
              <a:rPr lang="en-US" sz="2400" b="1" dirty="0">
                <a:effectLst/>
                <a:latin typeface="Arial" charset="0"/>
                <a:cs typeface="Times New Roman" charset="0"/>
                <a:sym typeface="Symbol" pitchFamily="18" charset="2"/>
              </a:rPr>
            </a:br>
            <a:r>
              <a:rPr lang="en-US" sz="2400" b="1" baseline="30000" dirty="0">
                <a:effectLst/>
                <a:latin typeface="Arial" charset="0"/>
                <a:cs typeface="Times New Roman" charset="0"/>
                <a:sym typeface="Symbol" pitchFamily="18" charset="2"/>
              </a:rPr>
              <a:t>1</a:t>
            </a:r>
            <a:r>
              <a:rPr lang="en-US" sz="2400" b="1" dirty="0">
                <a:effectLst/>
                <a:latin typeface="Arial" charset="0"/>
                <a:cs typeface="Times New Roman" charset="0"/>
                <a:sym typeface="Symbol" pitchFamily="18" charset="2"/>
              </a:rPr>
              <a:t>Johnson &amp; Johnson Vision </a:t>
            </a:r>
            <a:r>
              <a:rPr lang="en-US" sz="2400" b="1" dirty="0" smtClean="0">
                <a:effectLst/>
                <a:latin typeface="Arial" charset="0"/>
                <a:cs typeface="Times New Roman" charset="0"/>
                <a:sym typeface="Symbol" pitchFamily="18" charset="2"/>
              </a:rPr>
              <a:t>Care</a:t>
            </a:r>
            <a:r>
              <a:rPr lang="en-US" sz="2400" b="1" cap="all" dirty="0" smtClean="0">
                <a:effectLst/>
                <a:latin typeface="Arial" charset="0"/>
                <a:cs typeface="Times New Roman" charset="0"/>
                <a:sym typeface="Symbol" pitchFamily="18" charset="2"/>
              </a:rPr>
              <a:t>, </a:t>
            </a:r>
            <a:r>
              <a:rPr lang="en-US" sz="2400" b="1" cap="all" dirty="0" err="1" smtClean="0">
                <a:effectLst/>
                <a:latin typeface="Arial" charset="0"/>
                <a:cs typeface="Times New Roman" charset="0"/>
                <a:sym typeface="Symbol" pitchFamily="18" charset="2"/>
              </a:rPr>
              <a:t>iNc</a:t>
            </a:r>
            <a:r>
              <a:rPr lang="en-US" sz="2400" b="1" dirty="0">
                <a:effectLst/>
                <a:latin typeface="Arial" charset="0"/>
                <a:cs typeface="Times New Roman" charset="0"/>
                <a:sym typeface="Symbol" pitchFamily="18" charset="2"/>
              </a:rPr>
              <a:t>	</a:t>
            </a:r>
            <a:r>
              <a:rPr lang="en-US" sz="2400" b="1" baseline="30000" dirty="0">
                <a:effectLst/>
                <a:latin typeface="Arial" charset="0"/>
                <a:cs typeface="Times New Roman" charset="0"/>
                <a:sym typeface="Symbol" pitchFamily="18" charset="2"/>
              </a:rPr>
              <a:t>2 </a:t>
            </a:r>
            <a:r>
              <a:rPr lang="en-US" sz="2400" b="1" dirty="0">
                <a:effectLst/>
                <a:latin typeface="Arial" charset="0"/>
                <a:cs typeface="Times New Roman" charset="0"/>
                <a:sym typeface="Symbol" pitchFamily="18" charset="2"/>
              </a:rPr>
              <a:t>3M   	</a:t>
            </a:r>
            <a:r>
              <a:rPr lang="en-US" sz="2400" b="1" dirty="0" smtClean="0">
                <a:effectLst/>
                <a:latin typeface="Arial" charset="0"/>
                <a:cs typeface="Times New Roman" charset="0"/>
                <a:sym typeface="Symbol" pitchFamily="18" charset="2"/>
              </a:rPr>
              <a:t>	</a:t>
            </a:r>
            <a:r>
              <a:rPr lang="en-US" sz="2400" b="1" baseline="30000" dirty="0" smtClean="0">
                <a:effectLst/>
                <a:latin typeface="Arial" charset="0"/>
                <a:cs typeface="Times New Roman" charset="0"/>
                <a:sym typeface="Symbol" pitchFamily="18" charset="2"/>
              </a:rPr>
              <a:t>3</a:t>
            </a:r>
            <a:r>
              <a:rPr lang="en-US" sz="2400" b="1" dirty="0" smtClean="0">
                <a:effectLst/>
                <a:latin typeface="Arial" charset="0"/>
                <a:cs typeface="Times New Roman" charset="0"/>
                <a:sym typeface="Symbol" pitchFamily="18" charset="2"/>
              </a:rPr>
              <a:t>Johnson </a:t>
            </a:r>
            <a:r>
              <a:rPr lang="en-US" sz="2400" b="1" dirty="0">
                <a:effectLst/>
                <a:latin typeface="Arial" charset="0"/>
                <a:cs typeface="Times New Roman" charset="0"/>
                <a:sym typeface="Symbol" pitchFamily="18" charset="2"/>
              </a:rPr>
              <a:t>&amp; Johnson Vision Care</a:t>
            </a:r>
          </a:p>
        </p:txBody>
      </p:sp>
      <p:grpSp>
        <p:nvGrpSpPr>
          <p:cNvPr id="11" name="Group 10"/>
          <p:cNvGrpSpPr/>
          <p:nvPr/>
        </p:nvGrpSpPr>
        <p:grpSpPr>
          <a:xfrm>
            <a:off x="450849" y="2399062"/>
            <a:ext cx="10896601" cy="985859"/>
            <a:chOff x="831621" y="5247335"/>
            <a:chExt cx="17249110" cy="1234820"/>
          </a:xfrm>
        </p:grpSpPr>
        <p:pic>
          <p:nvPicPr>
            <p:cNvPr id="12" name="Picture 114" descr="&#10;header_bg.jpg                                                  00073E6Dgaechter                       C075CDFC:"/>
            <p:cNvPicPr>
              <a:picLocks noChangeAspect="1" noChangeArrowheads="1"/>
            </p:cNvPicPr>
            <p:nvPr/>
          </p:nvPicPr>
          <p:blipFill>
            <a:blip r:embed="rId3" cstate="print"/>
            <a:srcRect/>
            <a:stretch>
              <a:fillRect/>
            </a:stretch>
          </p:blipFill>
          <p:spPr bwMode="auto">
            <a:xfrm>
              <a:off x="831621" y="5247335"/>
              <a:ext cx="17249110" cy="1234820"/>
            </a:xfrm>
            <a:prstGeom prst="rect">
              <a:avLst/>
            </a:prstGeom>
            <a:noFill/>
            <a:ln w="9525">
              <a:noFill/>
              <a:miter lim="800000"/>
              <a:headEnd/>
              <a:tailEnd/>
            </a:ln>
          </p:spPr>
        </p:pic>
        <p:sp>
          <p:nvSpPr>
            <p:cNvPr id="13" name="Text Box 106"/>
            <p:cNvSpPr txBox="1">
              <a:spLocks noChangeArrowheads="1"/>
            </p:cNvSpPr>
            <p:nvPr/>
          </p:nvSpPr>
          <p:spPr bwMode="auto">
            <a:xfrm>
              <a:off x="1424113" y="5459793"/>
              <a:ext cx="9580854" cy="71735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79507" tIns="39754" rIns="79507" bIns="39754">
              <a:spAutoFit/>
            </a:bodyPr>
            <a:lstStyle/>
            <a:p>
              <a:pPr eaLnBrk="0" fontAlgn="base" hangingPunct="0">
                <a:spcBef>
                  <a:spcPct val="50000"/>
                </a:spcBef>
                <a:spcAft>
                  <a:spcPct val="0"/>
                </a:spcAft>
                <a:defRPr/>
              </a:pPr>
              <a:r>
                <a:rPr lang="en-US" sz="3200" b="1" dirty="0" smtClean="0">
                  <a:solidFill>
                    <a:srgbClr val="FFFFFF"/>
                  </a:solidFill>
                  <a:latin typeface="Arial" panose="020B0604020202020204" pitchFamily="34" charset="0"/>
                  <a:cs typeface="Arial" panose="020B0604020202020204" pitchFamily="34" charset="0"/>
                  <a:sym typeface="Symbol" pitchFamily="18" charset="2"/>
                </a:rPr>
                <a:t>Results</a:t>
              </a:r>
              <a:endParaRPr lang="en-US" sz="2400" dirty="0">
                <a:solidFill>
                  <a:srgbClr val="000000"/>
                </a:solidFill>
                <a:latin typeface="Arial" panose="020B0604020202020204" pitchFamily="34" charset="0"/>
                <a:cs typeface="Arial" panose="020B0604020202020204" pitchFamily="34" charset="0"/>
                <a:sym typeface="Symbol" pitchFamily="18" charset="2"/>
              </a:endParaRPr>
            </a:p>
          </p:txBody>
        </p:sp>
      </p:grpSp>
      <p:sp>
        <p:nvSpPr>
          <p:cNvPr id="15" name="Rectangle 1"/>
          <p:cNvSpPr>
            <a:spLocks noChangeArrowheads="1"/>
          </p:cNvSpPr>
          <p:nvPr/>
        </p:nvSpPr>
        <p:spPr bwMode="auto">
          <a:xfrm>
            <a:off x="18218708" y="1374245"/>
            <a:ext cx="1663142" cy="560095"/>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36765" tIns="18383" rIns="36765" bIns="18383" anchor="ctr">
            <a:spAutoFit/>
          </a:bodyPr>
          <a:lstStyle/>
          <a:p>
            <a:pPr algn="ctr" eaLnBrk="0" fontAlgn="base" hangingPunct="0">
              <a:spcBef>
                <a:spcPct val="0"/>
              </a:spcBef>
              <a:spcAft>
                <a:spcPct val="0"/>
              </a:spcAft>
              <a:defRPr/>
            </a:pPr>
            <a:r>
              <a:rPr lang="en-US" sz="3400" b="1" dirty="0" smtClean="0">
                <a:solidFill>
                  <a:srgbClr val="FFFFFF"/>
                </a:solidFill>
                <a:latin typeface="Calibri" panose="020F0502020204030204" pitchFamily="34" charset="0"/>
                <a:ea typeface="Calibri" panose="020F0502020204030204" pitchFamily="34" charset="0"/>
                <a:cs typeface="Calibri" panose="020F0502020204030204" pitchFamily="34" charset="0"/>
              </a:rPr>
              <a:t>2 of 4</a:t>
            </a:r>
            <a:endParaRPr lang="en-US" sz="5300" b="1" dirty="0">
              <a:solidFill>
                <a:srgbClr val="FFFFFF"/>
              </a:solidFill>
              <a:latin typeface="Calibri" panose="020F0502020204030204" pitchFamily="34" charset="0"/>
              <a:cs typeface="Calibri" panose="020F0502020204030204" pitchFamily="34" charset="0"/>
            </a:endParaRPr>
          </a:p>
        </p:txBody>
      </p:sp>
      <p:sp>
        <p:nvSpPr>
          <p:cNvPr id="17" name="Metin Yer Tutucusu 2"/>
          <p:cNvSpPr txBox="1">
            <a:spLocks/>
          </p:cNvSpPr>
          <p:nvPr/>
        </p:nvSpPr>
        <p:spPr>
          <a:xfrm>
            <a:off x="450849" y="3587750"/>
            <a:ext cx="10896601" cy="8839200"/>
          </a:xfrm>
          <a:prstGeom prst="rect">
            <a:avLst/>
          </a:prstGeom>
        </p:spPr>
        <p:txBody>
          <a:bodyPr wrap="square" lIns="36000" tIns="36000" rIns="36000" bIns="36000">
            <a:noAutofit/>
          </a:bodyPr>
          <a:lstStyle>
            <a:lvl1pPr marL="342900" indent="-342900">
              <a:buClr>
                <a:srgbClr val="FF0000"/>
              </a:buClr>
              <a:buFont typeface="Wingdings" panose="05000000000000000000" pitchFamily="2" charset="2"/>
              <a:buChar char="v"/>
              <a:defRPr sz="2000">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4045" indent="-397215">
              <a:spcBef>
                <a:spcPts val="0"/>
              </a:spcBef>
              <a:buClr>
                <a:schemeClr val="hlink"/>
              </a:buClr>
            </a:pPr>
            <a:r>
              <a:rPr lang="en-US" sz="2800" b="1" u="sng" cap="all" dirty="0">
                <a:latin typeface="Arial" panose="020B0604020202020204" pitchFamily="34" charset="0"/>
                <a:cs typeface="Arial" panose="020B0604020202020204" pitchFamily="34" charset="0"/>
              </a:rPr>
              <a:t>Demographics and </a:t>
            </a:r>
            <a:r>
              <a:rPr lang="en-US" sz="2800" b="1" u="sng" cap="all" dirty="0" smtClean="0">
                <a:latin typeface="Arial" panose="020B0604020202020204" pitchFamily="34" charset="0"/>
                <a:cs typeface="Arial" panose="020B0604020202020204" pitchFamily="34" charset="0"/>
              </a:rPr>
              <a:t>Previous CL </a:t>
            </a:r>
            <a:r>
              <a:rPr lang="en-US" sz="2800" b="1" u="sng" cap="all" dirty="0">
                <a:latin typeface="Arial" panose="020B0604020202020204" pitchFamily="34" charset="0"/>
                <a:cs typeface="Arial" panose="020B0604020202020204" pitchFamily="34" charset="0"/>
              </a:rPr>
              <a:t>Wear</a:t>
            </a:r>
          </a:p>
          <a:p>
            <a:pPr algn="just"/>
            <a:r>
              <a:rPr lang="en-US" sz="2800" dirty="0">
                <a:latin typeface="Arial" panose="020B0604020202020204" pitchFamily="34" charset="0"/>
                <a:cs typeface="Arial" panose="020B0604020202020204" pitchFamily="34" charset="0"/>
              </a:rPr>
              <a:t>Study was completed by 174 subjects (95 sphere, 79 </a:t>
            </a:r>
            <a:r>
              <a:rPr lang="en-US" sz="2800" dirty="0" err="1">
                <a:latin typeface="Arial" panose="020B0604020202020204" pitchFamily="34" charset="0"/>
                <a:cs typeface="Arial" panose="020B0604020202020204" pitchFamily="34" charset="0"/>
              </a:rPr>
              <a:t>toric</a:t>
            </a:r>
            <a:r>
              <a:rPr lang="en-US" sz="2800" dirty="0">
                <a:latin typeface="Arial" panose="020B0604020202020204" pitchFamily="34" charset="0"/>
                <a:cs typeface="Arial" panose="020B0604020202020204" pitchFamily="34" charset="0"/>
              </a:rPr>
              <a:t>) </a:t>
            </a:r>
          </a:p>
          <a:p>
            <a:pPr algn="just"/>
            <a:r>
              <a:rPr lang="en-US" sz="2800" dirty="0">
                <a:latin typeface="Arial" panose="020B0604020202020204" pitchFamily="34" charset="0"/>
                <a:cs typeface="Arial" panose="020B0604020202020204" pitchFamily="34" charset="0"/>
              </a:rPr>
              <a:t>Mean age 29.4 years (range 18-39); 69% female</a:t>
            </a:r>
          </a:p>
          <a:p>
            <a:pPr algn="just"/>
            <a:r>
              <a:rPr lang="en-US" sz="2800" dirty="0">
                <a:latin typeface="Arial" panose="020B0604020202020204" pitchFamily="34" charset="0"/>
                <a:cs typeface="Arial" panose="020B0604020202020204" pitchFamily="34" charset="0"/>
              </a:rPr>
              <a:t>Average age first tried CLs: 18 years (range 7-37)</a:t>
            </a:r>
          </a:p>
          <a:p>
            <a:pPr algn="just"/>
            <a:r>
              <a:rPr lang="en-US" sz="2800" dirty="0">
                <a:latin typeface="Arial" panose="020B0604020202020204" pitchFamily="34" charset="0"/>
                <a:cs typeface="Arial" panose="020B0604020202020204" pitchFamily="34" charset="0"/>
              </a:rPr>
              <a:t>Average age stopped CL wear: 26 years (range 13-38)</a:t>
            </a:r>
          </a:p>
          <a:p>
            <a:pPr algn="just"/>
            <a:r>
              <a:rPr lang="en-US" sz="2800" dirty="0">
                <a:latin typeface="Arial" panose="020B0604020202020204" pitchFamily="34" charset="0"/>
                <a:cs typeface="Arial" panose="020B0604020202020204" pitchFamily="34" charset="0"/>
              </a:rPr>
              <a:t>Time period wore CLs: 5.5 years (range 1-8)</a:t>
            </a:r>
          </a:p>
          <a:p>
            <a:pPr algn="just"/>
            <a:r>
              <a:rPr lang="en-US" sz="2800" dirty="0">
                <a:latin typeface="Arial" panose="020B0604020202020204" pitchFamily="34" charset="0"/>
                <a:cs typeface="Arial" panose="020B0604020202020204" pitchFamily="34" charset="0"/>
              </a:rPr>
              <a:t>Drop-outs mostly full-time wearers (57% wore ≥5 days/week);  45% have occasionally/regularly slept/napped in CLs</a:t>
            </a:r>
          </a:p>
          <a:p>
            <a:pPr algn="just"/>
            <a:r>
              <a:rPr lang="en-US" sz="2800" dirty="0">
                <a:latin typeface="Arial" panose="020B0604020202020204" pitchFamily="34" charset="0"/>
                <a:cs typeface="Arial" panose="020B0604020202020204" pitchFamily="34" charset="0"/>
                <a:sym typeface="Symbol" pitchFamily="18" charset="2"/>
              </a:rPr>
              <a:t>57% subjects unable to recall CL brand prior </a:t>
            </a:r>
            <a:r>
              <a:rPr lang="en-US" sz="2800" dirty="0">
                <a:latin typeface="Arial" charset="0"/>
                <a:cs typeface="Times New Roman" pitchFamily="18" charset="0"/>
                <a:sym typeface="Symbol" pitchFamily="18" charset="2"/>
              </a:rPr>
              <a:t>to discontinuing; for those who could,  there was a wide distribution across multiple brands &amp; modalities with 79% spherical and 21% </a:t>
            </a:r>
            <a:r>
              <a:rPr lang="en-US" sz="2800" dirty="0" err="1">
                <a:latin typeface="Arial" charset="0"/>
                <a:cs typeface="Times New Roman" pitchFamily="18" charset="0"/>
                <a:sym typeface="Symbol" pitchFamily="18" charset="2"/>
              </a:rPr>
              <a:t>toric</a:t>
            </a:r>
            <a:r>
              <a:rPr lang="en-US" sz="2800" dirty="0">
                <a:latin typeface="Arial" charset="0"/>
                <a:cs typeface="Times New Roman" pitchFamily="18" charset="0"/>
                <a:sym typeface="Symbol" pitchFamily="18" charset="2"/>
              </a:rPr>
              <a:t> designs</a:t>
            </a:r>
          </a:p>
          <a:p>
            <a:pPr algn="just"/>
            <a:r>
              <a:rPr lang="en-US" sz="2800" dirty="0">
                <a:latin typeface="Arial" panose="020B0604020202020204" pitchFamily="34" charset="0"/>
                <a:cs typeface="Arial" panose="020B0604020202020204" pitchFamily="34" charset="0"/>
              </a:rPr>
              <a:t>Main reasons given at baseline for lapsing were discomfort/dryness (28.3% overall, 24.2% sphere, 33.3% </a:t>
            </a:r>
            <a:r>
              <a:rPr lang="en-US" sz="2800" dirty="0" err="1">
                <a:latin typeface="Arial" panose="020B0604020202020204" pitchFamily="34" charset="0"/>
                <a:cs typeface="Arial" panose="020B0604020202020204" pitchFamily="34" charset="0"/>
              </a:rPr>
              <a:t>toric</a:t>
            </a:r>
            <a:r>
              <a:rPr lang="en-US" sz="2800" dirty="0">
                <a:latin typeface="Arial" panose="020B0604020202020204" pitchFamily="34" charset="0"/>
                <a:cs typeface="Arial" panose="020B0604020202020204" pitchFamily="34" charset="0"/>
              </a:rPr>
              <a:t>) and cost (Figure 2)</a:t>
            </a:r>
          </a:p>
          <a:p>
            <a:pPr algn="just"/>
            <a:r>
              <a:rPr lang="en-US" sz="2800" dirty="0">
                <a:latin typeface="Arial" panose="020B0604020202020204" pitchFamily="34" charset="0"/>
                <a:cs typeface="Arial" panose="020B0604020202020204" pitchFamily="34" charset="0"/>
              </a:rPr>
              <a:t>2x more subjects re-fitted to the </a:t>
            </a:r>
            <a:r>
              <a:rPr lang="en-US" sz="2800" dirty="0" err="1">
                <a:latin typeface="Arial" panose="020B0604020202020204" pitchFamily="34" charset="0"/>
                <a:cs typeface="Arial" panose="020B0604020202020204" pitchFamily="34" charset="0"/>
              </a:rPr>
              <a:t>toric</a:t>
            </a:r>
            <a:r>
              <a:rPr lang="en-US" sz="2800" dirty="0">
                <a:latin typeface="Arial" panose="020B0604020202020204" pitchFamily="34" charset="0"/>
                <a:cs typeface="Arial" panose="020B0604020202020204" pitchFamily="34" charset="0"/>
              </a:rPr>
              <a:t> CL lapsed due to vision (9.0% vs 3.2% for sphere). </a:t>
            </a:r>
          </a:p>
          <a:p>
            <a:pPr algn="just"/>
            <a:r>
              <a:rPr lang="en-US" sz="2800" dirty="0">
                <a:latin typeface="Arial" panose="020B0604020202020204" pitchFamily="34" charset="0"/>
                <a:cs typeface="Arial" panose="020B0604020202020204" pitchFamily="34" charset="0"/>
              </a:rPr>
              <a:t>86% interested in trying CLs again, including those who dropped out due to dryness and discomfort</a:t>
            </a:r>
          </a:p>
          <a:p>
            <a:pPr algn="just"/>
            <a:r>
              <a:rPr lang="en-US" sz="2800" dirty="0">
                <a:latin typeface="Arial" panose="020B0604020202020204" pitchFamily="34" charset="0"/>
                <a:cs typeface="Arial" panose="020B0604020202020204" pitchFamily="34" charset="0"/>
                <a:sym typeface="Symbol" pitchFamily="18" charset="2"/>
              </a:rPr>
              <a:t>Majority subjects (84.4%) did not consult their eye</a:t>
            </a:r>
            <a:r>
              <a:rPr lang="en-US" sz="2800" dirty="0">
                <a:latin typeface="Arial" charset="0"/>
                <a:cs typeface="Times New Roman" pitchFamily="18" charset="0"/>
                <a:sym typeface="Symbol" pitchFamily="18" charset="2"/>
              </a:rPr>
              <a:t> care practitioner prior to lapsing from CL wear </a:t>
            </a:r>
            <a:endParaRPr lang="en-US" sz="2400" dirty="0">
              <a:latin typeface="Arial" charset="0"/>
              <a:cs typeface="Times New Roman" pitchFamily="18" charset="0"/>
              <a:sym typeface="Symbol" pitchFamily="18" charset="2"/>
            </a:endParaRPr>
          </a:p>
          <a:p>
            <a:endParaRPr lang="en-US" sz="2800" dirty="0"/>
          </a:p>
          <a:p>
            <a:endParaRPr lang="tr-TR" sz="2800" kern="0" dirty="0" smtClean="0"/>
          </a:p>
        </p:txBody>
      </p:sp>
      <p:graphicFrame>
        <p:nvGraphicFramePr>
          <p:cNvPr id="28" name="Chart 27"/>
          <p:cNvGraphicFramePr>
            <a:graphicFrameLocks noGrp="1"/>
          </p:cNvGraphicFramePr>
          <p:nvPr>
            <p:extLst>
              <p:ext uri="{D42A27DB-BD31-4B8C-83A1-F6EECF244321}">
                <p14:modId xmlns:p14="http://schemas.microsoft.com/office/powerpoint/2010/main" val="1612261710"/>
              </p:ext>
            </p:extLst>
          </p:nvPr>
        </p:nvGraphicFramePr>
        <p:xfrm>
          <a:off x="11804650" y="2399062"/>
          <a:ext cx="8275171" cy="8503888"/>
        </p:xfrm>
        <a:graphic>
          <a:graphicData uri="http://schemas.openxmlformats.org/drawingml/2006/chart">
            <c:chart xmlns:c="http://schemas.openxmlformats.org/drawingml/2006/chart" xmlns:r="http://schemas.openxmlformats.org/officeDocument/2006/relationships" r:id="rId4"/>
          </a:graphicData>
        </a:graphic>
      </p:graphicFrame>
      <p:sp>
        <p:nvSpPr>
          <p:cNvPr id="29" name="Rectangle 28"/>
          <p:cNvSpPr/>
          <p:nvPr/>
        </p:nvSpPr>
        <p:spPr>
          <a:xfrm>
            <a:off x="13259079" y="11196521"/>
            <a:ext cx="5791200" cy="941994"/>
          </a:xfrm>
          <a:prstGeom prst="rect">
            <a:avLst/>
          </a:prstGeom>
        </p:spPr>
        <p:txBody>
          <a:bodyPr wrap="square" lIns="79443" tIns="39722" rIns="79443" bIns="39722">
            <a:spAutoFit/>
          </a:bodyPr>
          <a:lstStyle/>
          <a:p>
            <a:pPr algn="ctr">
              <a:spcBef>
                <a:spcPct val="50000"/>
              </a:spcBef>
              <a:buClr>
                <a:schemeClr val="hlink"/>
              </a:buClr>
            </a:pPr>
            <a:r>
              <a:rPr lang="en-US" sz="2800" b="1" dirty="0">
                <a:solidFill>
                  <a:schemeClr val="accent1"/>
                </a:solidFill>
                <a:latin typeface="Arial" panose="020B0604020202020204" pitchFamily="34" charset="0"/>
                <a:cs typeface="Arial" panose="020B0604020202020204" pitchFamily="34" charset="0"/>
                <a:sym typeface="Symbol" pitchFamily="18" charset="2"/>
              </a:rPr>
              <a:t>Figure 2: Primary reason for lapsing from CL wear</a:t>
            </a:r>
            <a:endParaRPr lang="en-US" sz="3100" b="1" dirty="0">
              <a:solidFill>
                <a:schemeClr val="accent1"/>
              </a:solidFill>
              <a:latin typeface="Arial" charset="0"/>
              <a:cs typeface="Times New Roman" pitchFamily="18" charset="0"/>
              <a:sym typeface="Symbol" pitchFamily="18" charset="2"/>
            </a:endParaRPr>
          </a:p>
        </p:txBody>
      </p:sp>
    </p:spTree>
    <p:extLst>
      <p:ext uri="{BB962C8B-B14F-4D97-AF65-F5344CB8AC3E}">
        <p14:creationId xmlns:p14="http://schemas.microsoft.com/office/powerpoint/2010/main" val="1975960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13" descr="&#10;header_bg.jpg                                                  00073E6Dgaechter                       C075CDFC:"/>
          <p:cNvPicPr>
            <a:picLocks noChangeAspect="1" noChangeArrowheads="1"/>
          </p:cNvPicPr>
          <p:nvPr/>
        </p:nvPicPr>
        <p:blipFill>
          <a:blip r:embed="rId3" cstate="print"/>
          <a:srcRect/>
          <a:stretch>
            <a:fillRect/>
          </a:stretch>
        </p:blipFill>
        <p:spPr bwMode="auto">
          <a:xfrm>
            <a:off x="325083" y="276279"/>
            <a:ext cx="19556767" cy="1658061"/>
          </a:xfrm>
          <a:prstGeom prst="rect">
            <a:avLst/>
          </a:prstGeom>
          <a:noFill/>
          <a:ln w="9525">
            <a:noFill/>
            <a:miter lim="800000"/>
            <a:headEnd/>
            <a:tailEnd/>
          </a:ln>
        </p:spPr>
      </p:pic>
      <p:sp>
        <p:nvSpPr>
          <p:cNvPr id="2" name="Başlık 1"/>
          <p:cNvSpPr>
            <a:spLocks noGrp="1"/>
          </p:cNvSpPr>
          <p:nvPr>
            <p:ph type="title"/>
          </p:nvPr>
        </p:nvSpPr>
        <p:spPr>
          <a:xfrm>
            <a:off x="749118" y="387350"/>
            <a:ext cx="18686645" cy="1752600"/>
          </a:xfrm>
        </p:spPr>
        <p:txBody>
          <a:bodyPr/>
          <a:lstStyle/>
          <a:p>
            <a:pPr>
              <a:defRPr/>
            </a:pPr>
            <a:r>
              <a:rPr lang="en-US" sz="4400" b="1" dirty="0">
                <a:effectLst/>
                <a:latin typeface="Arial" panose="020B0604020202020204" pitchFamily="34" charset="0"/>
                <a:cs typeface="Arial" panose="020B0604020202020204" pitchFamily="34" charset="0"/>
              </a:rPr>
              <a:t>Clinical evaluation </a:t>
            </a:r>
            <a:r>
              <a:rPr lang="en-US" sz="4400" b="1" dirty="0" smtClean="0">
                <a:effectLst/>
                <a:latin typeface="Arial" panose="020B0604020202020204" pitchFamily="34" charset="0"/>
                <a:cs typeface="Arial" panose="020B0604020202020204" pitchFamily="34" charset="0"/>
              </a:rPr>
              <a:t>lapsed </a:t>
            </a:r>
            <a:r>
              <a:rPr lang="en-US" sz="4400" b="1" dirty="0">
                <a:effectLst/>
                <a:latin typeface="Arial" panose="020B0604020202020204" pitchFamily="34" charset="0"/>
                <a:cs typeface="Arial" panose="020B0604020202020204" pitchFamily="34" charset="0"/>
              </a:rPr>
              <a:t>wearers refitted with </a:t>
            </a:r>
            <a:r>
              <a:rPr lang="en-US" sz="4400" b="1" dirty="0" err="1">
                <a:effectLst/>
                <a:latin typeface="Arial" panose="020B0604020202020204" pitchFamily="34" charset="0"/>
                <a:cs typeface="Arial" panose="020B0604020202020204" pitchFamily="34" charset="0"/>
              </a:rPr>
              <a:t>senofilcon</a:t>
            </a:r>
            <a:r>
              <a:rPr lang="en-US" sz="4400" b="1" dirty="0">
                <a:effectLst/>
                <a:latin typeface="Arial" panose="020B0604020202020204" pitchFamily="34" charset="0"/>
                <a:cs typeface="Arial" panose="020B0604020202020204" pitchFamily="34" charset="0"/>
              </a:rPr>
              <a:t> A lenses</a:t>
            </a:r>
            <a:br>
              <a:rPr lang="en-US" sz="4400" b="1" dirty="0">
                <a:effectLst/>
                <a:latin typeface="Arial" panose="020B0604020202020204" pitchFamily="34" charset="0"/>
                <a:cs typeface="Arial" panose="020B0604020202020204" pitchFamily="34" charset="0"/>
              </a:rPr>
            </a:br>
            <a:r>
              <a:rPr lang="en-US" sz="2400" b="1" dirty="0" smtClean="0">
                <a:effectLst/>
                <a:latin typeface="Arial" panose="020B0604020202020204" pitchFamily="34" charset="0"/>
                <a:cs typeface="Arial" panose="020B0604020202020204" pitchFamily="34" charset="0"/>
              </a:rPr>
              <a:t>Kristy </a:t>
            </a:r>
            <a:r>
              <a:rPr lang="en-US" sz="2400" b="1" dirty="0" err="1">
                <a:effectLst/>
                <a:latin typeface="Arial" panose="020B0604020202020204" pitchFamily="34" charset="0"/>
                <a:cs typeface="Arial" panose="020B0604020202020204" pitchFamily="34" charset="0"/>
              </a:rPr>
              <a:t>Canavan</a:t>
            </a:r>
            <a:r>
              <a:rPr lang="en-US" sz="2400" b="1" dirty="0">
                <a:effectLst/>
                <a:latin typeface="Arial" panose="020B0604020202020204" pitchFamily="34" charset="0"/>
                <a:cs typeface="Arial" panose="020B0604020202020204" pitchFamily="34" charset="0"/>
              </a:rPr>
              <a:t> </a:t>
            </a:r>
            <a:r>
              <a:rPr lang="en-US" sz="2400" b="1" dirty="0">
                <a:effectLst/>
                <a:latin typeface="Arial" panose="020B0604020202020204" pitchFamily="34" charset="0"/>
                <a:cs typeface="Arial" panose="020B0604020202020204" pitchFamily="34" charset="0"/>
                <a:sym typeface="Symbol" pitchFamily="18" charset="2"/>
              </a:rPr>
              <a:t>OD FAAO</a:t>
            </a:r>
            <a:r>
              <a:rPr lang="en-US" sz="2400" b="1" baseline="30000" dirty="0">
                <a:effectLst/>
                <a:latin typeface="Arial" charset="0"/>
                <a:cs typeface="Times New Roman" charset="0"/>
                <a:sym typeface="Symbol" pitchFamily="18" charset="2"/>
              </a:rPr>
              <a:t>1</a:t>
            </a:r>
            <a:r>
              <a:rPr lang="en-US" sz="2400" b="1" dirty="0">
                <a:effectLst/>
                <a:latin typeface="Arial" panose="020B0604020202020204" pitchFamily="34" charset="0"/>
                <a:cs typeface="Arial" panose="020B0604020202020204" pitchFamily="34" charset="0"/>
                <a:sym typeface="Symbol" pitchFamily="18" charset="2"/>
              </a:rPr>
              <a:t> </a:t>
            </a:r>
            <a:r>
              <a:rPr lang="en-US" sz="2400" b="1" dirty="0">
                <a:effectLst/>
                <a:latin typeface="Arial" panose="020B0604020202020204" pitchFamily="34" charset="0"/>
                <a:cs typeface="Arial" panose="020B0604020202020204" pitchFamily="34" charset="0"/>
              </a:rPr>
              <a:t>Chantal Coles-Brennan  </a:t>
            </a:r>
            <a:r>
              <a:rPr lang="en-US" sz="2400" b="1" dirty="0">
                <a:effectLst/>
                <a:latin typeface="Arial" panose="020B0604020202020204" pitchFamily="34" charset="0"/>
                <a:cs typeface="Arial" panose="020B0604020202020204" pitchFamily="34" charset="0"/>
                <a:sym typeface="Symbol" pitchFamily="18" charset="2"/>
              </a:rPr>
              <a:t>OD FAAO</a:t>
            </a:r>
            <a:r>
              <a:rPr lang="en-US" sz="2400" b="1" baseline="30000" dirty="0">
                <a:effectLst/>
                <a:latin typeface="Arial" charset="0"/>
                <a:cs typeface="Times New Roman" charset="0"/>
                <a:sym typeface="Symbol" pitchFamily="18" charset="2"/>
              </a:rPr>
              <a:t>1</a:t>
            </a:r>
            <a:r>
              <a:rPr lang="en-US" sz="2400" b="1" dirty="0">
                <a:effectLst/>
                <a:latin typeface="Arial" panose="020B0604020202020204" pitchFamily="34" charset="0"/>
                <a:cs typeface="Arial" panose="020B0604020202020204" pitchFamily="34" charset="0"/>
                <a:sym typeface="Symbol" pitchFamily="18" charset="2"/>
              </a:rPr>
              <a:t> </a:t>
            </a:r>
            <a:r>
              <a:rPr lang="en-US" sz="2400" b="1" dirty="0">
                <a:effectLst/>
                <a:latin typeface="Arial" panose="020B0604020202020204" pitchFamily="34" charset="0"/>
                <a:cs typeface="Arial" panose="020B0604020202020204" pitchFamily="34" charset="0"/>
              </a:rPr>
              <a:t>Ryan Butterfield DrPH</a:t>
            </a:r>
            <a:r>
              <a:rPr lang="en-US" sz="2400" b="1" baseline="30000" dirty="0">
                <a:effectLst/>
                <a:latin typeface="Arial" charset="0"/>
                <a:cs typeface="Times New Roman" charset="0"/>
                <a:sym typeface="Symbol" pitchFamily="18" charset="2"/>
              </a:rPr>
              <a:t>2</a:t>
            </a:r>
            <a:r>
              <a:rPr lang="en-US" sz="2400" b="1" dirty="0">
                <a:effectLst/>
                <a:latin typeface="Arial" panose="020B0604020202020204" pitchFamily="34" charset="0"/>
                <a:cs typeface="Arial" panose="020B0604020202020204" pitchFamily="34" charset="0"/>
              </a:rPr>
              <a:t>  </a:t>
            </a:r>
            <a:r>
              <a:rPr lang="en-US" sz="2400" b="1" dirty="0">
                <a:effectLst/>
                <a:latin typeface="Arial" panose="020B0604020202020204" pitchFamily="34" charset="0"/>
                <a:cs typeface="Arial" panose="020B0604020202020204" pitchFamily="34" charset="0"/>
                <a:sym typeface="Symbol" pitchFamily="18" charset="2"/>
              </a:rPr>
              <a:t>Anna </a:t>
            </a:r>
            <a:r>
              <a:rPr lang="en-US" sz="2400" b="1" dirty="0" err="1">
                <a:effectLst/>
                <a:latin typeface="Arial" panose="020B0604020202020204" pitchFamily="34" charset="0"/>
                <a:cs typeface="Arial" panose="020B0604020202020204" pitchFamily="34" charset="0"/>
                <a:sym typeface="Symbol" pitchFamily="18" charset="2"/>
              </a:rPr>
              <a:t>Sulley</a:t>
            </a:r>
            <a:r>
              <a:rPr lang="en-US" sz="2400" b="1" dirty="0">
                <a:effectLst/>
                <a:latin typeface="Arial" panose="020B0604020202020204" pitchFamily="34" charset="0"/>
                <a:cs typeface="Arial" panose="020B0604020202020204" pitchFamily="34" charset="0"/>
                <a:sym typeface="Symbol" pitchFamily="18" charset="2"/>
              </a:rPr>
              <a:t> BSc </a:t>
            </a:r>
            <a:r>
              <a:rPr lang="en-US" sz="2400" b="1" dirty="0" err="1">
                <a:effectLst/>
                <a:latin typeface="Arial" panose="020B0604020202020204" pitchFamily="34" charset="0"/>
                <a:cs typeface="Arial" panose="020B0604020202020204" pitchFamily="34" charset="0"/>
                <a:sym typeface="Symbol" pitchFamily="18" charset="2"/>
              </a:rPr>
              <a:t>MCOptom</a:t>
            </a:r>
            <a:r>
              <a:rPr lang="en-US" sz="2400" b="1" dirty="0">
                <a:effectLst/>
                <a:latin typeface="Arial" panose="020B0604020202020204" pitchFamily="34" charset="0"/>
                <a:cs typeface="Arial" panose="020B0604020202020204" pitchFamily="34" charset="0"/>
                <a:sym typeface="Symbol" pitchFamily="18" charset="2"/>
              </a:rPr>
              <a:t> FAAO FBCLA</a:t>
            </a:r>
            <a:r>
              <a:rPr lang="en-US" sz="2400" b="1" baseline="30000" dirty="0">
                <a:effectLst/>
                <a:latin typeface="Arial" charset="0"/>
                <a:cs typeface="Times New Roman" charset="0"/>
                <a:sym typeface="Symbol" pitchFamily="18" charset="2"/>
              </a:rPr>
              <a:t>3</a:t>
            </a:r>
            <a:r>
              <a:rPr lang="en-US" sz="2400" b="1" dirty="0">
                <a:effectLst/>
                <a:latin typeface="Arial" charset="0"/>
                <a:cs typeface="Times New Roman" charset="0"/>
                <a:sym typeface="Symbol" pitchFamily="18" charset="2"/>
              </a:rPr>
              <a:t/>
            </a:r>
            <a:br>
              <a:rPr lang="en-US" sz="2400" b="1" dirty="0">
                <a:effectLst/>
                <a:latin typeface="Arial" charset="0"/>
                <a:cs typeface="Times New Roman" charset="0"/>
                <a:sym typeface="Symbol" pitchFamily="18" charset="2"/>
              </a:rPr>
            </a:br>
            <a:r>
              <a:rPr lang="en-US" sz="2400" b="1" baseline="30000" dirty="0">
                <a:effectLst/>
                <a:latin typeface="Arial" charset="0"/>
                <a:cs typeface="Times New Roman" charset="0"/>
                <a:sym typeface="Symbol" pitchFamily="18" charset="2"/>
              </a:rPr>
              <a:t>1</a:t>
            </a:r>
            <a:r>
              <a:rPr lang="en-US" sz="2400" b="1" dirty="0">
                <a:effectLst/>
                <a:latin typeface="Arial" charset="0"/>
                <a:cs typeface="Times New Roman" charset="0"/>
                <a:sym typeface="Symbol" pitchFamily="18" charset="2"/>
              </a:rPr>
              <a:t>Johnson &amp; Johnson Vision </a:t>
            </a:r>
            <a:r>
              <a:rPr lang="en-US" sz="2400" b="1" dirty="0" smtClean="0">
                <a:effectLst/>
                <a:latin typeface="Arial" charset="0"/>
                <a:cs typeface="Times New Roman" charset="0"/>
                <a:sym typeface="Symbol" pitchFamily="18" charset="2"/>
              </a:rPr>
              <a:t>Care</a:t>
            </a:r>
            <a:r>
              <a:rPr lang="en-US" sz="2400" b="1" cap="all" dirty="0" smtClean="0">
                <a:effectLst/>
                <a:latin typeface="Arial" charset="0"/>
                <a:cs typeface="Times New Roman" charset="0"/>
                <a:sym typeface="Symbol" pitchFamily="18" charset="2"/>
              </a:rPr>
              <a:t>, </a:t>
            </a:r>
            <a:r>
              <a:rPr lang="en-US" sz="2400" b="1" cap="all" dirty="0" err="1" smtClean="0">
                <a:effectLst/>
                <a:latin typeface="Arial" charset="0"/>
                <a:cs typeface="Times New Roman" charset="0"/>
                <a:sym typeface="Symbol" pitchFamily="18" charset="2"/>
              </a:rPr>
              <a:t>iNc</a:t>
            </a:r>
            <a:r>
              <a:rPr lang="en-US" sz="2400" b="1" dirty="0">
                <a:effectLst/>
                <a:latin typeface="Arial" charset="0"/>
                <a:cs typeface="Times New Roman" charset="0"/>
                <a:sym typeface="Symbol" pitchFamily="18" charset="2"/>
              </a:rPr>
              <a:t>	</a:t>
            </a:r>
            <a:r>
              <a:rPr lang="en-US" sz="2400" b="1" baseline="30000" dirty="0">
                <a:effectLst/>
                <a:latin typeface="Arial" charset="0"/>
                <a:cs typeface="Times New Roman" charset="0"/>
                <a:sym typeface="Symbol" pitchFamily="18" charset="2"/>
              </a:rPr>
              <a:t>2 </a:t>
            </a:r>
            <a:r>
              <a:rPr lang="en-US" sz="2400" b="1" dirty="0">
                <a:effectLst/>
                <a:latin typeface="Arial" charset="0"/>
                <a:cs typeface="Times New Roman" charset="0"/>
                <a:sym typeface="Symbol" pitchFamily="18" charset="2"/>
              </a:rPr>
              <a:t>3M   	</a:t>
            </a:r>
            <a:r>
              <a:rPr lang="en-US" sz="2400" b="1" dirty="0" smtClean="0">
                <a:effectLst/>
                <a:latin typeface="Arial" charset="0"/>
                <a:cs typeface="Times New Roman" charset="0"/>
                <a:sym typeface="Symbol" pitchFamily="18" charset="2"/>
              </a:rPr>
              <a:t>	</a:t>
            </a:r>
            <a:r>
              <a:rPr lang="en-US" sz="2400" b="1" baseline="30000" dirty="0" smtClean="0">
                <a:effectLst/>
                <a:latin typeface="Arial" charset="0"/>
                <a:cs typeface="Times New Roman" charset="0"/>
                <a:sym typeface="Symbol" pitchFamily="18" charset="2"/>
              </a:rPr>
              <a:t>3</a:t>
            </a:r>
            <a:r>
              <a:rPr lang="en-US" sz="2400" b="1" dirty="0" smtClean="0">
                <a:effectLst/>
                <a:latin typeface="Arial" charset="0"/>
                <a:cs typeface="Times New Roman" charset="0"/>
                <a:sym typeface="Symbol" pitchFamily="18" charset="2"/>
              </a:rPr>
              <a:t>Johnson </a:t>
            </a:r>
            <a:r>
              <a:rPr lang="en-US" sz="2400" b="1" dirty="0">
                <a:effectLst/>
                <a:latin typeface="Arial" charset="0"/>
                <a:cs typeface="Times New Roman" charset="0"/>
                <a:sym typeface="Symbol" pitchFamily="18" charset="2"/>
              </a:rPr>
              <a:t>&amp; Johnson Vision Care</a:t>
            </a:r>
          </a:p>
        </p:txBody>
      </p:sp>
      <p:grpSp>
        <p:nvGrpSpPr>
          <p:cNvPr id="11" name="Group 10"/>
          <p:cNvGrpSpPr/>
          <p:nvPr/>
        </p:nvGrpSpPr>
        <p:grpSpPr>
          <a:xfrm>
            <a:off x="374650" y="2216150"/>
            <a:ext cx="9104055" cy="985859"/>
            <a:chOff x="470870" y="5247335"/>
            <a:chExt cx="17609861" cy="1234820"/>
          </a:xfrm>
        </p:grpSpPr>
        <p:pic>
          <p:nvPicPr>
            <p:cNvPr id="12" name="Picture 114" descr="&#10;header_bg.jpg                                                  00073E6Dgaechter                       C075CDFC:"/>
            <p:cNvPicPr>
              <a:picLocks noChangeAspect="1" noChangeArrowheads="1"/>
            </p:cNvPicPr>
            <p:nvPr/>
          </p:nvPicPr>
          <p:blipFill>
            <a:blip r:embed="rId3" cstate="print"/>
            <a:srcRect/>
            <a:stretch>
              <a:fillRect/>
            </a:stretch>
          </p:blipFill>
          <p:spPr bwMode="auto">
            <a:xfrm>
              <a:off x="470870" y="5247335"/>
              <a:ext cx="17609861" cy="1234820"/>
            </a:xfrm>
            <a:prstGeom prst="rect">
              <a:avLst/>
            </a:prstGeom>
            <a:noFill/>
            <a:ln w="9525">
              <a:noFill/>
              <a:miter lim="800000"/>
              <a:headEnd/>
              <a:tailEnd/>
            </a:ln>
          </p:spPr>
        </p:pic>
        <p:sp>
          <p:nvSpPr>
            <p:cNvPr id="13" name="Text Box 106"/>
            <p:cNvSpPr txBox="1">
              <a:spLocks noChangeArrowheads="1"/>
            </p:cNvSpPr>
            <p:nvPr/>
          </p:nvSpPr>
          <p:spPr bwMode="auto">
            <a:xfrm>
              <a:off x="1424112" y="5459793"/>
              <a:ext cx="9580854" cy="71735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79507" tIns="39754" rIns="79507" bIns="39754">
              <a:spAutoFit/>
            </a:bodyPr>
            <a:lstStyle/>
            <a:p>
              <a:pPr eaLnBrk="0" fontAlgn="base" hangingPunct="0">
                <a:spcBef>
                  <a:spcPct val="50000"/>
                </a:spcBef>
                <a:spcAft>
                  <a:spcPct val="0"/>
                </a:spcAft>
                <a:defRPr/>
              </a:pPr>
              <a:r>
                <a:rPr lang="en-US" sz="3200" b="1" dirty="0" smtClean="0">
                  <a:solidFill>
                    <a:srgbClr val="FFFFFF"/>
                  </a:solidFill>
                  <a:latin typeface="Arial" panose="020B0604020202020204" pitchFamily="34" charset="0"/>
                  <a:cs typeface="Arial" panose="020B0604020202020204" pitchFamily="34" charset="0"/>
                  <a:sym typeface="Symbol" pitchFamily="18" charset="2"/>
                </a:rPr>
                <a:t>Results (continued)</a:t>
              </a:r>
              <a:endParaRPr lang="en-US" sz="2400" dirty="0">
                <a:solidFill>
                  <a:srgbClr val="000000"/>
                </a:solidFill>
                <a:latin typeface="Arial" panose="020B0604020202020204" pitchFamily="34" charset="0"/>
                <a:cs typeface="Arial" panose="020B0604020202020204" pitchFamily="34" charset="0"/>
                <a:sym typeface="Symbol" pitchFamily="18" charset="2"/>
              </a:endParaRPr>
            </a:p>
          </p:txBody>
        </p:sp>
      </p:grpSp>
      <p:sp>
        <p:nvSpPr>
          <p:cNvPr id="15" name="Rectangle 1"/>
          <p:cNvSpPr>
            <a:spLocks noChangeArrowheads="1"/>
          </p:cNvSpPr>
          <p:nvPr/>
        </p:nvSpPr>
        <p:spPr bwMode="auto">
          <a:xfrm>
            <a:off x="18218708" y="1374245"/>
            <a:ext cx="1663142" cy="560095"/>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36765" tIns="18383" rIns="36765" bIns="18383" anchor="ctr">
            <a:spAutoFit/>
          </a:bodyPr>
          <a:lstStyle/>
          <a:p>
            <a:pPr algn="ctr" eaLnBrk="0" fontAlgn="base" hangingPunct="0">
              <a:spcBef>
                <a:spcPct val="0"/>
              </a:spcBef>
              <a:spcAft>
                <a:spcPct val="0"/>
              </a:spcAft>
              <a:defRPr/>
            </a:pPr>
            <a:r>
              <a:rPr lang="en-US" sz="3400" b="1" dirty="0" smtClean="0">
                <a:solidFill>
                  <a:srgbClr val="FFFFFF"/>
                </a:solidFill>
                <a:latin typeface="Calibri" panose="020F0502020204030204" pitchFamily="34" charset="0"/>
                <a:ea typeface="Calibri" panose="020F0502020204030204" pitchFamily="34" charset="0"/>
                <a:cs typeface="Calibri" panose="020F0502020204030204" pitchFamily="34" charset="0"/>
              </a:rPr>
              <a:t>3 of 4</a:t>
            </a:r>
            <a:endParaRPr lang="en-US" sz="5300" b="1" dirty="0">
              <a:solidFill>
                <a:srgbClr val="FFFFFF"/>
              </a:solidFill>
              <a:latin typeface="Calibri" panose="020F0502020204030204" pitchFamily="34" charset="0"/>
              <a:cs typeface="Calibri" panose="020F0502020204030204" pitchFamily="34" charset="0"/>
            </a:endParaRPr>
          </a:p>
        </p:txBody>
      </p:sp>
      <p:sp>
        <p:nvSpPr>
          <p:cNvPr id="10" name="Text Box 7417"/>
          <p:cNvSpPr txBox="1">
            <a:spLocks noChangeArrowheads="1"/>
          </p:cNvSpPr>
          <p:nvPr/>
        </p:nvSpPr>
        <p:spPr bwMode="auto">
          <a:xfrm>
            <a:off x="374651" y="3230771"/>
            <a:ext cx="9104054" cy="10421512"/>
          </a:xfrm>
          <a:prstGeom prst="rect">
            <a:avLst/>
          </a:prstGeom>
          <a:noFill/>
          <a:ln w="9525">
            <a:noFill/>
            <a:miter lim="800000"/>
            <a:headEnd/>
            <a:tailEnd/>
          </a:ln>
        </p:spPr>
        <p:txBody>
          <a:bodyPr wrap="square" lIns="79443" tIns="39722" rIns="79443" bIns="39722">
            <a:spAutoFit/>
          </a:bodyPr>
          <a:lstStyle/>
          <a:p>
            <a:pPr marL="344045" indent="-397215" eaLnBrk="0" fontAlgn="base" hangingPunct="0">
              <a:spcAft>
                <a:spcPct val="0"/>
              </a:spcAft>
              <a:buClr>
                <a:srgbClr val="FC0128"/>
              </a:buClr>
            </a:pPr>
            <a:r>
              <a:rPr lang="en-US" sz="2800" b="1" u="sng" dirty="0">
                <a:solidFill>
                  <a:srgbClr val="000000"/>
                </a:solidFill>
                <a:latin typeface="Arial" charset="0"/>
                <a:cs typeface="Times New Roman" pitchFamily="18" charset="0"/>
                <a:sym typeface="Symbol" pitchFamily="18" charset="2"/>
              </a:rPr>
              <a:t>VISION AND COMFORT PERFORMANCE</a:t>
            </a:r>
          </a:p>
          <a:p>
            <a:pPr marL="344045" indent="-397215" algn="just" eaLnBrk="0" fontAlgn="base" hangingPunct="0">
              <a:spcAft>
                <a:spcPct val="0"/>
              </a:spcAft>
              <a:buClr>
                <a:srgbClr val="FC0128"/>
              </a:buClr>
              <a:buFont typeface="Wingdings" pitchFamily="2" charset="2"/>
              <a:buChar char="v"/>
            </a:pPr>
            <a:r>
              <a:rPr lang="en-US" sz="2800" dirty="0">
                <a:solidFill>
                  <a:srgbClr val="000000"/>
                </a:solidFill>
                <a:latin typeface="Arial" panose="020B0604020202020204" pitchFamily="34" charset="0"/>
                <a:cs typeface="Arial" panose="020B0604020202020204" pitchFamily="34" charset="0"/>
              </a:rPr>
              <a:t>Both spherical and astigmatism lenses were highly rated for vision and comfort (Figure 3); overall performance rated the same/better as their spectacles for 8 out of 10  lapsed wearer</a:t>
            </a:r>
          </a:p>
          <a:p>
            <a:pPr marL="344045" indent="-397215" algn="just" eaLnBrk="0" fontAlgn="base" hangingPunct="0">
              <a:spcAft>
                <a:spcPct val="0"/>
              </a:spcAft>
              <a:buClr>
                <a:srgbClr val="FC0128"/>
              </a:buClr>
              <a:buFont typeface="Wingdings" pitchFamily="2" charset="2"/>
              <a:buChar char="v"/>
            </a:pPr>
            <a:r>
              <a:rPr lang="en-US" sz="2800" dirty="0">
                <a:solidFill>
                  <a:srgbClr val="000000"/>
                </a:solidFill>
                <a:latin typeface="Arial" panose="020B0604020202020204" pitchFamily="34" charset="0"/>
                <a:cs typeface="Arial" panose="020B0604020202020204" pitchFamily="34" charset="0"/>
              </a:rPr>
              <a:t>Subjects wore the CLs on average 13 hours per day, with 10.6 hours comfortably</a:t>
            </a:r>
          </a:p>
          <a:p>
            <a:pPr marL="344045" indent="-397215" algn="just" eaLnBrk="0" fontAlgn="base" hangingPunct="0">
              <a:spcAft>
                <a:spcPct val="0"/>
              </a:spcAft>
              <a:buClr>
                <a:srgbClr val="FC0128"/>
              </a:buClr>
              <a:buFont typeface="Wingdings" pitchFamily="2" charset="2"/>
              <a:buChar char="v"/>
            </a:pPr>
            <a:r>
              <a:rPr lang="en-US" sz="2800" dirty="0">
                <a:solidFill>
                  <a:srgbClr val="000000"/>
                </a:solidFill>
                <a:latin typeface="Arial" panose="020B0604020202020204" pitchFamily="34" charset="0"/>
                <a:cs typeface="Arial" panose="020B0604020202020204" pitchFamily="34" charset="0"/>
              </a:rPr>
              <a:t>76% subjects rated overall vision quality as excellent/very good overall</a:t>
            </a:r>
          </a:p>
          <a:p>
            <a:pPr marL="344045" indent="-397215" algn="just" eaLnBrk="0" fontAlgn="base" hangingPunct="0">
              <a:spcAft>
                <a:spcPct val="0"/>
              </a:spcAft>
              <a:buClr>
                <a:srgbClr val="FC0128"/>
              </a:buClr>
              <a:buFont typeface="Wingdings" pitchFamily="2" charset="2"/>
              <a:buChar char="v"/>
            </a:pPr>
            <a:r>
              <a:rPr lang="en-US" sz="2800" dirty="0">
                <a:solidFill>
                  <a:srgbClr val="000000"/>
                </a:solidFill>
                <a:latin typeface="Arial" panose="020B0604020202020204" pitchFamily="34" charset="0"/>
                <a:cs typeface="Arial" panose="020B0604020202020204" pitchFamily="34" charset="0"/>
              </a:rPr>
              <a:t>Snellen visual acuity was 6/6 or better for &gt;96% of subjects  at fitting, 1- &amp; 4-week follow-up visits</a:t>
            </a:r>
          </a:p>
          <a:p>
            <a:pPr marL="344045" indent="-397215" algn="just" eaLnBrk="0" fontAlgn="base" hangingPunct="0">
              <a:spcAft>
                <a:spcPct val="0"/>
              </a:spcAft>
              <a:buClr>
                <a:srgbClr val="FC0128"/>
              </a:buClr>
              <a:buFont typeface="Wingdings" pitchFamily="2" charset="2"/>
              <a:buChar char="v"/>
            </a:pPr>
            <a:endParaRPr lang="en-US" sz="2800" dirty="0">
              <a:solidFill>
                <a:srgbClr val="000000"/>
              </a:solidFill>
              <a:latin typeface="Arial" panose="020B0604020202020204" pitchFamily="34" charset="0"/>
              <a:cs typeface="Arial" panose="020B0604020202020204" pitchFamily="34" charset="0"/>
            </a:endParaRPr>
          </a:p>
          <a:p>
            <a:pPr marL="344045" indent="-397215" eaLnBrk="0" fontAlgn="base" hangingPunct="0">
              <a:spcAft>
                <a:spcPct val="0"/>
              </a:spcAft>
              <a:buClr>
                <a:srgbClr val="FC0128"/>
              </a:buClr>
            </a:pPr>
            <a:r>
              <a:rPr lang="en-US" sz="2800" b="1" u="sng" dirty="0">
                <a:solidFill>
                  <a:srgbClr val="000000"/>
                </a:solidFill>
                <a:latin typeface="Arial" charset="0"/>
                <a:cs typeface="Times New Roman" pitchFamily="18" charset="0"/>
                <a:sym typeface="Symbol" pitchFamily="18" charset="2"/>
              </a:rPr>
              <a:t>SUCCESS RATES </a:t>
            </a:r>
            <a:r>
              <a:rPr lang="en-US" sz="2800" b="1" u="sng" dirty="0" smtClean="0">
                <a:solidFill>
                  <a:srgbClr val="000000"/>
                </a:solidFill>
                <a:latin typeface="Arial" charset="0"/>
                <a:cs typeface="Times New Roman" pitchFamily="18" charset="0"/>
                <a:sym typeface="Symbol" pitchFamily="18" charset="2"/>
              </a:rPr>
              <a:t>AND OVERALL </a:t>
            </a:r>
            <a:r>
              <a:rPr lang="en-US" sz="2800" b="1" u="sng" dirty="0">
                <a:solidFill>
                  <a:srgbClr val="000000"/>
                </a:solidFill>
                <a:latin typeface="Arial" charset="0"/>
                <a:cs typeface="Times New Roman" pitchFamily="18" charset="0"/>
                <a:sym typeface="Symbol" pitchFamily="18" charset="2"/>
              </a:rPr>
              <a:t>SATISFACTION</a:t>
            </a:r>
          </a:p>
          <a:p>
            <a:pPr marL="344045" indent="-397215" algn="just" eaLnBrk="0" fontAlgn="base" hangingPunct="0">
              <a:spcAft>
                <a:spcPct val="0"/>
              </a:spcAft>
              <a:buClr>
                <a:srgbClr val="FC0128"/>
              </a:buClr>
              <a:buFont typeface="Wingdings" pitchFamily="2" charset="2"/>
              <a:buChar char="v"/>
            </a:pPr>
            <a:r>
              <a:rPr lang="en-US" sz="2800" dirty="0">
                <a:solidFill>
                  <a:srgbClr val="000000"/>
                </a:solidFill>
                <a:latin typeface="Arial" panose="020B0604020202020204" pitchFamily="34" charset="0"/>
                <a:cs typeface="Arial" panose="020B0604020202020204" pitchFamily="34" charset="0"/>
              </a:rPr>
              <a:t>Of </a:t>
            </a:r>
            <a:r>
              <a:rPr lang="en-US" sz="2800" dirty="0" smtClean="0">
                <a:solidFill>
                  <a:srgbClr val="000000"/>
                </a:solidFill>
                <a:latin typeface="Arial" panose="020B0604020202020204" pitchFamily="34" charset="0"/>
                <a:cs typeface="Arial" panose="020B0604020202020204" pitchFamily="34" charset="0"/>
              </a:rPr>
              <a:t>191 </a:t>
            </a:r>
            <a:r>
              <a:rPr lang="en-US" sz="2800" dirty="0">
                <a:solidFill>
                  <a:srgbClr val="000000"/>
                </a:solidFill>
                <a:latin typeface="Arial" panose="020B0604020202020204" pitchFamily="34" charset="0"/>
                <a:cs typeface="Arial" panose="020B0604020202020204" pitchFamily="34" charset="0"/>
              </a:rPr>
              <a:t>enrolled, 98.3% subjects (95%CI: 95.04-99.64%) </a:t>
            </a:r>
            <a:r>
              <a:rPr lang="en-US" sz="2800" dirty="0" smtClean="0">
                <a:solidFill>
                  <a:srgbClr val="000000"/>
                </a:solidFill>
                <a:latin typeface="Arial" panose="020B0604020202020204" pitchFamily="34" charset="0"/>
                <a:cs typeface="Arial" panose="020B0604020202020204" pitchFamily="34" charset="0"/>
              </a:rPr>
              <a:t>successfully </a:t>
            </a:r>
            <a:r>
              <a:rPr lang="en-US" sz="2800" dirty="0">
                <a:solidFill>
                  <a:srgbClr val="000000"/>
                </a:solidFill>
                <a:latin typeface="Arial" panose="020B0604020202020204" pitchFamily="34" charset="0"/>
                <a:cs typeface="Arial" panose="020B0604020202020204" pitchFamily="34" charset="0"/>
              </a:rPr>
              <a:t>refitted and completed 4-weeks DW (p&lt;0.0001) - </a:t>
            </a:r>
            <a:r>
              <a:rPr lang="en-US" sz="2800" b="1" dirty="0">
                <a:solidFill>
                  <a:srgbClr val="000000"/>
                </a:solidFill>
                <a:latin typeface="Arial" panose="020B0604020202020204" pitchFamily="34" charset="0"/>
                <a:cs typeface="Arial" panose="020B0604020202020204" pitchFamily="34" charset="0"/>
              </a:rPr>
              <a:t>Study primary hypothesis met</a:t>
            </a:r>
          </a:p>
          <a:p>
            <a:pPr marL="344045" indent="-397215" algn="just" eaLnBrk="0" fontAlgn="base" hangingPunct="0">
              <a:spcAft>
                <a:spcPct val="0"/>
              </a:spcAft>
              <a:buClr>
                <a:srgbClr val="FC0128"/>
              </a:buClr>
              <a:buFont typeface="Wingdings" pitchFamily="2" charset="2"/>
              <a:buChar char="v"/>
            </a:pPr>
            <a:r>
              <a:rPr lang="en-US" sz="2800" dirty="0">
                <a:solidFill>
                  <a:srgbClr val="000000"/>
                </a:solidFill>
                <a:latin typeface="Arial" panose="020B0604020202020204" pitchFamily="34" charset="0"/>
                <a:cs typeface="Arial" panose="020B0604020202020204" pitchFamily="34" charset="0"/>
              </a:rPr>
              <a:t>For those who lapsed due to discomfort (n=67), 82% rated overall opinion as excellent/very good/good (5pt Likert scale) </a:t>
            </a:r>
          </a:p>
          <a:p>
            <a:pPr marL="344045" indent="-397215" algn="just" eaLnBrk="0" fontAlgn="base" hangingPunct="0">
              <a:spcAft>
                <a:spcPct val="0"/>
              </a:spcAft>
              <a:buClr>
                <a:srgbClr val="FC0128"/>
              </a:buClr>
              <a:buFont typeface="Wingdings" pitchFamily="2" charset="2"/>
              <a:buChar char="v"/>
            </a:pPr>
            <a:r>
              <a:rPr lang="en-US" sz="2800" dirty="0">
                <a:solidFill>
                  <a:srgbClr val="000000"/>
                </a:solidFill>
                <a:latin typeface="Arial" panose="020B0604020202020204" pitchFamily="34" charset="0"/>
                <a:cs typeface="Arial" panose="020B0604020202020204" pitchFamily="34" charset="0"/>
              </a:rPr>
              <a:t>After wearing AO or </a:t>
            </a:r>
            <a:r>
              <a:rPr lang="en-US" sz="2800" dirty="0" err="1">
                <a:solidFill>
                  <a:srgbClr val="000000"/>
                </a:solidFill>
                <a:latin typeface="Arial" panose="020B0604020202020204" pitchFamily="34" charset="0"/>
                <a:cs typeface="Arial" panose="020B0604020202020204" pitchFamily="34" charset="0"/>
              </a:rPr>
              <a:t>AOfA</a:t>
            </a:r>
            <a:r>
              <a:rPr lang="en-US" sz="2800" dirty="0">
                <a:solidFill>
                  <a:srgbClr val="000000"/>
                </a:solidFill>
                <a:latin typeface="Arial" panose="020B0604020202020204" pitchFamily="34" charset="0"/>
                <a:cs typeface="Arial" panose="020B0604020202020204" pitchFamily="34" charset="0"/>
              </a:rPr>
              <a:t> for 4-weeks, </a:t>
            </a:r>
            <a:r>
              <a:rPr lang="en-US" sz="2800" dirty="0" smtClean="0">
                <a:solidFill>
                  <a:srgbClr val="000000"/>
                </a:solidFill>
                <a:latin typeface="Arial" panose="020B0604020202020204" pitchFamily="34" charset="0"/>
                <a:cs typeface="Arial" panose="020B0604020202020204" pitchFamily="34" charset="0"/>
              </a:rPr>
              <a:t>&gt;7 </a:t>
            </a:r>
            <a:r>
              <a:rPr lang="en-US" sz="2800" dirty="0">
                <a:solidFill>
                  <a:srgbClr val="000000"/>
                </a:solidFill>
                <a:latin typeface="Arial" panose="020B0604020202020204" pitchFamily="34" charset="0"/>
                <a:cs typeface="Arial" panose="020B0604020202020204" pitchFamily="34" charset="0"/>
              </a:rPr>
              <a:t>out of 10 subjects </a:t>
            </a:r>
            <a:r>
              <a:rPr lang="en-US" sz="2800" dirty="0" smtClean="0">
                <a:solidFill>
                  <a:srgbClr val="000000"/>
                </a:solidFill>
                <a:latin typeface="Arial" panose="020B0604020202020204" pitchFamily="34" charset="0"/>
                <a:cs typeface="Arial" panose="020B0604020202020204" pitchFamily="34" charset="0"/>
              </a:rPr>
              <a:t>likely </a:t>
            </a:r>
            <a:r>
              <a:rPr lang="en-US" sz="2800" dirty="0">
                <a:solidFill>
                  <a:srgbClr val="000000"/>
                </a:solidFill>
                <a:latin typeface="Arial" panose="020B0604020202020204" pitchFamily="34" charset="0"/>
                <a:cs typeface="Arial" panose="020B0604020202020204" pitchFamily="34" charset="0"/>
              </a:rPr>
              <a:t>to continue wearing CLs (Figure 3) including 74% of those who lapsed due to discomfort</a:t>
            </a:r>
          </a:p>
          <a:p>
            <a:pPr marL="344045" indent="-397215" algn="just" eaLnBrk="0" fontAlgn="base" hangingPunct="0">
              <a:spcAft>
                <a:spcPct val="0"/>
              </a:spcAft>
              <a:buClr>
                <a:srgbClr val="FC0128"/>
              </a:buClr>
              <a:buFont typeface="Wingdings" pitchFamily="2" charset="2"/>
              <a:buChar char="v"/>
            </a:pPr>
            <a:r>
              <a:rPr lang="en-US" sz="2800" dirty="0">
                <a:solidFill>
                  <a:srgbClr val="000000"/>
                </a:solidFill>
                <a:latin typeface="Arial" panose="020B0604020202020204" pitchFamily="34" charset="0"/>
                <a:cs typeface="Arial" panose="020B0604020202020204" pitchFamily="34" charset="0"/>
                <a:sym typeface="Symbol" pitchFamily="18" charset="2"/>
              </a:rPr>
              <a:t>95% agreed AO/</a:t>
            </a:r>
            <a:r>
              <a:rPr lang="en-US" sz="2800" dirty="0" err="1">
                <a:solidFill>
                  <a:srgbClr val="000000"/>
                </a:solidFill>
                <a:latin typeface="Arial" panose="020B0604020202020204" pitchFamily="34" charset="0"/>
                <a:cs typeface="Arial" panose="020B0604020202020204" pitchFamily="34" charset="0"/>
                <a:sym typeface="Symbol" pitchFamily="18" charset="2"/>
              </a:rPr>
              <a:t>AOfA</a:t>
            </a:r>
            <a:r>
              <a:rPr lang="en-US" sz="2800" dirty="0">
                <a:solidFill>
                  <a:srgbClr val="000000"/>
                </a:solidFill>
                <a:latin typeface="Arial" panose="020B0604020202020204" pitchFamily="34" charset="0"/>
                <a:cs typeface="Arial" panose="020B0604020202020204" pitchFamily="34" charset="0"/>
                <a:sym typeface="Symbol" pitchFamily="18" charset="2"/>
              </a:rPr>
              <a:t> were easy to take care of</a:t>
            </a:r>
            <a:r>
              <a:rPr lang="en-US" sz="2800" dirty="0">
                <a:solidFill>
                  <a:srgbClr val="000000"/>
                </a:solidFill>
                <a:latin typeface="Arial" panose="020B0604020202020204" pitchFamily="34" charset="0"/>
                <a:cs typeface="Arial" panose="020B0604020202020204" pitchFamily="34" charset="0"/>
              </a:rPr>
              <a:t> (Figure 4</a:t>
            </a:r>
            <a:r>
              <a:rPr lang="en-US" sz="2800" dirty="0" smtClean="0">
                <a:solidFill>
                  <a:srgbClr val="000000"/>
                </a:solidFill>
                <a:latin typeface="Arial" panose="020B0604020202020204" pitchFamily="34" charset="0"/>
                <a:cs typeface="Arial" panose="020B0604020202020204" pitchFamily="34" charset="0"/>
              </a:rPr>
              <a:t>)</a:t>
            </a:r>
            <a:endParaRPr lang="en-US" sz="2800" dirty="0">
              <a:solidFill>
                <a:srgbClr val="000000"/>
              </a:solidFill>
              <a:latin typeface="Arial" panose="020B0604020202020204" pitchFamily="34" charset="0"/>
              <a:cs typeface="Arial" panose="020B0604020202020204" pitchFamily="34" charset="0"/>
            </a:endParaRPr>
          </a:p>
        </p:txBody>
      </p:sp>
      <p:graphicFrame>
        <p:nvGraphicFramePr>
          <p:cNvPr id="16" name="Chart 15"/>
          <p:cNvGraphicFramePr>
            <a:graphicFrameLocks/>
          </p:cNvGraphicFramePr>
          <p:nvPr>
            <p:extLst>
              <p:ext uri="{D42A27DB-BD31-4B8C-83A1-F6EECF244321}">
                <p14:modId xmlns:p14="http://schemas.microsoft.com/office/powerpoint/2010/main" val="2482437685"/>
              </p:ext>
            </p:extLst>
          </p:nvPr>
        </p:nvGraphicFramePr>
        <p:xfrm>
          <a:off x="10589690" y="1891522"/>
          <a:ext cx="9292160" cy="5317801"/>
        </p:xfrm>
        <a:graphic>
          <a:graphicData uri="http://schemas.openxmlformats.org/drawingml/2006/chart">
            <c:chart xmlns:c="http://schemas.openxmlformats.org/drawingml/2006/chart" xmlns:r="http://schemas.openxmlformats.org/officeDocument/2006/relationships" r:id="rId4"/>
          </a:graphicData>
        </a:graphic>
      </p:graphicFrame>
      <p:sp>
        <p:nvSpPr>
          <p:cNvPr id="18" name="Rectangle 17"/>
          <p:cNvSpPr/>
          <p:nvPr/>
        </p:nvSpPr>
        <p:spPr>
          <a:xfrm>
            <a:off x="10977736" y="6760556"/>
            <a:ext cx="6387542" cy="941994"/>
          </a:xfrm>
          <a:prstGeom prst="rect">
            <a:avLst/>
          </a:prstGeom>
        </p:spPr>
        <p:txBody>
          <a:bodyPr wrap="square" lIns="79443" tIns="39722" rIns="79443" bIns="39722">
            <a:spAutoFit/>
          </a:bodyPr>
          <a:lstStyle/>
          <a:p>
            <a:pPr algn="ctr">
              <a:spcBef>
                <a:spcPct val="50000"/>
              </a:spcBef>
              <a:buClr>
                <a:schemeClr val="hlink"/>
              </a:buClr>
            </a:pPr>
            <a:r>
              <a:rPr lang="en-US" sz="2800" b="1" dirty="0">
                <a:solidFill>
                  <a:schemeClr val="accent1"/>
                </a:solidFill>
                <a:latin typeface="Arial" panose="020B0604020202020204" pitchFamily="34" charset="0"/>
                <a:cs typeface="Arial" panose="020B0604020202020204" pitchFamily="34" charset="0"/>
                <a:sym typeface="Symbol" pitchFamily="18" charset="2"/>
              </a:rPr>
              <a:t>Figure 3: Overall satisfaction </a:t>
            </a:r>
            <a:r>
              <a:rPr lang="en-US" sz="2800" b="1" dirty="0" smtClean="0">
                <a:solidFill>
                  <a:schemeClr val="accent1"/>
                </a:solidFill>
                <a:latin typeface="Arial" panose="020B0604020202020204" pitchFamily="34" charset="0"/>
                <a:cs typeface="Arial" panose="020B0604020202020204" pitchFamily="34" charset="0"/>
                <a:sym typeface="Symbol" pitchFamily="18" charset="2"/>
              </a:rPr>
              <a:t>lapsed </a:t>
            </a:r>
            <a:r>
              <a:rPr lang="en-US" sz="2800" b="1" dirty="0">
                <a:solidFill>
                  <a:schemeClr val="accent1"/>
                </a:solidFill>
                <a:latin typeface="Arial" panose="020B0604020202020204" pitchFamily="34" charset="0"/>
                <a:cs typeface="Arial" panose="020B0604020202020204" pitchFamily="34" charset="0"/>
                <a:sym typeface="Symbol" pitchFamily="18" charset="2"/>
              </a:rPr>
              <a:t>wearers re-fit with senofilcon A CLs</a:t>
            </a:r>
            <a:endParaRPr lang="en-US" sz="3100" b="1" dirty="0">
              <a:solidFill>
                <a:schemeClr val="accent1"/>
              </a:solidFill>
              <a:latin typeface="Arial" charset="0"/>
              <a:cs typeface="Times New Roman" pitchFamily="18" charset="0"/>
              <a:sym typeface="Symbol" pitchFamily="18" charset="2"/>
            </a:endParaRPr>
          </a:p>
        </p:txBody>
      </p:sp>
      <p:sp>
        <p:nvSpPr>
          <p:cNvPr id="19" name="Rectangle 18"/>
          <p:cNvSpPr/>
          <p:nvPr/>
        </p:nvSpPr>
        <p:spPr>
          <a:xfrm rot="16200000">
            <a:off x="9476581" y="3838504"/>
            <a:ext cx="1905291" cy="511107"/>
          </a:xfrm>
          <a:prstGeom prst="rect">
            <a:avLst/>
          </a:prstGeom>
        </p:spPr>
        <p:txBody>
          <a:bodyPr wrap="square" lIns="79443" tIns="39722" rIns="79443" bIns="39722">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spcBef>
                <a:spcPct val="50000"/>
              </a:spcBef>
              <a:buClr>
                <a:schemeClr val="hlink"/>
              </a:buClr>
            </a:pPr>
            <a:r>
              <a:rPr lang="en-US" sz="1800" dirty="0">
                <a:latin typeface="Arial" panose="020B0604020202020204" pitchFamily="34" charset="0"/>
                <a:cs typeface="Arial" panose="020B0604020202020204" pitchFamily="34" charset="0"/>
                <a:sym typeface="Symbol" pitchFamily="18" charset="2"/>
              </a:rPr>
              <a:t>% </a:t>
            </a:r>
            <a:r>
              <a:rPr lang="en-US" sz="2800" dirty="0">
                <a:latin typeface="Arial" panose="020B0604020202020204" pitchFamily="34" charset="0"/>
                <a:cs typeface="Arial" panose="020B0604020202020204" pitchFamily="34" charset="0"/>
                <a:sym typeface="Symbol" pitchFamily="18" charset="2"/>
              </a:rPr>
              <a:t>subjects</a:t>
            </a:r>
            <a:endParaRPr lang="en-US" sz="4000" b="0" dirty="0">
              <a:latin typeface="Arial" charset="0"/>
              <a:cs typeface="Times New Roman" pitchFamily="18" charset="0"/>
              <a:sym typeface="Symbol" pitchFamily="18" charset="2"/>
            </a:endParaRPr>
          </a:p>
        </p:txBody>
      </p:sp>
      <p:graphicFrame>
        <p:nvGraphicFramePr>
          <p:cNvPr id="20" name="Chart 19"/>
          <p:cNvGraphicFramePr>
            <a:graphicFrameLocks/>
          </p:cNvGraphicFramePr>
          <p:nvPr>
            <p:extLst>
              <p:ext uri="{D42A27DB-BD31-4B8C-83A1-F6EECF244321}">
                <p14:modId xmlns:p14="http://schemas.microsoft.com/office/powerpoint/2010/main" val="3156089746"/>
              </p:ext>
            </p:extLst>
          </p:nvPr>
        </p:nvGraphicFramePr>
        <p:xfrm>
          <a:off x="10661650" y="7772577"/>
          <a:ext cx="8938105" cy="4869311"/>
        </p:xfrm>
        <a:graphic>
          <a:graphicData uri="http://schemas.openxmlformats.org/drawingml/2006/chart">
            <c:chart xmlns:c="http://schemas.openxmlformats.org/drawingml/2006/chart" xmlns:r="http://schemas.openxmlformats.org/officeDocument/2006/relationships" r:id="rId5"/>
          </a:graphicData>
        </a:graphic>
      </p:graphicFrame>
      <p:sp>
        <p:nvSpPr>
          <p:cNvPr id="21" name="Rectangle 20"/>
          <p:cNvSpPr/>
          <p:nvPr/>
        </p:nvSpPr>
        <p:spPr>
          <a:xfrm>
            <a:off x="10204450" y="12274550"/>
            <a:ext cx="5642108" cy="1372881"/>
          </a:xfrm>
          <a:prstGeom prst="rect">
            <a:avLst/>
          </a:prstGeom>
        </p:spPr>
        <p:txBody>
          <a:bodyPr wrap="square" lIns="79443" tIns="39722" rIns="79443" bIns="39722">
            <a:spAutoFit/>
          </a:bodyPr>
          <a:lstStyle/>
          <a:p>
            <a:pPr algn="ctr">
              <a:spcBef>
                <a:spcPct val="50000"/>
              </a:spcBef>
              <a:buClr>
                <a:schemeClr val="hlink"/>
              </a:buClr>
            </a:pPr>
            <a:r>
              <a:rPr lang="en-US" sz="2800" b="1" dirty="0">
                <a:solidFill>
                  <a:schemeClr val="accent1"/>
                </a:solidFill>
                <a:latin typeface="Arial" panose="020B0604020202020204" pitchFamily="34" charset="0"/>
                <a:cs typeface="Arial" panose="020B0604020202020204" pitchFamily="34" charset="0"/>
                <a:sym typeface="Symbol" pitchFamily="18" charset="2"/>
              </a:rPr>
              <a:t>Figure 4: Subjective performance </a:t>
            </a:r>
            <a:r>
              <a:rPr lang="en-US" sz="2800" b="1" dirty="0" smtClean="0">
                <a:solidFill>
                  <a:schemeClr val="accent1"/>
                </a:solidFill>
                <a:latin typeface="Arial" panose="020B0604020202020204" pitchFamily="34" charset="0"/>
                <a:cs typeface="Arial" panose="020B0604020202020204" pitchFamily="34" charset="0"/>
                <a:sym typeface="Symbol" pitchFamily="18" charset="2"/>
              </a:rPr>
              <a:t>lapsed </a:t>
            </a:r>
            <a:r>
              <a:rPr lang="en-US" sz="2800" b="1" dirty="0">
                <a:solidFill>
                  <a:schemeClr val="accent1"/>
                </a:solidFill>
                <a:latin typeface="Arial" panose="020B0604020202020204" pitchFamily="34" charset="0"/>
                <a:cs typeface="Arial" panose="020B0604020202020204" pitchFamily="34" charset="0"/>
                <a:sym typeface="Symbol" pitchFamily="18" charset="2"/>
              </a:rPr>
              <a:t>wearers fitted with senofilcon A CLs</a:t>
            </a:r>
            <a:endParaRPr lang="en-US" sz="3100" b="1" dirty="0">
              <a:solidFill>
                <a:schemeClr val="accent1"/>
              </a:solidFill>
              <a:latin typeface="Arial" charset="0"/>
              <a:cs typeface="Times New Roman" pitchFamily="18" charset="0"/>
              <a:sym typeface="Symbol" pitchFamily="18" charset="2"/>
            </a:endParaRPr>
          </a:p>
        </p:txBody>
      </p:sp>
      <p:sp>
        <p:nvSpPr>
          <p:cNvPr id="22" name="Rectangle 21"/>
          <p:cNvSpPr/>
          <p:nvPr/>
        </p:nvSpPr>
        <p:spPr>
          <a:xfrm rot="16200000">
            <a:off x="7817564" y="9175037"/>
            <a:ext cx="5314168" cy="387996"/>
          </a:xfrm>
          <a:prstGeom prst="rect">
            <a:avLst/>
          </a:prstGeom>
        </p:spPr>
        <p:txBody>
          <a:bodyPr wrap="square" lIns="79443" tIns="39722" rIns="79443" bIns="39722">
            <a:spAutoFit/>
          </a:bodyPr>
          <a:lstStyle/>
          <a:p>
            <a:pPr algn="l">
              <a:spcBef>
                <a:spcPct val="50000"/>
              </a:spcBef>
              <a:buClr>
                <a:schemeClr val="hlink"/>
              </a:buClr>
            </a:pPr>
            <a:r>
              <a:rPr lang="en-US" sz="2000" dirty="0">
                <a:latin typeface="Arial" panose="020B0604020202020204" pitchFamily="34" charset="0"/>
                <a:cs typeface="Arial" panose="020B0604020202020204" pitchFamily="34" charset="0"/>
                <a:sym typeface="Symbol" pitchFamily="18" charset="2"/>
              </a:rPr>
              <a:t>% subject strongly/somewhat agree</a:t>
            </a:r>
            <a:endParaRPr lang="en-US" sz="2400" b="0" dirty="0">
              <a:latin typeface="Arial" charset="0"/>
              <a:cs typeface="Times New Roman" pitchFamily="18" charset="0"/>
              <a:sym typeface="Symbol" pitchFamily="18" charset="2"/>
            </a:endParaRPr>
          </a:p>
        </p:txBody>
      </p:sp>
    </p:spTree>
    <p:extLst>
      <p:ext uri="{BB962C8B-B14F-4D97-AF65-F5344CB8AC3E}">
        <p14:creationId xmlns:p14="http://schemas.microsoft.com/office/powerpoint/2010/main" val="2474455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13" descr="&#10;header_bg.jpg                                                  00073E6Dgaechter                       C075CDFC:"/>
          <p:cNvPicPr>
            <a:picLocks noChangeAspect="1" noChangeArrowheads="1"/>
          </p:cNvPicPr>
          <p:nvPr/>
        </p:nvPicPr>
        <p:blipFill>
          <a:blip r:embed="rId3" cstate="print"/>
          <a:srcRect/>
          <a:stretch>
            <a:fillRect/>
          </a:stretch>
        </p:blipFill>
        <p:spPr bwMode="auto">
          <a:xfrm>
            <a:off x="325083" y="276279"/>
            <a:ext cx="19556767" cy="1658061"/>
          </a:xfrm>
          <a:prstGeom prst="rect">
            <a:avLst/>
          </a:prstGeom>
          <a:noFill/>
          <a:ln w="9525">
            <a:noFill/>
            <a:miter lim="800000"/>
            <a:headEnd/>
            <a:tailEnd/>
          </a:ln>
        </p:spPr>
      </p:pic>
      <p:sp>
        <p:nvSpPr>
          <p:cNvPr id="2" name="Başlık 1"/>
          <p:cNvSpPr>
            <a:spLocks noGrp="1"/>
          </p:cNvSpPr>
          <p:nvPr>
            <p:ph type="title"/>
          </p:nvPr>
        </p:nvSpPr>
        <p:spPr>
          <a:xfrm>
            <a:off x="749118" y="387350"/>
            <a:ext cx="18686645" cy="1752600"/>
          </a:xfrm>
        </p:spPr>
        <p:txBody>
          <a:bodyPr/>
          <a:lstStyle/>
          <a:p>
            <a:pPr>
              <a:defRPr/>
            </a:pPr>
            <a:r>
              <a:rPr lang="en-US" sz="4400" b="1" dirty="0">
                <a:effectLst/>
                <a:latin typeface="Arial" panose="020B0604020202020204" pitchFamily="34" charset="0"/>
                <a:cs typeface="Arial" panose="020B0604020202020204" pitchFamily="34" charset="0"/>
              </a:rPr>
              <a:t>Clinical evaluation </a:t>
            </a:r>
            <a:r>
              <a:rPr lang="en-US" sz="4400" b="1" dirty="0" smtClean="0">
                <a:effectLst/>
                <a:latin typeface="Arial" panose="020B0604020202020204" pitchFamily="34" charset="0"/>
                <a:cs typeface="Arial" panose="020B0604020202020204" pitchFamily="34" charset="0"/>
              </a:rPr>
              <a:t>lapsed </a:t>
            </a:r>
            <a:r>
              <a:rPr lang="en-US" sz="4400" b="1" dirty="0">
                <a:effectLst/>
                <a:latin typeface="Arial" panose="020B0604020202020204" pitchFamily="34" charset="0"/>
                <a:cs typeface="Arial" panose="020B0604020202020204" pitchFamily="34" charset="0"/>
              </a:rPr>
              <a:t>wearers refitted with </a:t>
            </a:r>
            <a:r>
              <a:rPr lang="en-US" sz="4400" b="1" dirty="0" err="1">
                <a:effectLst/>
                <a:latin typeface="Arial" panose="020B0604020202020204" pitchFamily="34" charset="0"/>
                <a:cs typeface="Arial" panose="020B0604020202020204" pitchFamily="34" charset="0"/>
              </a:rPr>
              <a:t>senofilcon</a:t>
            </a:r>
            <a:r>
              <a:rPr lang="en-US" sz="4400" b="1" dirty="0">
                <a:effectLst/>
                <a:latin typeface="Arial" panose="020B0604020202020204" pitchFamily="34" charset="0"/>
                <a:cs typeface="Arial" panose="020B0604020202020204" pitchFamily="34" charset="0"/>
              </a:rPr>
              <a:t> A lenses</a:t>
            </a:r>
            <a:br>
              <a:rPr lang="en-US" sz="4400" b="1" dirty="0">
                <a:effectLst/>
                <a:latin typeface="Arial" panose="020B0604020202020204" pitchFamily="34" charset="0"/>
                <a:cs typeface="Arial" panose="020B0604020202020204" pitchFamily="34" charset="0"/>
              </a:rPr>
            </a:br>
            <a:r>
              <a:rPr lang="en-US" sz="2400" b="1" dirty="0" smtClean="0">
                <a:effectLst/>
                <a:latin typeface="Arial" panose="020B0604020202020204" pitchFamily="34" charset="0"/>
                <a:cs typeface="Arial" panose="020B0604020202020204" pitchFamily="34" charset="0"/>
              </a:rPr>
              <a:t>Kristy </a:t>
            </a:r>
            <a:r>
              <a:rPr lang="en-US" sz="2400" b="1" dirty="0" err="1">
                <a:effectLst/>
                <a:latin typeface="Arial" panose="020B0604020202020204" pitchFamily="34" charset="0"/>
                <a:cs typeface="Arial" panose="020B0604020202020204" pitchFamily="34" charset="0"/>
              </a:rPr>
              <a:t>Canavan</a:t>
            </a:r>
            <a:r>
              <a:rPr lang="en-US" sz="2400" b="1" dirty="0">
                <a:effectLst/>
                <a:latin typeface="Arial" panose="020B0604020202020204" pitchFamily="34" charset="0"/>
                <a:cs typeface="Arial" panose="020B0604020202020204" pitchFamily="34" charset="0"/>
              </a:rPr>
              <a:t> </a:t>
            </a:r>
            <a:r>
              <a:rPr lang="en-US" sz="2400" b="1" dirty="0">
                <a:effectLst/>
                <a:latin typeface="Arial" panose="020B0604020202020204" pitchFamily="34" charset="0"/>
                <a:cs typeface="Arial" panose="020B0604020202020204" pitchFamily="34" charset="0"/>
                <a:sym typeface="Symbol" pitchFamily="18" charset="2"/>
              </a:rPr>
              <a:t>OD FAAO</a:t>
            </a:r>
            <a:r>
              <a:rPr lang="en-US" sz="2400" b="1" baseline="30000" dirty="0">
                <a:effectLst/>
                <a:latin typeface="Arial" charset="0"/>
                <a:cs typeface="Times New Roman" charset="0"/>
                <a:sym typeface="Symbol" pitchFamily="18" charset="2"/>
              </a:rPr>
              <a:t>1</a:t>
            </a:r>
            <a:r>
              <a:rPr lang="en-US" sz="2400" b="1" dirty="0">
                <a:effectLst/>
                <a:latin typeface="Arial" panose="020B0604020202020204" pitchFamily="34" charset="0"/>
                <a:cs typeface="Arial" panose="020B0604020202020204" pitchFamily="34" charset="0"/>
                <a:sym typeface="Symbol" pitchFamily="18" charset="2"/>
              </a:rPr>
              <a:t> </a:t>
            </a:r>
            <a:r>
              <a:rPr lang="en-US" sz="2400" b="1" dirty="0">
                <a:effectLst/>
                <a:latin typeface="Arial" panose="020B0604020202020204" pitchFamily="34" charset="0"/>
                <a:cs typeface="Arial" panose="020B0604020202020204" pitchFamily="34" charset="0"/>
              </a:rPr>
              <a:t>Chantal Coles-Brennan  </a:t>
            </a:r>
            <a:r>
              <a:rPr lang="en-US" sz="2400" b="1" dirty="0">
                <a:effectLst/>
                <a:latin typeface="Arial" panose="020B0604020202020204" pitchFamily="34" charset="0"/>
                <a:cs typeface="Arial" panose="020B0604020202020204" pitchFamily="34" charset="0"/>
                <a:sym typeface="Symbol" pitchFamily="18" charset="2"/>
              </a:rPr>
              <a:t>OD FAAO</a:t>
            </a:r>
            <a:r>
              <a:rPr lang="en-US" sz="2400" b="1" baseline="30000" dirty="0">
                <a:effectLst/>
                <a:latin typeface="Arial" charset="0"/>
                <a:cs typeface="Times New Roman" charset="0"/>
                <a:sym typeface="Symbol" pitchFamily="18" charset="2"/>
              </a:rPr>
              <a:t>1</a:t>
            </a:r>
            <a:r>
              <a:rPr lang="en-US" sz="2400" b="1" dirty="0">
                <a:effectLst/>
                <a:latin typeface="Arial" panose="020B0604020202020204" pitchFamily="34" charset="0"/>
                <a:cs typeface="Arial" panose="020B0604020202020204" pitchFamily="34" charset="0"/>
                <a:sym typeface="Symbol" pitchFamily="18" charset="2"/>
              </a:rPr>
              <a:t> </a:t>
            </a:r>
            <a:r>
              <a:rPr lang="en-US" sz="2400" b="1" dirty="0">
                <a:effectLst/>
                <a:latin typeface="Arial" panose="020B0604020202020204" pitchFamily="34" charset="0"/>
                <a:cs typeface="Arial" panose="020B0604020202020204" pitchFamily="34" charset="0"/>
              </a:rPr>
              <a:t>Ryan Butterfield DrPH</a:t>
            </a:r>
            <a:r>
              <a:rPr lang="en-US" sz="2400" b="1" baseline="30000" dirty="0">
                <a:effectLst/>
                <a:latin typeface="Arial" charset="0"/>
                <a:cs typeface="Times New Roman" charset="0"/>
                <a:sym typeface="Symbol" pitchFamily="18" charset="2"/>
              </a:rPr>
              <a:t>2</a:t>
            </a:r>
            <a:r>
              <a:rPr lang="en-US" sz="2400" b="1" dirty="0">
                <a:effectLst/>
                <a:latin typeface="Arial" panose="020B0604020202020204" pitchFamily="34" charset="0"/>
                <a:cs typeface="Arial" panose="020B0604020202020204" pitchFamily="34" charset="0"/>
              </a:rPr>
              <a:t>  </a:t>
            </a:r>
            <a:r>
              <a:rPr lang="en-US" sz="2400" b="1" dirty="0">
                <a:effectLst/>
                <a:latin typeface="Arial" panose="020B0604020202020204" pitchFamily="34" charset="0"/>
                <a:cs typeface="Arial" panose="020B0604020202020204" pitchFamily="34" charset="0"/>
                <a:sym typeface="Symbol" pitchFamily="18" charset="2"/>
              </a:rPr>
              <a:t>Anna </a:t>
            </a:r>
            <a:r>
              <a:rPr lang="en-US" sz="2400" b="1" dirty="0" err="1">
                <a:effectLst/>
                <a:latin typeface="Arial" panose="020B0604020202020204" pitchFamily="34" charset="0"/>
                <a:cs typeface="Arial" panose="020B0604020202020204" pitchFamily="34" charset="0"/>
                <a:sym typeface="Symbol" pitchFamily="18" charset="2"/>
              </a:rPr>
              <a:t>Sulley</a:t>
            </a:r>
            <a:r>
              <a:rPr lang="en-US" sz="2400" b="1" dirty="0">
                <a:effectLst/>
                <a:latin typeface="Arial" panose="020B0604020202020204" pitchFamily="34" charset="0"/>
                <a:cs typeface="Arial" panose="020B0604020202020204" pitchFamily="34" charset="0"/>
                <a:sym typeface="Symbol" pitchFamily="18" charset="2"/>
              </a:rPr>
              <a:t> BSc </a:t>
            </a:r>
            <a:r>
              <a:rPr lang="en-US" sz="2400" b="1" dirty="0" err="1">
                <a:effectLst/>
                <a:latin typeface="Arial" panose="020B0604020202020204" pitchFamily="34" charset="0"/>
                <a:cs typeface="Arial" panose="020B0604020202020204" pitchFamily="34" charset="0"/>
                <a:sym typeface="Symbol" pitchFamily="18" charset="2"/>
              </a:rPr>
              <a:t>MCOptom</a:t>
            </a:r>
            <a:r>
              <a:rPr lang="en-US" sz="2400" b="1" dirty="0">
                <a:effectLst/>
                <a:latin typeface="Arial" panose="020B0604020202020204" pitchFamily="34" charset="0"/>
                <a:cs typeface="Arial" panose="020B0604020202020204" pitchFamily="34" charset="0"/>
                <a:sym typeface="Symbol" pitchFamily="18" charset="2"/>
              </a:rPr>
              <a:t> FAAO FBCLA</a:t>
            </a:r>
            <a:r>
              <a:rPr lang="en-US" sz="2400" b="1" baseline="30000" dirty="0">
                <a:effectLst/>
                <a:latin typeface="Arial" charset="0"/>
                <a:cs typeface="Times New Roman" charset="0"/>
                <a:sym typeface="Symbol" pitchFamily="18" charset="2"/>
              </a:rPr>
              <a:t>3</a:t>
            </a:r>
            <a:r>
              <a:rPr lang="en-US" sz="2400" b="1" dirty="0">
                <a:effectLst/>
                <a:latin typeface="Arial" charset="0"/>
                <a:cs typeface="Times New Roman" charset="0"/>
                <a:sym typeface="Symbol" pitchFamily="18" charset="2"/>
              </a:rPr>
              <a:t/>
            </a:r>
            <a:br>
              <a:rPr lang="en-US" sz="2400" b="1" dirty="0">
                <a:effectLst/>
                <a:latin typeface="Arial" charset="0"/>
                <a:cs typeface="Times New Roman" charset="0"/>
                <a:sym typeface="Symbol" pitchFamily="18" charset="2"/>
              </a:rPr>
            </a:br>
            <a:r>
              <a:rPr lang="en-US" sz="2400" b="1" baseline="30000" dirty="0">
                <a:effectLst/>
                <a:latin typeface="Arial" charset="0"/>
                <a:cs typeface="Times New Roman" charset="0"/>
                <a:sym typeface="Symbol" pitchFamily="18" charset="2"/>
              </a:rPr>
              <a:t>1</a:t>
            </a:r>
            <a:r>
              <a:rPr lang="en-US" sz="2400" b="1" dirty="0">
                <a:effectLst/>
                <a:latin typeface="Arial" charset="0"/>
                <a:cs typeface="Times New Roman" charset="0"/>
                <a:sym typeface="Symbol" pitchFamily="18" charset="2"/>
              </a:rPr>
              <a:t>Johnson &amp; Johnson Vision </a:t>
            </a:r>
            <a:r>
              <a:rPr lang="en-US" sz="2400" b="1" dirty="0" smtClean="0">
                <a:effectLst/>
                <a:latin typeface="Arial" charset="0"/>
                <a:cs typeface="Times New Roman" charset="0"/>
                <a:sym typeface="Symbol" pitchFamily="18" charset="2"/>
              </a:rPr>
              <a:t>Care</a:t>
            </a:r>
            <a:r>
              <a:rPr lang="en-US" sz="2400" b="1" cap="all" dirty="0" smtClean="0">
                <a:effectLst/>
                <a:latin typeface="Arial" charset="0"/>
                <a:cs typeface="Times New Roman" charset="0"/>
                <a:sym typeface="Symbol" pitchFamily="18" charset="2"/>
              </a:rPr>
              <a:t>, </a:t>
            </a:r>
            <a:r>
              <a:rPr lang="en-US" sz="2400" b="1" cap="all" dirty="0" err="1" smtClean="0">
                <a:effectLst/>
                <a:latin typeface="Arial" charset="0"/>
                <a:cs typeface="Times New Roman" charset="0"/>
                <a:sym typeface="Symbol" pitchFamily="18" charset="2"/>
              </a:rPr>
              <a:t>iNc</a:t>
            </a:r>
            <a:r>
              <a:rPr lang="en-US" sz="2400" b="1" dirty="0">
                <a:effectLst/>
                <a:latin typeface="Arial" charset="0"/>
                <a:cs typeface="Times New Roman" charset="0"/>
                <a:sym typeface="Symbol" pitchFamily="18" charset="2"/>
              </a:rPr>
              <a:t>	</a:t>
            </a:r>
            <a:r>
              <a:rPr lang="en-US" sz="2400" b="1" baseline="30000" dirty="0">
                <a:effectLst/>
                <a:latin typeface="Arial" charset="0"/>
                <a:cs typeface="Times New Roman" charset="0"/>
                <a:sym typeface="Symbol" pitchFamily="18" charset="2"/>
              </a:rPr>
              <a:t>2 </a:t>
            </a:r>
            <a:r>
              <a:rPr lang="en-US" sz="2400" b="1" dirty="0">
                <a:effectLst/>
                <a:latin typeface="Arial" charset="0"/>
                <a:cs typeface="Times New Roman" charset="0"/>
                <a:sym typeface="Symbol" pitchFamily="18" charset="2"/>
              </a:rPr>
              <a:t>3M   	</a:t>
            </a:r>
            <a:r>
              <a:rPr lang="en-US" sz="2400" b="1" dirty="0" smtClean="0">
                <a:effectLst/>
                <a:latin typeface="Arial" charset="0"/>
                <a:cs typeface="Times New Roman" charset="0"/>
                <a:sym typeface="Symbol" pitchFamily="18" charset="2"/>
              </a:rPr>
              <a:t>	</a:t>
            </a:r>
            <a:r>
              <a:rPr lang="en-US" sz="2400" b="1" baseline="30000" dirty="0" smtClean="0">
                <a:effectLst/>
                <a:latin typeface="Arial" charset="0"/>
                <a:cs typeface="Times New Roman" charset="0"/>
                <a:sym typeface="Symbol" pitchFamily="18" charset="2"/>
              </a:rPr>
              <a:t>3</a:t>
            </a:r>
            <a:r>
              <a:rPr lang="en-US" sz="2400" b="1" dirty="0" smtClean="0">
                <a:effectLst/>
                <a:latin typeface="Arial" charset="0"/>
                <a:cs typeface="Times New Roman" charset="0"/>
                <a:sym typeface="Symbol" pitchFamily="18" charset="2"/>
              </a:rPr>
              <a:t>Johnson </a:t>
            </a:r>
            <a:r>
              <a:rPr lang="en-US" sz="2400" b="1" dirty="0">
                <a:effectLst/>
                <a:latin typeface="Arial" charset="0"/>
                <a:cs typeface="Times New Roman" charset="0"/>
                <a:sym typeface="Symbol" pitchFamily="18" charset="2"/>
              </a:rPr>
              <a:t>&amp; Johnson Vision Care</a:t>
            </a:r>
          </a:p>
        </p:txBody>
      </p:sp>
      <p:sp>
        <p:nvSpPr>
          <p:cNvPr id="15" name="Rectangle 1"/>
          <p:cNvSpPr>
            <a:spLocks noChangeArrowheads="1"/>
          </p:cNvSpPr>
          <p:nvPr/>
        </p:nvSpPr>
        <p:spPr bwMode="auto">
          <a:xfrm>
            <a:off x="18218708" y="1374245"/>
            <a:ext cx="1663142" cy="560095"/>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36765" tIns="18383" rIns="36765" bIns="18383" anchor="ctr">
            <a:spAutoFit/>
          </a:bodyPr>
          <a:lstStyle/>
          <a:p>
            <a:pPr algn="ctr" eaLnBrk="0" fontAlgn="base" hangingPunct="0">
              <a:spcBef>
                <a:spcPct val="0"/>
              </a:spcBef>
              <a:spcAft>
                <a:spcPct val="0"/>
              </a:spcAft>
              <a:defRPr/>
            </a:pPr>
            <a:r>
              <a:rPr lang="en-US" sz="3400" b="1" dirty="0" smtClean="0">
                <a:solidFill>
                  <a:srgbClr val="FFFFFF"/>
                </a:solidFill>
                <a:latin typeface="Calibri" panose="020F0502020204030204" pitchFamily="34" charset="0"/>
                <a:ea typeface="Calibri" panose="020F0502020204030204" pitchFamily="34" charset="0"/>
                <a:cs typeface="Calibri" panose="020F0502020204030204" pitchFamily="34" charset="0"/>
              </a:rPr>
              <a:t>4 of 4</a:t>
            </a:r>
            <a:endParaRPr lang="en-US" sz="5300" b="1" dirty="0">
              <a:solidFill>
                <a:srgbClr val="FFFFFF"/>
              </a:solidFill>
              <a:latin typeface="Calibri" panose="020F0502020204030204" pitchFamily="34" charset="0"/>
              <a:cs typeface="Calibri" panose="020F0502020204030204" pitchFamily="34" charset="0"/>
            </a:endParaRPr>
          </a:p>
        </p:txBody>
      </p:sp>
      <p:sp>
        <p:nvSpPr>
          <p:cNvPr id="17" name="Text Box 7417"/>
          <p:cNvSpPr txBox="1">
            <a:spLocks noChangeArrowheads="1"/>
          </p:cNvSpPr>
          <p:nvPr/>
        </p:nvSpPr>
        <p:spPr bwMode="auto">
          <a:xfrm>
            <a:off x="344176" y="3206750"/>
            <a:ext cx="11993874" cy="10806233"/>
          </a:xfrm>
          <a:prstGeom prst="rect">
            <a:avLst/>
          </a:prstGeom>
          <a:noFill/>
          <a:ln w="9525">
            <a:noFill/>
            <a:miter lim="800000"/>
            <a:headEnd/>
            <a:tailEnd/>
          </a:ln>
        </p:spPr>
        <p:txBody>
          <a:bodyPr wrap="square" lIns="79443" tIns="39722" rIns="79443" bIns="39722">
            <a:spAutoFit/>
          </a:bodyPr>
          <a:lstStyle/>
          <a:p>
            <a:pPr marL="344045" indent="-397215" algn="just">
              <a:spcBef>
                <a:spcPts val="0"/>
              </a:spcBef>
              <a:spcAft>
                <a:spcPts val="1043"/>
              </a:spcAft>
              <a:buClr>
                <a:srgbClr val="FF0000"/>
              </a:buClr>
              <a:buFont typeface="Wingdings" panose="05000000000000000000" pitchFamily="2" charset="2"/>
              <a:buChar char="v"/>
            </a:pPr>
            <a:r>
              <a:rPr lang="en-US" sz="3200" b="0" dirty="0">
                <a:latin typeface="Arial" panose="020B0604020202020204" pitchFamily="34" charset="0"/>
                <a:cs typeface="Arial" panose="020B0604020202020204" pitchFamily="34" charset="0"/>
              </a:rPr>
              <a:t>Prime reason for established wearers lapsing from CL wear remains dryness and discomfort, although patients are unlikely to let their practitioners know about any dissatisfaction and hence lapse without trying alternatives</a:t>
            </a:r>
          </a:p>
          <a:p>
            <a:pPr marL="344045" indent="-397215" algn="just">
              <a:spcBef>
                <a:spcPts val="0"/>
              </a:spcBef>
              <a:spcAft>
                <a:spcPts val="1043"/>
              </a:spcAft>
              <a:buClr>
                <a:srgbClr val="FF0000"/>
              </a:buClr>
              <a:buFont typeface="Wingdings" panose="05000000000000000000" pitchFamily="2" charset="2"/>
              <a:buChar char="v"/>
            </a:pPr>
            <a:r>
              <a:rPr lang="en-US" sz="3200" b="0" dirty="0">
                <a:latin typeface="Arial" panose="020B0604020202020204" pitchFamily="34" charset="0"/>
                <a:cs typeface="Arial" panose="020B0604020202020204" pitchFamily="34" charset="0"/>
              </a:rPr>
              <a:t>For those able to recall previous lens type, only one in five wore </a:t>
            </a:r>
            <a:r>
              <a:rPr lang="en-US" sz="3200" b="0" dirty="0" err="1">
                <a:latin typeface="Arial" panose="020B0604020202020204" pitchFamily="34" charset="0"/>
                <a:cs typeface="Arial" panose="020B0604020202020204" pitchFamily="34" charset="0"/>
              </a:rPr>
              <a:t>toric</a:t>
            </a:r>
            <a:r>
              <a:rPr lang="en-US" sz="3200" b="0" dirty="0">
                <a:latin typeface="Arial" panose="020B0604020202020204" pitchFamily="34" charset="0"/>
                <a:cs typeface="Arial" panose="020B0604020202020204" pitchFamily="34" charset="0"/>
              </a:rPr>
              <a:t> CLs but nearly half were dispensed </a:t>
            </a:r>
            <a:r>
              <a:rPr lang="en-US" sz="3200" b="0" dirty="0" err="1">
                <a:latin typeface="Arial" panose="020B0604020202020204" pitchFamily="34" charset="0"/>
                <a:cs typeface="Arial" panose="020B0604020202020204" pitchFamily="34" charset="0"/>
              </a:rPr>
              <a:t>AOfA</a:t>
            </a:r>
            <a:r>
              <a:rPr lang="en-US" sz="3200" b="0" dirty="0">
                <a:latin typeface="Arial" panose="020B0604020202020204" pitchFamily="34" charset="0"/>
                <a:cs typeface="Arial" panose="020B0604020202020204" pitchFamily="34" charset="0"/>
              </a:rPr>
              <a:t> in this study; more lapsed wearers ultimately re-fitted to </a:t>
            </a:r>
            <a:r>
              <a:rPr lang="en-US" sz="3200" b="0" dirty="0" err="1">
                <a:latin typeface="Arial" panose="020B0604020202020204" pitchFamily="34" charset="0"/>
                <a:cs typeface="Arial" panose="020B0604020202020204" pitchFamily="34" charset="0"/>
              </a:rPr>
              <a:t>torics</a:t>
            </a:r>
            <a:r>
              <a:rPr lang="en-US" sz="3200" b="0" dirty="0">
                <a:latin typeface="Arial" panose="020B0604020202020204" pitchFamily="34" charset="0"/>
                <a:cs typeface="Arial" panose="020B0604020202020204" pitchFamily="34" charset="0"/>
              </a:rPr>
              <a:t> discontinued previous wear due to vision compared to spherical lapsed wearers suggesting they should have been originally prescribed with a </a:t>
            </a:r>
            <a:r>
              <a:rPr lang="en-US" sz="3200" b="0" dirty="0" err="1">
                <a:latin typeface="Arial" panose="020B0604020202020204" pitchFamily="34" charset="0"/>
                <a:cs typeface="Arial" panose="020B0604020202020204" pitchFamily="34" charset="0"/>
              </a:rPr>
              <a:t>toric</a:t>
            </a:r>
            <a:r>
              <a:rPr lang="en-US" sz="3200" b="0" dirty="0">
                <a:latin typeface="Arial" panose="020B0604020202020204" pitchFamily="34" charset="0"/>
                <a:cs typeface="Arial" panose="020B0604020202020204" pitchFamily="34" charset="0"/>
              </a:rPr>
              <a:t> CL, or their previous </a:t>
            </a:r>
            <a:r>
              <a:rPr lang="en-US" sz="3200" b="0" dirty="0" err="1">
                <a:latin typeface="Arial" panose="020B0604020202020204" pitchFamily="34" charset="0"/>
                <a:cs typeface="Arial" panose="020B0604020202020204" pitchFamily="34" charset="0"/>
              </a:rPr>
              <a:t>toric</a:t>
            </a:r>
            <a:r>
              <a:rPr lang="en-US" sz="3200" b="0" dirty="0">
                <a:latin typeface="Arial" panose="020B0604020202020204" pitchFamily="34" charset="0"/>
                <a:cs typeface="Arial" panose="020B0604020202020204" pitchFamily="34" charset="0"/>
              </a:rPr>
              <a:t> CL did not give good vision performance </a:t>
            </a:r>
          </a:p>
          <a:p>
            <a:pPr marL="344045" indent="-397215" algn="just">
              <a:spcBef>
                <a:spcPts val="0"/>
              </a:spcBef>
              <a:spcAft>
                <a:spcPts val="1043"/>
              </a:spcAft>
              <a:buClr>
                <a:srgbClr val="FF0000"/>
              </a:buClr>
              <a:buFont typeface="Wingdings" panose="05000000000000000000" pitchFamily="2" charset="2"/>
              <a:buChar char="v"/>
            </a:pPr>
            <a:r>
              <a:rPr lang="en-US" sz="3200" b="0" dirty="0">
                <a:latin typeface="Arial" panose="020B0604020202020204" pitchFamily="34" charset="0"/>
                <a:cs typeface="Arial" panose="020B0604020202020204" pitchFamily="34" charset="0"/>
              </a:rPr>
              <a:t>Practitioners should question their current wearers about satisfaction with CL comfort, vision and overall performance to ensure their lenses are meeting patient needs during routine aftercares to reduce </a:t>
            </a:r>
            <a:r>
              <a:rPr lang="en-US" sz="3200" b="0" dirty="0" smtClean="0">
                <a:latin typeface="Arial" panose="020B0604020202020204" pitchFamily="34" charset="0"/>
                <a:cs typeface="Arial" panose="020B0604020202020204" pitchFamily="34" charset="0"/>
              </a:rPr>
              <a:t>lapsing</a:t>
            </a:r>
          </a:p>
          <a:p>
            <a:pPr marL="344045" indent="-397215" algn="just">
              <a:spcBef>
                <a:spcPts val="0"/>
              </a:spcBef>
              <a:spcAft>
                <a:spcPts val="1043"/>
              </a:spcAft>
              <a:buClr>
                <a:srgbClr val="FF0000"/>
              </a:buClr>
              <a:buFont typeface="Wingdings" panose="05000000000000000000" pitchFamily="2" charset="2"/>
              <a:buChar char="v"/>
            </a:pPr>
            <a:r>
              <a:rPr lang="en-US" sz="3200" b="0" dirty="0" smtClean="0">
                <a:latin typeface="Arial" panose="020B0604020202020204" pitchFamily="34" charset="0"/>
                <a:cs typeface="Arial" panose="020B0604020202020204" pitchFamily="34" charset="0"/>
              </a:rPr>
              <a:t>Since </a:t>
            </a:r>
            <a:r>
              <a:rPr lang="en-US" sz="3200" b="0" dirty="0">
                <a:latin typeface="Arial" panose="020B0604020202020204" pitchFamily="34" charset="0"/>
                <a:cs typeface="Arial" panose="020B0604020202020204" pitchFamily="34" charset="0"/>
              </a:rPr>
              <a:t>a similar study was conducted in 2001,where the success rate refitting drop-outs was 77%,</a:t>
            </a:r>
            <a:r>
              <a:rPr lang="en-US" sz="3200" b="0" baseline="30000" dirty="0">
                <a:latin typeface="Arial" panose="020B0604020202020204" pitchFamily="34" charset="0"/>
                <a:cs typeface="Arial" panose="020B0604020202020204" pitchFamily="34" charset="0"/>
              </a:rPr>
              <a:t>3</a:t>
            </a:r>
            <a:r>
              <a:rPr lang="en-US" sz="3200" b="0" dirty="0">
                <a:latin typeface="Arial" panose="020B0604020202020204" pitchFamily="34" charset="0"/>
                <a:cs typeface="Arial" panose="020B0604020202020204" pitchFamily="34" charset="0"/>
              </a:rPr>
              <a:t> there have been advancements in CLs; with &gt;98% drop-outs successful with AO/</a:t>
            </a:r>
            <a:r>
              <a:rPr lang="en-US" sz="3200" b="0" dirty="0" err="1">
                <a:latin typeface="Arial" panose="020B0604020202020204" pitchFamily="34" charset="0"/>
                <a:cs typeface="Arial" panose="020B0604020202020204" pitchFamily="34" charset="0"/>
              </a:rPr>
              <a:t>AOfA</a:t>
            </a:r>
            <a:r>
              <a:rPr lang="en-US" sz="3200" b="0" dirty="0">
                <a:latin typeface="Arial" panose="020B0604020202020204" pitchFamily="34" charset="0"/>
                <a:cs typeface="Arial" panose="020B0604020202020204" pitchFamily="34" charset="0"/>
              </a:rPr>
              <a:t>, these study results support that many lapsed wearers can benefit from being fitted with </a:t>
            </a:r>
            <a:r>
              <a:rPr lang="en-US" sz="3200" b="0" dirty="0" err="1">
                <a:latin typeface="Arial" panose="020B0604020202020204" pitchFamily="34" charset="0"/>
                <a:cs typeface="Arial" panose="020B0604020202020204" pitchFamily="34" charset="0"/>
              </a:rPr>
              <a:t>senofilcon</a:t>
            </a:r>
            <a:r>
              <a:rPr lang="en-US" sz="3200" b="0" dirty="0">
                <a:latin typeface="Arial" panose="020B0604020202020204" pitchFamily="34" charset="0"/>
                <a:cs typeface="Arial" panose="020B0604020202020204" pitchFamily="34" charset="0"/>
              </a:rPr>
              <a:t> A  (ACUVUE OASYS</a:t>
            </a:r>
            <a:r>
              <a:rPr lang="en-US" sz="3200" b="0" baseline="30000" dirty="0">
                <a:latin typeface="Arial" panose="020B0604020202020204" pitchFamily="34" charset="0"/>
                <a:cs typeface="Arial" panose="020B0604020202020204" pitchFamily="34" charset="0"/>
              </a:rPr>
              <a:t>®</a:t>
            </a:r>
            <a:r>
              <a:rPr lang="en-US" sz="3200" b="0" dirty="0">
                <a:latin typeface="Arial" panose="020B0604020202020204" pitchFamily="34" charset="0"/>
                <a:cs typeface="Arial" panose="020B0604020202020204" pitchFamily="34" charset="0"/>
              </a:rPr>
              <a:t> Brand) contact lenses</a:t>
            </a:r>
            <a:endParaRPr lang="en-CA" sz="3200" b="0" dirty="0">
              <a:latin typeface="Arial" charset="0"/>
              <a:sym typeface="Symbol" pitchFamily="18" charset="2"/>
            </a:endParaRPr>
          </a:p>
        </p:txBody>
      </p:sp>
      <p:sp>
        <p:nvSpPr>
          <p:cNvPr id="23" name="Text Box 117"/>
          <p:cNvSpPr txBox="1">
            <a:spLocks noChangeArrowheads="1"/>
          </p:cNvSpPr>
          <p:nvPr/>
        </p:nvSpPr>
        <p:spPr bwMode="auto">
          <a:xfrm>
            <a:off x="1139801" y="4715350"/>
            <a:ext cx="6455064" cy="51110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79443" tIns="39722" rIns="79443" bIns="39722">
            <a:spAutoFit/>
          </a:bodyPr>
          <a:lstStyle/>
          <a:p>
            <a:pPr>
              <a:spcBef>
                <a:spcPct val="50000"/>
              </a:spcBef>
              <a:defRPr/>
            </a:pPr>
            <a:endParaRPr lang="en-US" sz="2800" b="0" dirty="0">
              <a:solidFill>
                <a:srgbClr val="000000"/>
              </a:solidFill>
              <a:effectLst>
                <a:outerShdw blurRad="38100" dist="38100" dir="2700000" algn="tl">
                  <a:srgbClr val="000000">
                    <a:alpha val="43137"/>
                  </a:srgbClr>
                </a:outerShdw>
              </a:effectLst>
              <a:latin typeface="Arial" charset="0"/>
              <a:cs typeface="Times New Roman" charset="0"/>
              <a:sym typeface="Symbol" pitchFamily="18" charset="2"/>
            </a:endParaRPr>
          </a:p>
        </p:txBody>
      </p:sp>
      <p:grpSp>
        <p:nvGrpSpPr>
          <p:cNvPr id="24" name="Group 23"/>
          <p:cNvGrpSpPr/>
          <p:nvPr/>
        </p:nvGrpSpPr>
        <p:grpSpPr>
          <a:xfrm>
            <a:off x="374650" y="2139950"/>
            <a:ext cx="11963400" cy="985859"/>
            <a:chOff x="1062534" y="5247335"/>
            <a:chExt cx="17018197" cy="1234820"/>
          </a:xfrm>
        </p:grpSpPr>
        <p:pic>
          <p:nvPicPr>
            <p:cNvPr id="25" name="Picture 114" descr="&#10;header_bg.jpg                                                  00073E6Dgaechter                       C075CDFC:"/>
            <p:cNvPicPr>
              <a:picLocks noChangeAspect="1" noChangeArrowheads="1"/>
            </p:cNvPicPr>
            <p:nvPr/>
          </p:nvPicPr>
          <p:blipFill>
            <a:blip r:embed="rId3" cstate="print"/>
            <a:srcRect/>
            <a:stretch>
              <a:fillRect/>
            </a:stretch>
          </p:blipFill>
          <p:spPr bwMode="auto">
            <a:xfrm>
              <a:off x="1062534" y="5247335"/>
              <a:ext cx="17018197" cy="1234820"/>
            </a:xfrm>
            <a:prstGeom prst="rect">
              <a:avLst/>
            </a:prstGeom>
            <a:noFill/>
            <a:ln w="9525">
              <a:noFill/>
              <a:miter lim="800000"/>
              <a:headEnd/>
              <a:tailEnd/>
            </a:ln>
          </p:spPr>
        </p:pic>
        <p:sp>
          <p:nvSpPr>
            <p:cNvPr id="26" name="Text Box 106"/>
            <p:cNvSpPr txBox="1">
              <a:spLocks noChangeArrowheads="1"/>
            </p:cNvSpPr>
            <p:nvPr/>
          </p:nvSpPr>
          <p:spPr bwMode="auto">
            <a:xfrm>
              <a:off x="1424113" y="5459793"/>
              <a:ext cx="11876751" cy="794458"/>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79507" tIns="39754" rIns="79507" bIns="39754">
              <a:spAutoFit/>
            </a:bodyPr>
            <a:lstStyle/>
            <a:p>
              <a:pPr eaLnBrk="0" fontAlgn="base" hangingPunct="0">
                <a:spcBef>
                  <a:spcPct val="50000"/>
                </a:spcBef>
                <a:spcAft>
                  <a:spcPct val="0"/>
                </a:spcAft>
                <a:defRPr/>
              </a:pPr>
              <a:r>
                <a:rPr lang="en-US" sz="3600" b="1" dirty="0" smtClean="0">
                  <a:solidFill>
                    <a:schemeClr val="bg1"/>
                  </a:solidFill>
                  <a:latin typeface="Arial" charset="0"/>
                  <a:cs typeface="Times New Roman" charset="0"/>
                  <a:sym typeface="Symbol" pitchFamily="18" charset="2"/>
                </a:rPr>
                <a:t>Discussion </a:t>
              </a:r>
              <a:r>
                <a:rPr lang="en-US" sz="3600" b="1" dirty="0">
                  <a:solidFill>
                    <a:schemeClr val="bg1"/>
                  </a:solidFill>
                  <a:latin typeface="Arial" charset="0"/>
                  <a:cs typeface="Times New Roman" charset="0"/>
                  <a:sym typeface="Symbol" pitchFamily="18" charset="2"/>
                </a:rPr>
                <a:t>and </a:t>
              </a:r>
              <a:r>
                <a:rPr lang="en-US" sz="3600" b="1" dirty="0" smtClean="0">
                  <a:solidFill>
                    <a:schemeClr val="bg1"/>
                  </a:solidFill>
                  <a:latin typeface="Arial" charset="0"/>
                  <a:cs typeface="Times New Roman" charset="0"/>
                  <a:sym typeface="Symbol" pitchFamily="18" charset="2"/>
                </a:rPr>
                <a:t>Conclusions</a:t>
              </a:r>
              <a:endParaRPr lang="en-US" b="1" dirty="0">
                <a:solidFill>
                  <a:srgbClr val="000000"/>
                </a:solidFill>
                <a:latin typeface="Arial" charset="0"/>
                <a:cs typeface="Times New Roman" charset="0"/>
                <a:sym typeface="Symbol" pitchFamily="18" charset="2"/>
              </a:endParaRPr>
            </a:p>
          </p:txBody>
        </p:sp>
      </p:grpSp>
      <p:pic>
        <p:nvPicPr>
          <p:cNvPr id="27" name="Picture 114" descr="&#10;header_bg.jpg                                                  00073E6Dgaechter                       C075CDFC:"/>
          <p:cNvPicPr>
            <a:picLocks noChangeAspect="1" noChangeArrowheads="1"/>
          </p:cNvPicPr>
          <p:nvPr/>
        </p:nvPicPr>
        <p:blipFill>
          <a:blip r:embed="rId3" cstate="print"/>
          <a:srcRect/>
          <a:stretch>
            <a:fillRect/>
          </a:stretch>
        </p:blipFill>
        <p:spPr bwMode="auto">
          <a:xfrm>
            <a:off x="12642851" y="1934340"/>
            <a:ext cx="7239000" cy="10721210"/>
          </a:xfrm>
          <a:prstGeom prst="rect">
            <a:avLst/>
          </a:prstGeom>
          <a:noFill/>
          <a:ln w="9525">
            <a:noFill/>
            <a:miter lim="800000"/>
            <a:headEnd/>
            <a:tailEnd/>
          </a:ln>
        </p:spPr>
      </p:pic>
      <p:sp>
        <p:nvSpPr>
          <p:cNvPr id="28" name="Rectangle 27"/>
          <p:cNvSpPr/>
          <p:nvPr/>
        </p:nvSpPr>
        <p:spPr>
          <a:xfrm>
            <a:off x="12849401" y="2368550"/>
            <a:ext cx="6924439" cy="10156824"/>
          </a:xfrm>
          <a:prstGeom prst="rect">
            <a:avLst/>
          </a:prstGeom>
        </p:spPr>
        <p:txBody>
          <a:bodyPr wrap="square" lIns="79443" tIns="39722" rIns="79443" bIns="39722">
            <a:spAutoFit/>
          </a:bodyPr>
          <a:lstStyle/>
          <a:p>
            <a:pPr algn="l" defTabSz="1015106">
              <a:spcBef>
                <a:spcPct val="20000"/>
              </a:spcBef>
              <a:defRPr/>
            </a:pPr>
            <a:r>
              <a:rPr lang="en-GB" sz="2400" b="1" dirty="0">
                <a:solidFill>
                  <a:schemeClr val="bg1"/>
                </a:solidFill>
                <a:latin typeface="Arial" charset="0"/>
              </a:rPr>
              <a:t>REFERENCES</a:t>
            </a:r>
          </a:p>
          <a:p>
            <a:pPr marL="397215" indent="-397215" algn="l">
              <a:spcBef>
                <a:spcPts val="0"/>
              </a:spcBef>
              <a:spcAft>
                <a:spcPts val="0"/>
              </a:spcAft>
              <a:buFont typeface="+mj-lt"/>
              <a:buAutoNum type="arabicPeriod"/>
            </a:pPr>
            <a:r>
              <a:rPr lang="en-US" sz="2200" b="0" dirty="0" err="1">
                <a:solidFill>
                  <a:schemeClr val="bg1"/>
                </a:solidFill>
                <a:latin typeface="Arial" panose="020B0604020202020204" pitchFamily="34" charset="0"/>
                <a:cs typeface="Arial" panose="020B0604020202020204" pitchFamily="34" charset="0"/>
              </a:rPr>
              <a:t>Richdale</a:t>
            </a:r>
            <a:r>
              <a:rPr lang="en-US" sz="2200" b="0" dirty="0">
                <a:solidFill>
                  <a:schemeClr val="bg1"/>
                </a:solidFill>
                <a:latin typeface="Arial" panose="020B0604020202020204" pitchFamily="34" charset="0"/>
                <a:cs typeface="Arial" panose="020B0604020202020204" pitchFamily="34" charset="0"/>
              </a:rPr>
              <a:t> K et al, Frequency of and factors associated with CL dissatisfaction and discontinuation. Cornea 2007 26(2):168-74</a:t>
            </a:r>
          </a:p>
          <a:p>
            <a:pPr marL="397215" indent="-397215" algn="l" defTabSz="1015106">
              <a:spcBef>
                <a:spcPts val="0"/>
              </a:spcBef>
              <a:spcAft>
                <a:spcPts val="0"/>
              </a:spcAft>
              <a:buFont typeface="+mj-lt"/>
              <a:buAutoNum type="arabicPeriod"/>
              <a:defRPr/>
            </a:pPr>
            <a:r>
              <a:rPr lang="en-US" sz="2200" b="0" dirty="0">
                <a:solidFill>
                  <a:schemeClr val="bg1"/>
                </a:solidFill>
                <a:latin typeface="Arial" panose="020B0604020202020204" pitchFamily="34" charset="0"/>
                <a:cs typeface="Arial" panose="020B0604020202020204" pitchFamily="34" charset="0"/>
              </a:rPr>
              <a:t>Dumbleton K et al, </a:t>
            </a:r>
            <a:r>
              <a:rPr lang="en-US" sz="2200" b="0" dirty="0" smtClean="0">
                <a:solidFill>
                  <a:schemeClr val="bg1"/>
                </a:solidFill>
                <a:latin typeface="Arial" panose="020B0604020202020204" pitchFamily="34" charset="0"/>
                <a:cs typeface="Arial" panose="020B0604020202020204" pitchFamily="34" charset="0"/>
              </a:rPr>
              <a:t>Impact </a:t>
            </a:r>
            <a:r>
              <a:rPr lang="en-US" sz="2200" b="0" dirty="0">
                <a:solidFill>
                  <a:schemeClr val="bg1"/>
                </a:solidFill>
                <a:latin typeface="Arial" panose="020B0604020202020204" pitchFamily="34" charset="0"/>
                <a:cs typeface="Arial" panose="020B0604020202020204" pitchFamily="34" charset="0"/>
              </a:rPr>
              <a:t>of contemporary contact lenses on </a:t>
            </a:r>
            <a:r>
              <a:rPr lang="en-US" sz="2200" b="0" dirty="0" smtClean="0">
                <a:solidFill>
                  <a:schemeClr val="bg1"/>
                </a:solidFill>
                <a:latin typeface="Arial" panose="020B0604020202020204" pitchFamily="34" charset="0"/>
                <a:cs typeface="Arial" panose="020B0604020202020204" pitchFamily="34" charset="0"/>
              </a:rPr>
              <a:t>CL discontinuation</a:t>
            </a:r>
            <a:r>
              <a:rPr lang="en-US" sz="2200" b="0" dirty="0">
                <a:solidFill>
                  <a:schemeClr val="bg1"/>
                </a:solidFill>
                <a:latin typeface="Arial" panose="020B0604020202020204" pitchFamily="34" charset="0"/>
                <a:cs typeface="Arial" panose="020B0604020202020204" pitchFamily="34" charset="0"/>
              </a:rPr>
              <a:t>. Eye &amp; CL 2013; 39 (1): 93-9</a:t>
            </a:r>
            <a:endParaRPr lang="en-GB" sz="2200" b="0" dirty="0">
              <a:solidFill>
                <a:schemeClr val="bg1"/>
              </a:solidFill>
              <a:latin typeface="Arial" panose="020B0604020202020204" pitchFamily="34" charset="0"/>
              <a:cs typeface="Arial" panose="020B0604020202020204" pitchFamily="34" charset="0"/>
            </a:endParaRPr>
          </a:p>
          <a:p>
            <a:pPr marL="397215" indent="-397215" algn="l" defTabSz="1015106">
              <a:spcBef>
                <a:spcPts val="0"/>
              </a:spcBef>
              <a:spcAft>
                <a:spcPts val="0"/>
              </a:spcAft>
              <a:buFont typeface="+mj-lt"/>
              <a:buAutoNum type="arabicPeriod"/>
              <a:defRPr/>
            </a:pPr>
            <a:r>
              <a:rPr lang="en-GB" sz="2200" b="0" dirty="0">
                <a:solidFill>
                  <a:schemeClr val="bg1"/>
                </a:solidFill>
                <a:latin typeface="Arial" panose="020B0604020202020204" pitchFamily="34" charset="0"/>
                <a:cs typeface="Arial" panose="020B0604020202020204" pitchFamily="34" charset="0"/>
              </a:rPr>
              <a:t>Young G et al. </a:t>
            </a:r>
            <a:r>
              <a:rPr lang="en-US" sz="2200" b="0" dirty="0">
                <a:solidFill>
                  <a:schemeClr val="bg1"/>
                </a:solidFill>
                <a:latin typeface="Arial" panose="020B0604020202020204" pitchFamily="34" charset="0"/>
                <a:cs typeface="Arial" panose="020B0604020202020204" pitchFamily="34" charset="0"/>
              </a:rPr>
              <a:t>Multi-</a:t>
            </a:r>
            <a:r>
              <a:rPr lang="en-US" sz="2200" b="0" dirty="0" err="1">
                <a:solidFill>
                  <a:schemeClr val="bg1"/>
                </a:solidFill>
                <a:latin typeface="Arial" panose="020B0604020202020204" pitchFamily="34" charset="0"/>
                <a:cs typeface="Arial" panose="020B0604020202020204" pitchFamily="34" charset="0"/>
              </a:rPr>
              <a:t>centre</a:t>
            </a:r>
            <a:r>
              <a:rPr lang="en-US" sz="2200" b="0" dirty="0">
                <a:solidFill>
                  <a:schemeClr val="bg1"/>
                </a:solidFill>
                <a:latin typeface="Arial" panose="020B0604020202020204" pitchFamily="34" charset="0"/>
                <a:cs typeface="Arial" panose="020B0604020202020204" pitchFamily="34" charset="0"/>
              </a:rPr>
              <a:t> study lapsed CL wearers. OPO </a:t>
            </a:r>
            <a:r>
              <a:rPr lang="en-GB" sz="2200" b="0" dirty="0">
                <a:solidFill>
                  <a:schemeClr val="bg1"/>
                </a:solidFill>
                <a:latin typeface="Arial" panose="020B0604020202020204" pitchFamily="34" charset="0"/>
                <a:cs typeface="Arial" panose="020B0604020202020204" pitchFamily="34" charset="0"/>
              </a:rPr>
              <a:t>2002; 22:516-527</a:t>
            </a:r>
          </a:p>
          <a:p>
            <a:pPr marL="397215" indent="-397215" algn="l" defTabSz="1015106">
              <a:spcBef>
                <a:spcPts val="0"/>
              </a:spcBef>
              <a:spcAft>
                <a:spcPts val="0"/>
              </a:spcAft>
              <a:buFont typeface="+mj-lt"/>
              <a:buAutoNum type="arabicPeriod"/>
              <a:defRPr/>
            </a:pPr>
            <a:r>
              <a:rPr lang="en-US" sz="2200" b="0" dirty="0">
                <a:solidFill>
                  <a:schemeClr val="bg1"/>
                </a:solidFill>
                <a:latin typeface="Arial" panose="020B0604020202020204" pitchFamily="34" charset="0"/>
                <a:cs typeface="Arial" panose="020B0604020202020204" pitchFamily="34" charset="0"/>
              </a:rPr>
              <a:t>Sulley A et al. Clinical Evaluation </a:t>
            </a:r>
            <a:r>
              <a:rPr lang="en-US" sz="2200" b="0" dirty="0" err="1">
                <a:solidFill>
                  <a:schemeClr val="bg1"/>
                </a:solidFill>
                <a:latin typeface="Arial" panose="020B0604020202020204" pitchFamily="34" charset="0"/>
                <a:cs typeface="Arial" panose="020B0604020202020204" pitchFamily="34" charset="0"/>
              </a:rPr>
              <a:t>Toric</a:t>
            </a:r>
            <a:r>
              <a:rPr lang="en-US" sz="2200" b="0" dirty="0">
                <a:solidFill>
                  <a:schemeClr val="bg1"/>
                </a:solidFill>
                <a:latin typeface="Arial" panose="020B0604020202020204" pitchFamily="34" charset="0"/>
                <a:cs typeface="Arial" panose="020B0604020202020204" pitchFamily="34" charset="0"/>
              </a:rPr>
              <a:t> Soft CL Fitting in Current </a:t>
            </a:r>
            <a:r>
              <a:rPr lang="en-US" sz="2200" b="0" dirty="0" smtClean="0">
                <a:solidFill>
                  <a:schemeClr val="bg1"/>
                </a:solidFill>
                <a:latin typeface="Arial" panose="020B0604020202020204" pitchFamily="34" charset="0"/>
                <a:cs typeface="Arial" panose="020B0604020202020204" pitchFamily="34" charset="0"/>
              </a:rPr>
              <a:t>Non-Users. OPO </a:t>
            </a:r>
            <a:r>
              <a:rPr lang="en-US" sz="2200" b="0" dirty="0">
                <a:solidFill>
                  <a:schemeClr val="bg1"/>
                </a:solidFill>
                <a:latin typeface="Arial" panose="020B0604020202020204" pitchFamily="34" charset="0"/>
                <a:cs typeface="Arial" panose="020B0604020202020204" pitchFamily="34" charset="0"/>
              </a:rPr>
              <a:t>2013, 33, 94–103</a:t>
            </a:r>
            <a:endParaRPr lang="en-GB" sz="2200" b="0" dirty="0">
              <a:solidFill>
                <a:schemeClr val="bg1"/>
              </a:solidFill>
              <a:latin typeface="Arial" panose="020B0604020202020204" pitchFamily="34" charset="0"/>
              <a:cs typeface="Arial" panose="020B0604020202020204" pitchFamily="34" charset="0"/>
            </a:endParaRPr>
          </a:p>
          <a:p>
            <a:pPr marL="297912" indent="-297912" algn="just" defTabSz="1015106">
              <a:spcBef>
                <a:spcPct val="20000"/>
              </a:spcBef>
              <a:buFontTx/>
              <a:buAutoNum type="arabicPeriod"/>
              <a:defRPr/>
            </a:pPr>
            <a:endParaRPr lang="fr-FR" sz="2400" b="0" dirty="0">
              <a:solidFill>
                <a:schemeClr val="bg1"/>
              </a:solidFill>
              <a:latin typeface="Arial" charset="0"/>
            </a:endParaRPr>
          </a:p>
          <a:p>
            <a:pPr algn="l">
              <a:spcBef>
                <a:spcPts val="0"/>
              </a:spcBef>
              <a:spcAft>
                <a:spcPts val="0"/>
              </a:spcAft>
            </a:pPr>
            <a:r>
              <a:rPr lang="en-GB" sz="2400" b="1" dirty="0">
                <a:solidFill>
                  <a:schemeClr val="bg1"/>
                </a:solidFill>
                <a:latin typeface="Arial" panose="020B0604020202020204" pitchFamily="34" charset="0"/>
                <a:cs typeface="Arial" panose="020B0604020202020204" pitchFamily="34" charset="0"/>
              </a:rPr>
              <a:t>ACKNOWLEDGEMENT</a:t>
            </a:r>
          </a:p>
          <a:p>
            <a:pPr algn="l">
              <a:spcBef>
                <a:spcPts val="0"/>
              </a:spcBef>
              <a:spcAft>
                <a:spcPts val="0"/>
              </a:spcAft>
            </a:pPr>
            <a:r>
              <a:rPr lang="en-GB" sz="2400" dirty="0">
                <a:solidFill>
                  <a:schemeClr val="bg1"/>
                </a:solidFill>
                <a:latin typeface="Arial" panose="020B0604020202020204" pitchFamily="34" charset="0"/>
                <a:cs typeface="Arial" panose="020B0604020202020204" pitchFamily="34" charset="0"/>
              </a:rPr>
              <a:t>This study was sponsored by Johnson &amp; Johnson Vision Care, </a:t>
            </a:r>
            <a:r>
              <a:rPr lang="en-GB" sz="2400" dirty="0" err="1">
                <a:solidFill>
                  <a:schemeClr val="bg1"/>
                </a:solidFill>
                <a:latin typeface="Arial" panose="020B0604020202020204" pitchFamily="34" charset="0"/>
                <a:cs typeface="Arial" panose="020B0604020202020204" pitchFamily="34" charset="0"/>
              </a:rPr>
              <a:t>Inc</a:t>
            </a:r>
            <a:endParaRPr lang="en-GB" sz="2400" dirty="0">
              <a:solidFill>
                <a:schemeClr val="bg1"/>
              </a:solidFill>
              <a:latin typeface="Arial" panose="020B0604020202020204" pitchFamily="34" charset="0"/>
              <a:cs typeface="Arial" panose="020B0604020202020204" pitchFamily="34" charset="0"/>
            </a:endParaRPr>
          </a:p>
          <a:p>
            <a:pPr algn="l">
              <a:spcBef>
                <a:spcPts val="0"/>
              </a:spcBef>
              <a:spcAft>
                <a:spcPts val="0"/>
              </a:spcAft>
            </a:pPr>
            <a:endParaRPr lang="en-US" sz="2400" dirty="0">
              <a:solidFill>
                <a:schemeClr val="bg1"/>
              </a:solidFill>
              <a:latin typeface="Arial" panose="020B0604020202020204" pitchFamily="34" charset="0"/>
              <a:cs typeface="Arial" panose="020B0604020202020204" pitchFamily="34" charset="0"/>
            </a:endParaRPr>
          </a:p>
          <a:p>
            <a:pPr algn="l">
              <a:spcBef>
                <a:spcPts val="0"/>
              </a:spcBef>
              <a:spcAft>
                <a:spcPts val="0"/>
              </a:spcAft>
            </a:pPr>
            <a:r>
              <a:rPr lang="en-US" sz="2400" dirty="0">
                <a:solidFill>
                  <a:schemeClr val="bg1"/>
                </a:solidFill>
                <a:latin typeface="Arial" panose="020B0604020202020204" pitchFamily="34" charset="0"/>
                <a:cs typeface="Arial" panose="020B0604020202020204" pitchFamily="34" charset="0"/>
              </a:rPr>
              <a:t>ACUVUE OASYS</a:t>
            </a:r>
            <a:r>
              <a:rPr lang="en-US" sz="2400" baseline="30000" dirty="0">
                <a:solidFill>
                  <a:schemeClr val="bg1"/>
                </a:solidFill>
                <a:latin typeface="Arial" panose="020B0604020202020204" pitchFamily="34" charset="0"/>
                <a:cs typeface="Arial" panose="020B0604020202020204" pitchFamily="34" charset="0"/>
              </a:rPr>
              <a:t>®</a:t>
            </a:r>
            <a:r>
              <a:rPr lang="en-US" sz="2400" dirty="0">
                <a:solidFill>
                  <a:schemeClr val="bg1"/>
                </a:solidFill>
                <a:latin typeface="Arial" panose="020B0604020202020204" pitchFamily="34" charset="0"/>
                <a:cs typeface="Arial" panose="020B0604020202020204" pitchFamily="34" charset="0"/>
              </a:rPr>
              <a:t> and ACUVUE OASYS</a:t>
            </a:r>
            <a:r>
              <a:rPr lang="en-US" sz="2400" baseline="30000" dirty="0">
                <a:solidFill>
                  <a:schemeClr val="bg1"/>
                </a:solidFill>
                <a:latin typeface="Arial" panose="020B0604020202020204" pitchFamily="34" charset="0"/>
                <a:cs typeface="Arial" panose="020B0604020202020204" pitchFamily="34" charset="0"/>
              </a:rPr>
              <a:t>®</a:t>
            </a:r>
            <a:r>
              <a:rPr lang="en-US" sz="2400" dirty="0">
                <a:solidFill>
                  <a:schemeClr val="bg1"/>
                </a:solidFill>
                <a:latin typeface="Arial" panose="020B0604020202020204" pitchFamily="34" charset="0"/>
                <a:cs typeface="Arial" panose="020B0604020202020204" pitchFamily="34" charset="0"/>
              </a:rPr>
              <a:t> for ASTIGMATISM are  registered trademarks of Johnson &amp; Johnson Vision Care, Inc.  </a:t>
            </a:r>
          </a:p>
          <a:p>
            <a:pPr algn="l">
              <a:spcBef>
                <a:spcPts val="0"/>
              </a:spcBef>
              <a:spcAft>
                <a:spcPts val="0"/>
              </a:spcAft>
            </a:pPr>
            <a:r>
              <a:rPr lang="en-US" sz="2400" dirty="0">
                <a:solidFill>
                  <a:schemeClr val="bg1"/>
                </a:solidFill>
                <a:latin typeface="Arial" panose="020B0604020202020204" pitchFamily="34" charset="0"/>
                <a:cs typeface="Arial" panose="020B0604020202020204" pitchFamily="34" charset="0"/>
              </a:rPr>
              <a:t>All other companies brands mentioned herein are the trademarks of their respective owners.</a:t>
            </a:r>
          </a:p>
          <a:p>
            <a:pPr algn="just" defTabSz="1015106">
              <a:spcBef>
                <a:spcPts val="0"/>
              </a:spcBef>
              <a:spcAft>
                <a:spcPts val="0"/>
              </a:spcAft>
              <a:defRPr/>
            </a:pPr>
            <a:endParaRPr lang="en-US" sz="2400" b="1" dirty="0">
              <a:solidFill>
                <a:schemeClr val="bg1"/>
              </a:solidFill>
              <a:latin typeface="Arial" panose="020B0604020202020204" pitchFamily="34" charset="0"/>
              <a:cs typeface="Arial" panose="020B0604020202020204" pitchFamily="34" charset="0"/>
            </a:endParaRPr>
          </a:p>
          <a:p>
            <a:pPr algn="just" defTabSz="1015106">
              <a:spcBef>
                <a:spcPts val="0"/>
              </a:spcBef>
              <a:spcAft>
                <a:spcPts val="0"/>
              </a:spcAft>
              <a:defRPr/>
            </a:pPr>
            <a:r>
              <a:rPr lang="en-US" sz="2400" b="1" dirty="0">
                <a:solidFill>
                  <a:schemeClr val="bg1"/>
                </a:solidFill>
                <a:latin typeface="Arial" panose="020B0604020202020204" pitchFamily="34" charset="0"/>
                <a:cs typeface="Arial" panose="020B0604020202020204" pitchFamily="34" charset="0"/>
              </a:rPr>
              <a:t>CORRESPONDENCE</a:t>
            </a:r>
          </a:p>
          <a:p>
            <a:pPr algn="just" defTabSz="1015106">
              <a:spcBef>
                <a:spcPts val="0"/>
              </a:spcBef>
              <a:spcAft>
                <a:spcPts val="0"/>
              </a:spcAft>
              <a:defRPr/>
            </a:pPr>
            <a:r>
              <a:rPr lang="en-US" sz="2400" b="0" dirty="0">
                <a:solidFill>
                  <a:schemeClr val="bg1"/>
                </a:solidFill>
                <a:latin typeface="Arial" panose="020B0604020202020204" pitchFamily="34" charset="0"/>
                <a:cs typeface="Arial" panose="020B0604020202020204" pitchFamily="34" charset="0"/>
              </a:rPr>
              <a:t>Email: kcanava2@its.jnj.com</a:t>
            </a:r>
            <a:endParaRPr lang="fr-FR" sz="2400" b="0" dirty="0">
              <a:solidFill>
                <a:schemeClr val="bg1"/>
              </a:solidFill>
              <a:latin typeface="Arial" panose="020B0604020202020204" pitchFamily="34" charset="0"/>
              <a:cs typeface="Arial" panose="020B0604020202020204" pitchFamily="34" charset="0"/>
            </a:endParaRPr>
          </a:p>
          <a:p>
            <a:pPr algn="just" defTabSz="1015106">
              <a:spcBef>
                <a:spcPts val="0"/>
              </a:spcBef>
              <a:spcAft>
                <a:spcPts val="0"/>
              </a:spcAft>
              <a:defRPr/>
            </a:pPr>
            <a:r>
              <a:rPr lang="en-US" sz="2400" b="0" dirty="0">
                <a:solidFill>
                  <a:schemeClr val="bg1"/>
                </a:solidFill>
                <a:latin typeface="Arial" panose="020B0604020202020204" pitchFamily="34" charset="0"/>
                <a:cs typeface="Arial" panose="020B0604020202020204" pitchFamily="34" charset="0"/>
              </a:rPr>
              <a:t>Johnson &amp; Johnson Vision Care, Inc.  7500 Centurion Parkway, Suite 100/ D-ACAF,  Jacksonville, FL 32256, USA</a:t>
            </a:r>
            <a:endParaRPr lang="en-GB" sz="24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0856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SANOFI-Tema1</Template>
  <TotalTime>161</TotalTime>
  <Words>1039</Words>
  <Application>Microsoft Office PowerPoint</Application>
  <PresentationFormat>Custom</PresentationFormat>
  <Paragraphs>78</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Clinical evaluation lapsed wearers refitted with senofilcon A lenses Kristy Canavan OD FAAO1 Chantal Coles-Brennan  OD FAAO1 Ryan Butterfield DrPH2  Anna Sulley BSc MCOptom FAAO FBCLA3 1Johnson &amp; Johnson Vision Care, iNc 2 3M     3Johnson &amp; Johnson Vision Care</vt:lpstr>
      <vt:lpstr>Clinical evaluation lapsed wearers refitted with senofilcon A lenses Kristy Canavan OD FAAO1 Chantal Coles-Brennan  OD FAAO1 Ryan Butterfield DrPH2  Anna Sulley BSc MCOptom FAAO FBCLA3 1Johnson &amp; Johnson Vision Care, iNc 2 3M     3Johnson &amp; Johnson Vision Care</vt:lpstr>
      <vt:lpstr>Clinical evaluation lapsed wearers refitted with senofilcon A lenses Kristy Canavan OD FAAO1 Chantal Coles-Brennan  OD FAAO1 Ryan Butterfield DrPH2  Anna Sulley BSc MCOptom FAAO FBCLA3 1Johnson &amp; Johnson Vision Care, iNc 2 3M     3Johnson &amp; Johnson Vision Care</vt:lpstr>
      <vt:lpstr>Clinical evaluation lapsed wearers refitted with senofilcon A lenses Kristy Canavan OD FAAO1 Chantal Coles-Brennan  OD FAAO1 Ryan Butterfield DrPH2  Anna Sulley BSc MCOptom FAAO FBCLA3 1Johnson &amp; Johnson Vision Care, iNc 2 3M     3Johnson &amp; Johnson Vision Care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AAO 2007</dc:title>
  <dc:subject>OWLS protein poster</dc:subject>
  <dc:creator>Dr. S. KAPRAN</dc:creator>
  <cp:lastModifiedBy>Sulley, Anna [MEDGB]</cp:lastModifiedBy>
  <cp:revision>24</cp:revision>
  <dcterms:created xsi:type="dcterms:W3CDTF">2015-09-29T13:28:52Z</dcterms:created>
  <dcterms:modified xsi:type="dcterms:W3CDTF">2015-09-30T12:10:40Z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2015-05-18T00:00:00Z</vt:filetime>
  </property>
  <property fmtid="{D5CDD505-2E9C-101B-9397-08002B2CF9AE}" pid="3" name="Creator">
    <vt:lpwstr>Acrobat PDFMaker 10.1 for PowerPoint</vt:lpwstr>
  </property>
  <property fmtid="{D5CDD505-2E9C-101B-9397-08002B2CF9AE}" pid="4" name="LastSaved">
    <vt:filetime>2015-09-29T00:00:00Z</vt:filetime>
  </property>
</Properties>
</file>