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4" r:id="rId4"/>
    <p:sldId id="261" r:id="rId5"/>
  </p:sldIdLst>
  <p:sldSz cx="20104100" cy="14185900"/>
  <p:notesSz cx="141859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41" autoAdjust="0"/>
  </p:normalViewPr>
  <p:slideViewPr>
    <p:cSldViewPr>
      <p:cViewPr varScale="1">
        <p:scale>
          <a:sx n="32" d="100"/>
          <a:sy n="32" d="100"/>
        </p:scale>
        <p:origin x="-1338" y="-96"/>
      </p:cViewPr>
      <p:guideLst>
        <p:guide orient="horz" pos="2032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5" d="100"/>
          <a:sy n="25" d="100"/>
        </p:scale>
        <p:origin x="-2934" y="-120"/>
      </p:cViewPr>
      <p:guideLst>
        <p:guide orient="horz" pos="6332"/>
        <p:guide pos="44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46800" cy="1004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35925" y="0"/>
            <a:ext cx="6146800" cy="1004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616-CDF1-4B7A-8824-3742B7CFDD8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51013" y="1508125"/>
            <a:ext cx="10683875" cy="753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19225" y="9548813"/>
            <a:ext cx="11347450" cy="9047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46800" cy="1004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35925" y="19096038"/>
            <a:ext cx="6146800" cy="1004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1CBA-2EA1-4F67-9F9F-2B2CBD5F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8482" y="4397629"/>
            <a:ext cx="1709613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6965" y="7944104"/>
            <a:ext cx="140791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655" y="3262757"/>
            <a:ext cx="8749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8246" y="3262757"/>
            <a:ext cx="8749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34312" y="282482"/>
            <a:ext cx="19408524" cy="2017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655" y="463550"/>
            <a:ext cx="18101789" cy="173246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2749550"/>
            <a:ext cx="19050000" cy="102448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032167" y="12361838"/>
            <a:ext cx="4770311" cy="1555811"/>
            <a:chOff x="31998306" y="26084461"/>
            <a:chExt cx="10978494" cy="3844465"/>
          </a:xfrm>
        </p:grpSpPr>
        <p:pic>
          <p:nvPicPr>
            <p:cNvPr id="8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31998306" y="28437643"/>
              <a:ext cx="10978494" cy="1491283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 All rights reserved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>
        <a:defRPr sz="3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31813" indent="-361950">
        <a:buClr>
          <a:srgbClr val="FF0000"/>
        </a:buClr>
        <a:buFont typeface="Wingdings" panose="05000000000000000000" pitchFamily="2" charset="2"/>
        <a:buChar char="v"/>
        <a:defRPr sz="200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0.png"/><Relationship Id="rId4" Type="http://schemas.openxmlformats.org/officeDocument/2006/relationships/hyperlink" Target="mailto:TKarkkai@its.jnj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2"/>
          <p:cNvSpPr txBox="1">
            <a:spLocks/>
          </p:cNvSpPr>
          <p:nvPr/>
        </p:nvSpPr>
        <p:spPr>
          <a:xfrm>
            <a:off x="10113011" y="3663950"/>
            <a:ext cx="9631675" cy="82296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err="1" smtClean="0"/>
              <a:t>Presbyopes</a:t>
            </a:r>
            <a:r>
              <a:rPr lang="en-US" sz="3200" dirty="0" smtClean="0"/>
              <a:t> </a:t>
            </a:r>
            <a:r>
              <a:rPr lang="en-US" sz="3200" dirty="0"/>
              <a:t>were fitted with a new </a:t>
            </a:r>
            <a:r>
              <a:rPr lang="en-US" sz="3200" dirty="0" err="1"/>
              <a:t>etafilcon</a:t>
            </a:r>
            <a:r>
              <a:rPr lang="en-US" sz="3200" dirty="0"/>
              <a:t> A daily disposable multifocal lens (1-DAY ACUVUE® MOIST </a:t>
            </a:r>
            <a:r>
              <a:rPr lang="en-US" sz="3200" dirty="0" smtClean="0"/>
              <a:t>MULTIFOCAL</a:t>
            </a:r>
            <a:r>
              <a:rPr lang="en-US" sz="3200" dirty="0"/>
              <a:t>) and returned for an </a:t>
            </a:r>
            <a:r>
              <a:rPr lang="en-US" sz="3200" dirty="0" err="1"/>
              <a:t>optimisation</a:t>
            </a:r>
            <a:r>
              <a:rPr lang="en-US" sz="3200" dirty="0"/>
              <a:t> visit after 3±1 days. Subjects were then dispensed for additional 7±1 days with the </a:t>
            </a:r>
            <a:r>
              <a:rPr lang="en-US" sz="3200" dirty="0" err="1"/>
              <a:t>optimised</a:t>
            </a:r>
            <a:r>
              <a:rPr lang="en-US" sz="3200" dirty="0"/>
              <a:t> CL. </a:t>
            </a:r>
          </a:p>
          <a:p>
            <a:pPr algn="just"/>
            <a:r>
              <a:rPr lang="en-US" sz="3200" dirty="0" err="1" smtClean="0"/>
              <a:t>Binoc</a:t>
            </a:r>
            <a:r>
              <a:rPr lang="en-US" sz="3200" dirty="0" smtClean="0"/>
              <a:t> </a:t>
            </a:r>
            <a:r>
              <a:rPr lang="en-US" sz="3200" dirty="0"/>
              <a:t>Distance </a:t>
            </a:r>
            <a:r>
              <a:rPr lang="en-US" sz="3200" dirty="0" err="1"/>
              <a:t>logMAR</a:t>
            </a:r>
            <a:r>
              <a:rPr lang="en-US" sz="3200" dirty="0"/>
              <a:t> VA (DVA) </a:t>
            </a:r>
            <a:r>
              <a:rPr lang="en-US" sz="3200" dirty="0" smtClean="0"/>
              <a:t>measured with high </a:t>
            </a:r>
            <a:r>
              <a:rPr lang="en-US" sz="3200" dirty="0"/>
              <a:t>contrast (90%), bright illumination (≈160-200 cd/m</a:t>
            </a:r>
            <a:r>
              <a:rPr lang="en-US" sz="3200" baseline="30000" dirty="0"/>
              <a:t>2</a:t>
            </a:r>
            <a:r>
              <a:rPr lang="en-US" sz="3200" dirty="0"/>
              <a:t>) ETDRS (</a:t>
            </a:r>
            <a:r>
              <a:rPr lang="en-US" sz="2800" dirty="0"/>
              <a:t>Early Treatment </a:t>
            </a:r>
            <a:r>
              <a:rPr lang="en-US" sz="2800" dirty="0" smtClean="0"/>
              <a:t>Diabetic </a:t>
            </a:r>
            <a:r>
              <a:rPr lang="en-US" sz="2800" dirty="0"/>
              <a:t>Retinopathy Study</a:t>
            </a:r>
            <a:r>
              <a:rPr lang="en-US" sz="3200" dirty="0"/>
              <a:t>) charts. </a:t>
            </a:r>
          </a:p>
          <a:p>
            <a:pPr algn="just"/>
            <a:r>
              <a:rPr lang="en-US" sz="3200" dirty="0" smtClean="0"/>
              <a:t>Binocular </a:t>
            </a:r>
            <a:r>
              <a:rPr lang="en-US" sz="3200" dirty="0"/>
              <a:t>Intermediate (IVA) and Near </a:t>
            </a:r>
            <a:r>
              <a:rPr lang="en-US" sz="3200" dirty="0" err="1"/>
              <a:t>logMAR</a:t>
            </a:r>
            <a:r>
              <a:rPr lang="en-US" sz="3200" dirty="0"/>
              <a:t> VA (NVA) were measured using high contrast (90%), bright illumination (≈225-275 cd/m</a:t>
            </a:r>
            <a:r>
              <a:rPr lang="en-US" sz="3200" baseline="30000" dirty="0"/>
              <a:t>2</a:t>
            </a:r>
            <a:r>
              <a:rPr lang="en-US" sz="3200" dirty="0"/>
              <a:t>) reduced </a:t>
            </a:r>
            <a:r>
              <a:rPr lang="en-US" sz="3200" dirty="0" err="1"/>
              <a:t>Guillon</a:t>
            </a:r>
            <a:r>
              <a:rPr lang="en-US" sz="3200" dirty="0"/>
              <a:t>-Poling charts at 64cm and 40cm respectively. </a:t>
            </a:r>
          </a:p>
          <a:p>
            <a:pPr algn="just"/>
            <a:r>
              <a:rPr lang="en-US" sz="3200" dirty="0" smtClean="0"/>
              <a:t>Subjects </a:t>
            </a:r>
            <a:r>
              <a:rPr lang="en-US" sz="3200" dirty="0"/>
              <a:t>were separated by hyperopic (+0.25D to +4.00D) and myopic (</a:t>
            </a:r>
            <a:r>
              <a:rPr lang="en-US" sz="3200" dirty="0" err="1"/>
              <a:t>plano</a:t>
            </a:r>
            <a:r>
              <a:rPr lang="en-US" sz="3200" dirty="0"/>
              <a:t> to -6.00D) refractive groups and </a:t>
            </a:r>
            <a:r>
              <a:rPr lang="en-US" sz="3200" dirty="0" smtClean="0"/>
              <a:t>VA </a:t>
            </a:r>
            <a:r>
              <a:rPr lang="en-US" sz="3200" dirty="0"/>
              <a:t>reported. </a:t>
            </a:r>
          </a:p>
          <a:p>
            <a:pPr algn="just"/>
            <a:r>
              <a:rPr lang="en-US" sz="3200" dirty="0" smtClean="0"/>
              <a:t>Subject’s </a:t>
            </a:r>
            <a:r>
              <a:rPr lang="en-US" sz="3200" dirty="0"/>
              <a:t>pupil size was measured using an infrared </a:t>
            </a:r>
            <a:r>
              <a:rPr lang="en-US" sz="3200" dirty="0" err="1"/>
              <a:t>NeurOptics</a:t>
            </a:r>
            <a:r>
              <a:rPr lang="en-US" sz="3200" dirty="0"/>
              <a:t> VIP-200 </a:t>
            </a:r>
            <a:r>
              <a:rPr lang="en-US" sz="3200" dirty="0" err="1"/>
              <a:t>pupillometer</a:t>
            </a:r>
            <a:r>
              <a:rPr lang="en-US" sz="3200" dirty="0"/>
              <a:t> in bright (≈394-597 lux) and dark (≈0.63- 2.5 lux) illuminations. </a:t>
            </a:r>
          </a:p>
          <a:p>
            <a:pPr algn="just"/>
            <a:endParaRPr lang="tr-TR" sz="3200" dirty="0" smtClean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05655" y="387350"/>
            <a:ext cx="18101789" cy="1752600"/>
          </a:xfrm>
        </p:spPr>
        <p:txBody>
          <a:bodyPr/>
          <a:lstStyle/>
          <a:p>
            <a:r>
              <a:rPr lang="en-US" sz="4400" b="1" dirty="0" smtClean="0">
                <a:effectLst/>
              </a:rPr>
              <a:t>Evaluation of </a:t>
            </a:r>
            <a:r>
              <a:rPr lang="en-US" sz="4400" b="1" dirty="0" smtClean="0">
                <a:effectLst/>
              </a:rPr>
              <a:t>visual performance </a:t>
            </a:r>
            <a:r>
              <a:rPr lang="en-US" sz="4400" b="1" dirty="0" smtClean="0">
                <a:effectLst/>
              </a:rPr>
              <a:t>of a </a:t>
            </a:r>
            <a:r>
              <a:rPr lang="en-US" sz="4400" b="1" dirty="0" smtClean="0">
                <a:effectLst/>
              </a:rPr>
              <a:t>new multifocal contact lens </a:t>
            </a:r>
            <a:br>
              <a:rPr lang="en-US" sz="4400" b="1" dirty="0" smtClean="0">
                <a:effectLst/>
              </a:rPr>
            </a:br>
            <a:r>
              <a:rPr lang="en-US" sz="4400" b="1" dirty="0" smtClean="0">
                <a:effectLst/>
              </a:rPr>
              <a:t>and impact </a:t>
            </a:r>
            <a:r>
              <a:rPr lang="en-US" sz="4400" b="1" dirty="0" smtClean="0">
                <a:effectLst/>
              </a:rPr>
              <a:t>of </a:t>
            </a:r>
            <a:r>
              <a:rPr lang="en-US" sz="4400" b="1" dirty="0">
                <a:effectLst/>
              </a:rPr>
              <a:t>r</a:t>
            </a:r>
            <a:r>
              <a:rPr lang="en-US" sz="4400" b="1" dirty="0" smtClean="0">
                <a:effectLst/>
              </a:rPr>
              <a:t>efractive error</a:t>
            </a:r>
            <a:r>
              <a:rPr lang="tr-TR" sz="4400" b="1" dirty="0" smtClean="0">
                <a:effectLst/>
              </a:rPr>
              <a:t/>
            </a:r>
            <a:br>
              <a:rPr lang="tr-TR" sz="4400" b="1" dirty="0" smtClean="0">
                <a:effectLst/>
              </a:rPr>
            </a:br>
            <a:r>
              <a:rPr lang="tr-TR" sz="2800" b="1" dirty="0" smtClean="0">
                <a:effectLst/>
              </a:rPr>
              <a:t>Tom </a:t>
            </a:r>
            <a:r>
              <a:rPr lang="tr-TR" sz="2800" b="1" dirty="0" smtClean="0">
                <a:effectLst/>
              </a:rPr>
              <a:t>Karkkainen</a:t>
            </a:r>
            <a:r>
              <a:rPr lang="en-GB" sz="2800" b="1" dirty="0" smtClean="0">
                <a:effectLst/>
              </a:rPr>
              <a:t>, </a:t>
            </a:r>
            <a:r>
              <a:rPr lang="tr-TR" sz="2800" b="1" dirty="0" smtClean="0">
                <a:effectLst/>
              </a:rPr>
              <a:t>Kurt Mood</a:t>
            </a:r>
            <a:r>
              <a:rPr lang="en-GB" sz="2800" b="1" dirty="0" smtClean="0">
                <a:effectLst/>
              </a:rPr>
              <a:t>y, </a:t>
            </a:r>
            <a:r>
              <a:rPr lang="tr-TR" sz="2800" b="1" dirty="0" smtClean="0">
                <a:effectLst/>
              </a:rPr>
              <a:t>Ron Clark</a:t>
            </a:r>
            <a:r>
              <a:rPr lang="en-GB" sz="2800" b="1" dirty="0" smtClean="0">
                <a:effectLst/>
              </a:rPr>
              <a:t>, </a:t>
            </a:r>
            <a:r>
              <a:rPr lang="tr-TR" sz="2800" b="1" dirty="0" smtClean="0">
                <a:effectLst/>
              </a:rPr>
              <a:t>Jasper Xu</a:t>
            </a:r>
            <a:r>
              <a:rPr lang="en-GB" sz="2800" b="1" dirty="0" smtClean="0">
                <a:effectLst/>
              </a:rPr>
              <a:t> &amp; </a:t>
            </a:r>
            <a:r>
              <a:rPr lang="tr-TR" sz="2800" b="1" dirty="0" smtClean="0">
                <a:effectLst/>
              </a:rPr>
              <a:t>Sheila </a:t>
            </a:r>
            <a:r>
              <a:rPr lang="tr-TR" sz="2800" b="1" dirty="0" smtClean="0">
                <a:effectLst/>
              </a:rPr>
              <a:t>Hickson-Curran </a:t>
            </a:r>
            <a:r>
              <a:rPr lang="en-GB" sz="2800" b="1" dirty="0" smtClean="0">
                <a:effectLst/>
              </a:rPr>
              <a:t>	</a:t>
            </a:r>
            <a:r>
              <a:rPr lang="en-US" sz="2800" b="1" dirty="0" smtClean="0">
                <a:effectLst/>
              </a:rPr>
              <a:t>Johnson </a:t>
            </a:r>
            <a:r>
              <a:rPr lang="en-US" sz="2800" b="1" dirty="0">
                <a:effectLst/>
              </a:rPr>
              <a:t>&amp; Johnson Vision Care, Inc.</a:t>
            </a:r>
            <a:endParaRPr lang="tr-TR" sz="2800" dirty="0">
              <a:effectLst/>
            </a:endParaRPr>
          </a:p>
        </p:txBody>
      </p:sp>
      <p:sp>
        <p:nvSpPr>
          <p:cNvPr id="15" name="Metin Yer Tutucusu 2"/>
          <p:cNvSpPr txBox="1">
            <a:spLocks/>
          </p:cNvSpPr>
          <p:nvPr/>
        </p:nvSpPr>
        <p:spPr>
          <a:xfrm>
            <a:off x="554519" y="3740150"/>
            <a:ext cx="9040331" cy="79248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kern="0" dirty="0" smtClean="0">
                <a:solidFill>
                  <a:sysClr val="windowText" lastClr="000000"/>
                </a:solidFill>
              </a:rPr>
              <a:t>Correction </a:t>
            </a:r>
            <a:r>
              <a:rPr lang="en-US" sz="3200" kern="0" dirty="0">
                <a:solidFill>
                  <a:sysClr val="windowText" lastClr="000000"/>
                </a:solidFill>
              </a:rPr>
              <a:t>of presbyopia with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soft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contact </a:t>
            </a:r>
            <a:r>
              <a:rPr lang="en-US" sz="3200" kern="0" dirty="0">
                <a:solidFill>
                  <a:sysClr val="windowText" lastClr="000000"/>
                </a:solidFill>
              </a:rPr>
              <a:t>lenses (CLs) can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be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challenging</a:t>
            </a:r>
            <a:r>
              <a:rPr lang="en-US" sz="3200" kern="0" dirty="0">
                <a:solidFill>
                  <a:sysClr val="windowText" lastClr="000000"/>
                </a:solidFill>
              </a:rPr>
              <a:t>.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Designs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used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often </a:t>
            </a:r>
            <a:r>
              <a:rPr lang="en-US" sz="3200" kern="0" dirty="0">
                <a:solidFill>
                  <a:sysClr val="windowText" lastClr="000000"/>
                </a:solidFill>
              </a:rPr>
              <a:t>rely on simultaneous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vision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optics </a:t>
            </a:r>
            <a:r>
              <a:rPr lang="en-US" sz="3200" kern="0" dirty="0">
                <a:solidFill>
                  <a:sysClr val="windowText" lastClr="000000"/>
                </a:solidFill>
              </a:rPr>
              <a:t>which can cause some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level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of </a:t>
            </a:r>
            <a:r>
              <a:rPr lang="en-US" sz="3200" kern="0" dirty="0">
                <a:solidFill>
                  <a:sysClr val="windowText" lastClr="000000"/>
                </a:solidFill>
              </a:rPr>
              <a:t>vision compromise. In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addition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other </a:t>
            </a:r>
            <a:r>
              <a:rPr lang="en-US" sz="3200" kern="0" dirty="0">
                <a:solidFill>
                  <a:sysClr val="windowText" lastClr="000000"/>
                </a:solidFill>
              </a:rPr>
              <a:t>factors can influence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the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performance </a:t>
            </a:r>
            <a:r>
              <a:rPr lang="en-US" sz="3200" kern="0" dirty="0">
                <a:solidFill>
                  <a:sysClr val="windowText" lastClr="000000"/>
                </a:solidFill>
              </a:rPr>
              <a:t>of the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CLs such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as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the </a:t>
            </a:r>
            <a:r>
              <a:rPr lang="en-US" sz="3200" kern="0" dirty="0">
                <a:solidFill>
                  <a:sysClr val="windowText" lastClr="000000"/>
                </a:solidFill>
              </a:rPr>
              <a:t>patients pupil size,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CL centration and </a:t>
            </a:r>
            <a:r>
              <a:rPr lang="en-US" sz="3200" kern="0" dirty="0">
                <a:solidFill>
                  <a:sysClr val="windowText" lastClr="000000"/>
                </a:solidFill>
              </a:rPr>
              <a:t>residual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uncorrected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refractive </a:t>
            </a:r>
            <a:r>
              <a:rPr lang="en-US" sz="3200" kern="0" dirty="0">
                <a:solidFill>
                  <a:sysClr val="windowText" lastClr="000000"/>
                </a:solidFill>
              </a:rPr>
              <a:t>cylinder.</a:t>
            </a:r>
            <a:r>
              <a:rPr lang="en-US" sz="3200" kern="0" baseline="30000" dirty="0">
                <a:solidFill>
                  <a:sysClr val="windowText" lastClr="000000"/>
                </a:solidFill>
              </a:rPr>
              <a:t>1</a:t>
            </a:r>
          </a:p>
          <a:p>
            <a:pPr algn="just"/>
            <a:r>
              <a:rPr lang="en-US" sz="3200" kern="0" dirty="0" smtClean="0">
                <a:solidFill>
                  <a:sysClr val="windowText" lastClr="000000"/>
                </a:solidFill>
              </a:rPr>
              <a:t>Pupil </a:t>
            </a:r>
            <a:r>
              <a:rPr lang="en-US" sz="3200" kern="0" dirty="0">
                <a:solidFill>
                  <a:sysClr val="windowText" lastClr="000000"/>
                </a:solidFill>
              </a:rPr>
              <a:t>size has been shown to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be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correlated </a:t>
            </a:r>
            <a:r>
              <a:rPr lang="en-US" sz="3200" kern="0" dirty="0">
                <a:solidFill>
                  <a:sysClr val="windowText" lastClr="000000"/>
                </a:solidFill>
              </a:rPr>
              <a:t>with refractive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error.</a:t>
            </a:r>
            <a:r>
              <a:rPr lang="en-US" sz="3200" kern="0" baseline="30000" dirty="0" smtClean="0">
                <a:solidFill>
                  <a:sysClr val="windowText" lastClr="000000"/>
                </a:solidFill>
              </a:rPr>
              <a:t>2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GB" sz="3200" kern="0" dirty="0" smtClean="0">
                <a:solidFill>
                  <a:sysClr val="windowText" lastClr="000000"/>
                </a:solidFill>
              </a:rPr>
              <a:t>D</a:t>
            </a:r>
            <a:r>
              <a:rPr lang="en-US" sz="3200" kern="0" dirty="0" err="1" smtClean="0">
                <a:solidFill>
                  <a:sysClr val="windowText" lastClr="000000"/>
                </a:solidFill>
              </a:rPr>
              <a:t>iameter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>
                <a:solidFill>
                  <a:sysClr val="windowText" lastClr="000000"/>
                </a:solidFill>
              </a:rPr>
              <a:t>of the pupil is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smaller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in </a:t>
            </a:r>
            <a:r>
              <a:rPr lang="en-US" sz="3200" kern="0" dirty="0" err="1">
                <a:solidFill>
                  <a:sysClr val="windowText" lastClr="000000"/>
                </a:solidFill>
              </a:rPr>
              <a:t>hyperopes</a:t>
            </a:r>
            <a:r>
              <a:rPr lang="en-US" sz="3200" kern="0" dirty="0">
                <a:solidFill>
                  <a:sysClr val="windowText" lastClr="000000"/>
                </a:solidFill>
              </a:rPr>
              <a:t> than in myopes.</a:t>
            </a:r>
            <a:r>
              <a:rPr lang="en-US" sz="3200" kern="0" baseline="30000" dirty="0">
                <a:solidFill>
                  <a:sysClr val="windowText" lastClr="000000"/>
                </a:solidFill>
              </a:rPr>
              <a:t>3</a:t>
            </a:r>
            <a:r>
              <a:rPr lang="en-US" sz="3200" kern="0" dirty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Difference </a:t>
            </a:r>
            <a:r>
              <a:rPr lang="en-US" sz="3200" kern="0" dirty="0">
                <a:solidFill>
                  <a:sysClr val="windowText" lastClr="000000"/>
                </a:solidFill>
              </a:rPr>
              <a:t>in pupil size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between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refractive </a:t>
            </a:r>
            <a:r>
              <a:rPr lang="en-US" sz="3200" kern="0" dirty="0">
                <a:solidFill>
                  <a:sysClr val="windowText" lastClr="000000"/>
                </a:solidFill>
              </a:rPr>
              <a:t>error groups has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the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potential </a:t>
            </a:r>
            <a:r>
              <a:rPr lang="en-US" sz="3200" kern="0" dirty="0">
                <a:solidFill>
                  <a:sysClr val="windowText" lastClr="000000"/>
                </a:solidFill>
              </a:rPr>
              <a:t>to impact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visual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performance </a:t>
            </a:r>
            <a:r>
              <a:rPr lang="en-US" sz="3200" kern="0" dirty="0">
                <a:solidFill>
                  <a:sysClr val="windowText" lastClr="000000"/>
                </a:solidFill>
              </a:rPr>
              <a:t>with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simultaneous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vision </a:t>
            </a:r>
            <a:r>
              <a:rPr lang="en-US" sz="3200" kern="0" dirty="0">
                <a:solidFill>
                  <a:sysClr val="windowText" lastClr="000000"/>
                </a:solidFill>
              </a:rPr>
              <a:t>CLs.</a:t>
            </a:r>
          </a:p>
          <a:p>
            <a:pPr algn="just"/>
            <a:r>
              <a:rPr lang="en-US" sz="3200" kern="0" dirty="0" smtClean="0">
                <a:solidFill>
                  <a:sysClr val="windowText" lastClr="000000"/>
                </a:solidFill>
              </a:rPr>
              <a:t>The </a:t>
            </a:r>
            <a:r>
              <a:rPr lang="en-US" sz="3200" kern="0" dirty="0">
                <a:solidFill>
                  <a:sysClr val="windowText" lastClr="000000"/>
                </a:solidFill>
              </a:rPr>
              <a:t>purpose of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this study was </a:t>
            </a:r>
            <a:r>
              <a:rPr lang="en-US" sz="3200" kern="0" dirty="0">
                <a:solidFill>
                  <a:sysClr val="windowText" lastClr="000000"/>
                </a:solidFill>
              </a:rPr>
              <a:t>to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measure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distance</a:t>
            </a:r>
            <a:r>
              <a:rPr lang="en-US" sz="3200" kern="0" dirty="0">
                <a:solidFill>
                  <a:sysClr val="windowText" lastClr="000000"/>
                </a:solidFill>
              </a:rPr>
              <a:t>, intermediate and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near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visual </a:t>
            </a:r>
            <a:r>
              <a:rPr lang="en-US" sz="3200" kern="0" dirty="0">
                <a:solidFill>
                  <a:sysClr val="windowText" lastClr="000000"/>
                </a:solidFill>
              </a:rPr>
              <a:t>acuity (VA) with a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new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multifocal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CL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and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assess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impact </a:t>
            </a:r>
            <a:r>
              <a:rPr lang="en-US" sz="3200" kern="0" dirty="0">
                <a:solidFill>
                  <a:sysClr val="windowText" lastClr="000000"/>
                </a:solidFill>
              </a:rPr>
              <a:t>of refractive error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groups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(</a:t>
            </a:r>
            <a:r>
              <a:rPr lang="en-US" sz="3200" kern="0" dirty="0" err="1">
                <a:solidFill>
                  <a:sysClr val="windowText" lastClr="000000"/>
                </a:solidFill>
              </a:rPr>
              <a:t>myope</a:t>
            </a:r>
            <a:r>
              <a:rPr lang="en-US" sz="3200" kern="0" dirty="0">
                <a:solidFill>
                  <a:sysClr val="windowText" lastClr="000000"/>
                </a:solidFill>
              </a:rPr>
              <a:t> and </a:t>
            </a:r>
            <a:r>
              <a:rPr lang="en-US" sz="3200" kern="0" dirty="0" err="1">
                <a:solidFill>
                  <a:sysClr val="windowText" lastClr="000000"/>
                </a:solidFill>
              </a:rPr>
              <a:t>hyperope</a:t>
            </a:r>
            <a:r>
              <a:rPr lang="en-US" sz="3200" kern="0" dirty="0">
                <a:solidFill>
                  <a:sysClr val="windowText" lastClr="000000"/>
                </a:solidFill>
              </a:rPr>
              <a:t>). In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addition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the </a:t>
            </a:r>
            <a:r>
              <a:rPr lang="en-US" sz="3200" kern="0" dirty="0">
                <a:solidFill>
                  <a:sysClr val="windowText" lastClr="000000"/>
                </a:solidFill>
              </a:rPr>
              <a:t>pupil diameter of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subjects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was </a:t>
            </a:r>
            <a:r>
              <a:rPr lang="en-US" sz="3200" kern="0" dirty="0">
                <a:solidFill>
                  <a:sysClr val="windowText" lastClr="000000"/>
                </a:solidFill>
              </a:rPr>
              <a:t>measured to asses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if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differences </a:t>
            </a:r>
            <a:r>
              <a:rPr lang="en-US" sz="3200" kern="0" dirty="0">
                <a:solidFill>
                  <a:sysClr val="windowText" lastClr="000000"/>
                </a:solidFill>
              </a:rPr>
              <a:t>exist in this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population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and </a:t>
            </a:r>
            <a:r>
              <a:rPr lang="en-US" sz="3200" kern="0" dirty="0">
                <a:solidFill>
                  <a:sysClr val="windowText" lastClr="000000"/>
                </a:solidFill>
              </a:rPr>
              <a:t>determine if there was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an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impact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on </a:t>
            </a:r>
            <a:r>
              <a:rPr lang="en-US" sz="3200" kern="0" dirty="0">
                <a:solidFill>
                  <a:sysClr val="windowText" lastClr="000000"/>
                </a:solidFill>
              </a:rPr>
              <a:t>visual 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performance</a:t>
            </a:r>
            <a:r>
              <a:rPr lang="tr-TR" sz="3200" kern="0" dirty="0" smtClean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7900650" y="958277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4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9413" y="2700230"/>
            <a:ext cx="9235438" cy="985859"/>
            <a:chOff x="785447" y="4928727"/>
            <a:chExt cx="17849787" cy="1234820"/>
          </a:xfrm>
        </p:grpSpPr>
        <p:pic>
          <p:nvPicPr>
            <p:cNvPr id="20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447" y="4928727"/>
              <a:ext cx="17849787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106"/>
            <p:cNvSpPr txBox="1">
              <a:spLocks noChangeArrowheads="1"/>
            </p:cNvSpPr>
            <p:nvPr/>
          </p:nvSpPr>
          <p:spPr bwMode="auto">
            <a:xfrm>
              <a:off x="1147030" y="5141185"/>
              <a:ext cx="12775386" cy="71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Background and Purpose</a:t>
              </a: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13012" y="2673350"/>
            <a:ext cx="9631675" cy="985859"/>
            <a:chOff x="785447" y="4928727"/>
            <a:chExt cx="17849787" cy="1234820"/>
          </a:xfrm>
        </p:grpSpPr>
        <p:pic>
          <p:nvPicPr>
            <p:cNvPr id="23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447" y="4928727"/>
              <a:ext cx="17849787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106"/>
            <p:cNvSpPr txBox="1">
              <a:spLocks noChangeArrowheads="1"/>
            </p:cNvSpPr>
            <p:nvPr/>
          </p:nvSpPr>
          <p:spPr bwMode="auto">
            <a:xfrm>
              <a:off x="1147029" y="5141185"/>
              <a:ext cx="9580854" cy="71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Methods</a:t>
              </a: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0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Yer Tutucusu 2"/>
          <p:cNvSpPr txBox="1">
            <a:spLocks/>
          </p:cNvSpPr>
          <p:nvPr/>
        </p:nvSpPr>
        <p:spPr>
          <a:xfrm>
            <a:off x="450850" y="2597150"/>
            <a:ext cx="19126200" cy="51435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2550" indent="0" algn="just">
              <a:buFont typeface="Wingdings" panose="05000000000000000000" pitchFamily="2" charset="2"/>
              <a:buNone/>
            </a:pPr>
            <a:endParaRPr lang="tr-TR" sz="3200" b="1" kern="0" dirty="0" smtClean="0">
              <a:solidFill>
                <a:srgbClr val="FF0000"/>
              </a:solidFill>
            </a:endParaRPr>
          </a:p>
          <a:p>
            <a:pPr marL="82550" indent="0" algn="just">
              <a:buFont typeface="Wingdings" panose="05000000000000000000" pitchFamily="2" charset="2"/>
              <a:buNone/>
            </a:pPr>
            <a:endParaRPr lang="tr-TR" sz="2400" b="1" kern="0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dirty="0" smtClean="0"/>
              <a:t>181 </a:t>
            </a:r>
            <a:r>
              <a:rPr lang="en-US" sz="3200" dirty="0" err="1"/>
              <a:t>myopes</a:t>
            </a:r>
            <a:r>
              <a:rPr lang="en-US" sz="3200" dirty="0"/>
              <a:t> and 94 </a:t>
            </a:r>
            <a:r>
              <a:rPr lang="en-US" sz="3200" dirty="0" err="1"/>
              <a:t>hyperopes</a:t>
            </a:r>
            <a:r>
              <a:rPr lang="en-US" sz="3200" dirty="0"/>
              <a:t> completed the study. </a:t>
            </a:r>
            <a:endParaRPr lang="en-US" sz="3200" dirty="0" smtClean="0"/>
          </a:p>
          <a:p>
            <a:pPr algn="just"/>
            <a:r>
              <a:rPr lang="en-US" sz="3200" dirty="0" smtClean="0"/>
              <a:t>Average </a:t>
            </a:r>
            <a:r>
              <a:rPr lang="en-US" sz="3200" dirty="0"/>
              <a:t>age was 50 ± 6 years (range 40-67). </a:t>
            </a:r>
            <a:endParaRPr lang="en-US" sz="3200" dirty="0" smtClean="0"/>
          </a:p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Figures </a:t>
            </a:r>
            <a:r>
              <a:rPr lang="en-US" sz="3200" b="1" dirty="0">
                <a:solidFill>
                  <a:srgbClr val="FF0000"/>
                </a:solidFill>
              </a:rPr>
              <a:t>1-3</a:t>
            </a:r>
            <a:r>
              <a:rPr lang="en-US" sz="3200" dirty="0"/>
              <a:t>, </a:t>
            </a:r>
            <a:r>
              <a:rPr lang="en-US" sz="3200" dirty="0" err="1" smtClean="0"/>
              <a:t>summarise</a:t>
            </a:r>
            <a:r>
              <a:rPr lang="en-US" sz="3200" dirty="0" smtClean="0"/>
              <a:t> VA results</a:t>
            </a:r>
          </a:p>
          <a:p>
            <a:pPr algn="just"/>
            <a:r>
              <a:rPr lang="en-US" sz="3200" dirty="0" smtClean="0"/>
              <a:t>M</a:t>
            </a:r>
            <a:r>
              <a:rPr lang="en-US" sz="3200" dirty="0" smtClean="0"/>
              <a:t>ean </a:t>
            </a:r>
            <a:r>
              <a:rPr lang="en-US" sz="3200" dirty="0"/>
              <a:t>distance, intermediate and near </a:t>
            </a:r>
            <a:r>
              <a:rPr lang="en-US" sz="3200" dirty="0" err="1"/>
              <a:t>logMAR</a:t>
            </a:r>
            <a:r>
              <a:rPr lang="en-US" sz="3200" dirty="0"/>
              <a:t> VA and standard deviations for </a:t>
            </a:r>
            <a:r>
              <a:rPr lang="en-US" sz="3200" dirty="0" smtClean="0"/>
              <a:t>overall </a:t>
            </a:r>
            <a:r>
              <a:rPr lang="en-US" sz="3200" dirty="0"/>
              <a:t>population was -0.089 ± 0.097, -0.074 ± 0.081 and 0.039 ± 0.101 respectively. </a:t>
            </a:r>
            <a:endParaRPr lang="en-US" sz="3200" dirty="0" smtClean="0"/>
          </a:p>
          <a:p>
            <a:pPr algn="just"/>
            <a:r>
              <a:rPr lang="en-US" sz="3200" dirty="0" smtClean="0"/>
              <a:t>Cor</a:t>
            </a:r>
            <a:r>
              <a:rPr lang="en-US" sz="3200" dirty="0" smtClean="0"/>
              <a:t>responding </a:t>
            </a:r>
            <a:r>
              <a:rPr lang="en-US" sz="3200" dirty="0"/>
              <a:t>mean VA’s for </a:t>
            </a:r>
            <a:r>
              <a:rPr lang="en-US" sz="3200" dirty="0" smtClean="0"/>
              <a:t>sub-populations were -0.100 </a:t>
            </a:r>
            <a:r>
              <a:rPr lang="en-US" sz="3200" dirty="0"/>
              <a:t>± 0.099, -0.081 ± 0.080, 0.034 ± 0.104 for the </a:t>
            </a:r>
            <a:r>
              <a:rPr lang="en-US" sz="3200" dirty="0" err="1"/>
              <a:t>myopes</a:t>
            </a:r>
            <a:r>
              <a:rPr lang="en-US" sz="3200" dirty="0"/>
              <a:t> and -0.069 ± 0.091, -0.061 ± 0.083 and 0.050 ± 0.097 for the </a:t>
            </a:r>
            <a:r>
              <a:rPr lang="en-US" sz="3200" dirty="0" err="1"/>
              <a:t>hyperopes</a:t>
            </a:r>
            <a:r>
              <a:rPr lang="en-US" sz="3200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5" y="7169150"/>
            <a:ext cx="698469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75" y="7232395"/>
            <a:ext cx="6443275" cy="549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00" y="7245350"/>
            <a:ext cx="64452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1005655" y="387350"/>
            <a:ext cx="18101789" cy="1752600"/>
          </a:xfrm>
        </p:spPr>
        <p:txBody>
          <a:bodyPr/>
          <a:lstStyle/>
          <a:p>
            <a:r>
              <a:rPr lang="en-US" sz="4400" b="1" dirty="0" smtClean="0">
                <a:effectLst/>
              </a:rPr>
              <a:t>Evaluation of </a:t>
            </a:r>
            <a:r>
              <a:rPr lang="en-US" sz="4400" b="1" dirty="0" smtClean="0">
                <a:effectLst/>
              </a:rPr>
              <a:t>visual performance </a:t>
            </a:r>
            <a:r>
              <a:rPr lang="en-US" sz="4400" b="1" dirty="0" smtClean="0">
                <a:effectLst/>
              </a:rPr>
              <a:t>of a </a:t>
            </a:r>
            <a:r>
              <a:rPr lang="en-US" sz="4400" b="1" dirty="0" smtClean="0">
                <a:effectLst/>
              </a:rPr>
              <a:t>new multifocal contact lens </a:t>
            </a:r>
            <a:br>
              <a:rPr lang="en-US" sz="4400" b="1" dirty="0" smtClean="0">
                <a:effectLst/>
              </a:rPr>
            </a:br>
            <a:r>
              <a:rPr lang="en-US" sz="4400" b="1" dirty="0" smtClean="0">
                <a:effectLst/>
              </a:rPr>
              <a:t>and impact </a:t>
            </a:r>
            <a:r>
              <a:rPr lang="en-US" sz="4400" b="1" dirty="0" smtClean="0">
                <a:effectLst/>
              </a:rPr>
              <a:t>of </a:t>
            </a:r>
            <a:r>
              <a:rPr lang="en-US" sz="4400" b="1" dirty="0">
                <a:effectLst/>
              </a:rPr>
              <a:t>r</a:t>
            </a:r>
            <a:r>
              <a:rPr lang="en-US" sz="4400" b="1" dirty="0" smtClean="0">
                <a:effectLst/>
              </a:rPr>
              <a:t>efractive error</a:t>
            </a:r>
            <a:r>
              <a:rPr lang="tr-TR" sz="4400" b="1" dirty="0" smtClean="0">
                <a:effectLst/>
              </a:rPr>
              <a:t/>
            </a:r>
            <a:br>
              <a:rPr lang="tr-TR" sz="4400" b="1" dirty="0" smtClean="0">
                <a:effectLst/>
              </a:rPr>
            </a:br>
            <a:r>
              <a:rPr lang="tr-TR" sz="2800" b="1" dirty="0" smtClean="0">
                <a:effectLst/>
              </a:rPr>
              <a:t>Tom </a:t>
            </a:r>
            <a:r>
              <a:rPr lang="tr-TR" sz="2800" b="1" dirty="0" smtClean="0">
                <a:effectLst/>
              </a:rPr>
              <a:t>Karkkainen</a:t>
            </a:r>
            <a:r>
              <a:rPr lang="en-GB" sz="2800" b="1" dirty="0" smtClean="0">
                <a:effectLst/>
              </a:rPr>
              <a:t>, </a:t>
            </a:r>
            <a:r>
              <a:rPr lang="tr-TR" sz="2800" b="1" dirty="0" smtClean="0">
                <a:effectLst/>
              </a:rPr>
              <a:t>Kurt Mood</a:t>
            </a:r>
            <a:r>
              <a:rPr lang="en-GB" sz="2800" b="1" dirty="0" smtClean="0">
                <a:effectLst/>
              </a:rPr>
              <a:t>y, </a:t>
            </a:r>
            <a:r>
              <a:rPr lang="tr-TR" sz="2800" b="1" dirty="0" smtClean="0">
                <a:effectLst/>
              </a:rPr>
              <a:t>Ron Clark</a:t>
            </a:r>
            <a:r>
              <a:rPr lang="en-GB" sz="2800" b="1" dirty="0" smtClean="0">
                <a:effectLst/>
              </a:rPr>
              <a:t>, </a:t>
            </a:r>
            <a:r>
              <a:rPr lang="tr-TR" sz="2800" b="1" dirty="0" smtClean="0">
                <a:effectLst/>
              </a:rPr>
              <a:t>Jasper Xu</a:t>
            </a:r>
            <a:r>
              <a:rPr lang="en-GB" sz="2800" b="1" dirty="0" smtClean="0">
                <a:effectLst/>
              </a:rPr>
              <a:t> &amp; </a:t>
            </a:r>
            <a:r>
              <a:rPr lang="tr-TR" sz="2800" b="1" dirty="0" smtClean="0">
                <a:effectLst/>
              </a:rPr>
              <a:t>Sheila </a:t>
            </a:r>
            <a:r>
              <a:rPr lang="tr-TR" sz="2800" b="1" dirty="0" smtClean="0">
                <a:effectLst/>
              </a:rPr>
              <a:t>Hickson-Curran </a:t>
            </a:r>
            <a:r>
              <a:rPr lang="en-GB" sz="2800" b="1" dirty="0" smtClean="0">
                <a:effectLst/>
              </a:rPr>
              <a:t>	</a:t>
            </a:r>
            <a:r>
              <a:rPr lang="en-US" sz="2800" b="1" dirty="0" smtClean="0">
                <a:effectLst/>
              </a:rPr>
              <a:t>Johnson </a:t>
            </a:r>
            <a:r>
              <a:rPr lang="en-US" sz="2800" b="1" dirty="0">
                <a:effectLst/>
              </a:rPr>
              <a:t>&amp; Johnson Vision Care, Inc.</a:t>
            </a:r>
            <a:endParaRPr lang="tr-TR" sz="2800" dirty="0">
              <a:effectLst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7900650" y="958277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4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0850" y="2419777"/>
            <a:ext cx="19354800" cy="985859"/>
            <a:chOff x="-20274950" y="4882453"/>
            <a:chExt cx="17849787" cy="1234820"/>
          </a:xfrm>
        </p:grpSpPr>
        <p:pic>
          <p:nvPicPr>
            <p:cNvPr id="15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20274950" y="4882453"/>
              <a:ext cx="17849787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-19795541" y="5141185"/>
              <a:ext cx="12775386" cy="71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Results</a:t>
              </a: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9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Yer Tutucusu 2"/>
          <p:cNvSpPr txBox="1">
            <a:spLocks/>
          </p:cNvSpPr>
          <p:nvPr/>
        </p:nvSpPr>
        <p:spPr>
          <a:xfrm>
            <a:off x="450850" y="2597150"/>
            <a:ext cx="19126200" cy="51435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2550" indent="0" algn="just">
              <a:buFont typeface="Wingdings" panose="05000000000000000000" pitchFamily="2" charset="2"/>
              <a:buNone/>
            </a:pPr>
            <a:endParaRPr lang="tr-TR" sz="3200" b="1" kern="0" dirty="0" smtClean="0">
              <a:solidFill>
                <a:srgbClr val="FF0000"/>
              </a:solidFill>
            </a:endParaRPr>
          </a:p>
          <a:p>
            <a:pPr marL="82550" indent="0" algn="just">
              <a:buFont typeface="Wingdings" panose="05000000000000000000" pitchFamily="2" charset="2"/>
              <a:buNone/>
            </a:pPr>
            <a:endParaRPr lang="tr-TR" sz="3200" b="1" kern="0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Figures </a:t>
            </a:r>
            <a:r>
              <a:rPr lang="en-US" sz="3200" b="1" dirty="0">
                <a:solidFill>
                  <a:srgbClr val="FF0000"/>
                </a:solidFill>
              </a:rPr>
              <a:t>4 and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r>
              <a:rPr lang="en-US" sz="3200" dirty="0" smtClean="0"/>
              <a:t> </a:t>
            </a:r>
            <a:r>
              <a:rPr lang="en-US" sz="3200" dirty="0" err="1" smtClean="0"/>
              <a:t>summarise</a:t>
            </a:r>
            <a:r>
              <a:rPr lang="en-US" sz="3200" dirty="0" smtClean="0"/>
              <a:t> </a:t>
            </a:r>
            <a:r>
              <a:rPr lang="en-US" sz="3200" dirty="0"/>
              <a:t>measured pupil </a:t>
            </a:r>
            <a:r>
              <a:rPr lang="en-US" sz="3200" dirty="0" smtClean="0"/>
              <a:t>diameters</a:t>
            </a:r>
          </a:p>
          <a:p>
            <a:pPr algn="just"/>
            <a:r>
              <a:rPr lang="en-US" sz="3200" dirty="0" smtClean="0"/>
              <a:t> Mean </a:t>
            </a:r>
            <a:r>
              <a:rPr lang="en-US" sz="3200" dirty="0"/>
              <a:t>pupil diameters </a:t>
            </a:r>
            <a:r>
              <a:rPr lang="en-US" sz="3200" dirty="0" smtClean="0"/>
              <a:t>for </a:t>
            </a:r>
            <a:r>
              <a:rPr lang="en-US" sz="3200" dirty="0" err="1"/>
              <a:t>hyperopes</a:t>
            </a:r>
            <a:r>
              <a:rPr lang="en-US" sz="3200" dirty="0"/>
              <a:t> (3.82mm ± 0.690, 5.18mm ± 0.785) were smaller </a:t>
            </a:r>
            <a:r>
              <a:rPr lang="en-US" sz="3200" dirty="0" smtClean="0"/>
              <a:t>than </a:t>
            </a:r>
            <a:r>
              <a:rPr lang="en-US" sz="3200" dirty="0" err="1"/>
              <a:t>myopes</a:t>
            </a:r>
            <a:r>
              <a:rPr lang="en-US" sz="3200" dirty="0"/>
              <a:t> (4.10mm ± 0.768, 5.43 ± 0.841) in both bright and dark. </a:t>
            </a:r>
            <a:endParaRPr lang="tr-TR" sz="3200" dirty="0" smtClean="0"/>
          </a:p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Figure </a:t>
            </a:r>
            <a:r>
              <a:rPr lang="en-US" sz="3200" b="1" dirty="0">
                <a:solidFill>
                  <a:srgbClr val="FF0000"/>
                </a:solidFill>
              </a:rPr>
              <a:t>6</a:t>
            </a:r>
            <a:r>
              <a:rPr lang="en-US" sz="3200" b="1" dirty="0"/>
              <a:t> </a:t>
            </a:r>
            <a:r>
              <a:rPr lang="en-US" sz="3200" dirty="0" smtClean="0"/>
              <a:t>shows </a:t>
            </a:r>
            <a:r>
              <a:rPr lang="en-US" sz="3200" dirty="0"/>
              <a:t>95% confidence intervals for </a:t>
            </a:r>
            <a:r>
              <a:rPr lang="en-US" sz="3200" dirty="0" smtClean="0"/>
              <a:t>mean </a:t>
            </a:r>
            <a:r>
              <a:rPr lang="en-US" sz="3200" dirty="0"/>
              <a:t>differences in pupil size between </a:t>
            </a:r>
            <a:r>
              <a:rPr lang="en-US" sz="3200" dirty="0" smtClean="0"/>
              <a:t>two </a:t>
            </a:r>
            <a:r>
              <a:rPr lang="en-US" sz="3200" dirty="0"/>
              <a:t>populations at </a:t>
            </a:r>
            <a:r>
              <a:rPr lang="en-US" sz="3200" dirty="0" smtClean="0"/>
              <a:t>two </a:t>
            </a:r>
            <a:r>
              <a:rPr lang="en-US" sz="3200" dirty="0"/>
              <a:t>different light levels. At both light levels measured the difference are statistically significantly different </a:t>
            </a:r>
            <a:r>
              <a:rPr lang="en-US" sz="3200" i="1" dirty="0"/>
              <a:t>(p&lt;0.05). </a:t>
            </a:r>
            <a:endParaRPr lang="en-US" sz="3200" dirty="0"/>
          </a:p>
          <a:p>
            <a:pPr algn="just"/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6330950"/>
            <a:ext cx="6477000" cy="586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6330950"/>
            <a:ext cx="6567906" cy="586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49" y="6330950"/>
            <a:ext cx="671390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1005655" y="387350"/>
            <a:ext cx="18101789" cy="1752600"/>
          </a:xfrm>
        </p:spPr>
        <p:txBody>
          <a:bodyPr/>
          <a:lstStyle/>
          <a:p>
            <a:r>
              <a:rPr lang="en-US" sz="4400" b="1" dirty="0" smtClean="0">
                <a:effectLst/>
              </a:rPr>
              <a:t>Evaluation of </a:t>
            </a:r>
            <a:r>
              <a:rPr lang="en-US" sz="4400" b="1" dirty="0" smtClean="0">
                <a:effectLst/>
              </a:rPr>
              <a:t>visual performance </a:t>
            </a:r>
            <a:r>
              <a:rPr lang="en-US" sz="4400" b="1" dirty="0" smtClean="0">
                <a:effectLst/>
              </a:rPr>
              <a:t>of a </a:t>
            </a:r>
            <a:r>
              <a:rPr lang="en-US" sz="4400" b="1" dirty="0" smtClean="0">
                <a:effectLst/>
              </a:rPr>
              <a:t>new multifocal contact lens </a:t>
            </a:r>
            <a:br>
              <a:rPr lang="en-US" sz="4400" b="1" dirty="0" smtClean="0">
                <a:effectLst/>
              </a:rPr>
            </a:br>
            <a:r>
              <a:rPr lang="en-US" sz="4400" b="1" dirty="0" smtClean="0">
                <a:effectLst/>
              </a:rPr>
              <a:t>and impact </a:t>
            </a:r>
            <a:r>
              <a:rPr lang="en-US" sz="4400" b="1" dirty="0" smtClean="0">
                <a:effectLst/>
              </a:rPr>
              <a:t>of </a:t>
            </a:r>
            <a:r>
              <a:rPr lang="en-US" sz="4400" b="1" dirty="0">
                <a:effectLst/>
              </a:rPr>
              <a:t>r</a:t>
            </a:r>
            <a:r>
              <a:rPr lang="en-US" sz="4400" b="1" dirty="0" smtClean="0">
                <a:effectLst/>
              </a:rPr>
              <a:t>efractive error</a:t>
            </a:r>
            <a:r>
              <a:rPr lang="tr-TR" sz="4400" b="1" dirty="0" smtClean="0">
                <a:effectLst/>
              </a:rPr>
              <a:t/>
            </a:r>
            <a:br>
              <a:rPr lang="tr-TR" sz="4400" b="1" dirty="0" smtClean="0">
                <a:effectLst/>
              </a:rPr>
            </a:br>
            <a:r>
              <a:rPr lang="tr-TR" sz="2800" b="1" dirty="0" smtClean="0">
                <a:effectLst/>
              </a:rPr>
              <a:t>Tom </a:t>
            </a:r>
            <a:r>
              <a:rPr lang="tr-TR" sz="2800" b="1" dirty="0" smtClean="0">
                <a:effectLst/>
              </a:rPr>
              <a:t>Karkkainen</a:t>
            </a:r>
            <a:r>
              <a:rPr lang="en-GB" sz="2800" b="1" dirty="0" smtClean="0">
                <a:effectLst/>
              </a:rPr>
              <a:t>, </a:t>
            </a:r>
            <a:r>
              <a:rPr lang="tr-TR" sz="2800" b="1" dirty="0" smtClean="0">
                <a:effectLst/>
              </a:rPr>
              <a:t>Kurt Mood</a:t>
            </a:r>
            <a:r>
              <a:rPr lang="en-GB" sz="2800" b="1" dirty="0" smtClean="0">
                <a:effectLst/>
              </a:rPr>
              <a:t>y, </a:t>
            </a:r>
            <a:r>
              <a:rPr lang="tr-TR" sz="2800" b="1" dirty="0" smtClean="0">
                <a:effectLst/>
              </a:rPr>
              <a:t>Ron Clark</a:t>
            </a:r>
            <a:r>
              <a:rPr lang="en-GB" sz="2800" b="1" dirty="0" smtClean="0">
                <a:effectLst/>
              </a:rPr>
              <a:t>, </a:t>
            </a:r>
            <a:r>
              <a:rPr lang="tr-TR" sz="2800" b="1" dirty="0" smtClean="0">
                <a:effectLst/>
              </a:rPr>
              <a:t>Jasper Xu</a:t>
            </a:r>
            <a:r>
              <a:rPr lang="en-GB" sz="2800" b="1" dirty="0" smtClean="0">
                <a:effectLst/>
              </a:rPr>
              <a:t> &amp; </a:t>
            </a:r>
            <a:r>
              <a:rPr lang="tr-TR" sz="2800" b="1" dirty="0" smtClean="0">
                <a:effectLst/>
              </a:rPr>
              <a:t>Sheila </a:t>
            </a:r>
            <a:r>
              <a:rPr lang="tr-TR" sz="2800" b="1" dirty="0" smtClean="0">
                <a:effectLst/>
              </a:rPr>
              <a:t>Hickson-Curran </a:t>
            </a:r>
            <a:r>
              <a:rPr lang="en-GB" sz="2800" b="1" dirty="0" smtClean="0">
                <a:effectLst/>
              </a:rPr>
              <a:t>	</a:t>
            </a:r>
            <a:r>
              <a:rPr lang="en-US" sz="2800" b="1" dirty="0" smtClean="0">
                <a:effectLst/>
              </a:rPr>
              <a:t>Johnson </a:t>
            </a:r>
            <a:r>
              <a:rPr lang="en-US" sz="2800" b="1" dirty="0">
                <a:effectLst/>
              </a:rPr>
              <a:t>&amp; Johnson Vision Care, Inc.</a:t>
            </a:r>
            <a:endParaRPr lang="tr-TR" sz="2800" dirty="0">
              <a:effectLst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7900650" y="958277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4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0850" y="2419777"/>
            <a:ext cx="19126200" cy="985859"/>
            <a:chOff x="-20274950" y="4882453"/>
            <a:chExt cx="17849787" cy="1234820"/>
          </a:xfrm>
        </p:grpSpPr>
        <p:pic>
          <p:nvPicPr>
            <p:cNvPr id="15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20274950" y="4882453"/>
              <a:ext cx="17849787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-19795541" y="5141185"/>
              <a:ext cx="12775386" cy="71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Results (continued)</a:t>
              </a: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2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Yer Tutucusu 2"/>
          <p:cNvSpPr txBox="1">
            <a:spLocks/>
          </p:cNvSpPr>
          <p:nvPr/>
        </p:nvSpPr>
        <p:spPr>
          <a:xfrm>
            <a:off x="450849" y="3511550"/>
            <a:ext cx="10972799" cy="92964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Previous </a:t>
            </a:r>
            <a:r>
              <a:rPr lang="en-US" sz="2800" dirty="0"/>
              <a:t>research has shown pupil size impacts </a:t>
            </a:r>
            <a:r>
              <a:rPr lang="en-US" sz="2800" dirty="0" smtClean="0"/>
              <a:t>performance </a:t>
            </a:r>
            <a:r>
              <a:rPr lang="en-US" sz="2800" dirty="0"/>
              <a:t>of multifocal simultaneous vision CLs. </a:t>
            </a:r>
          </a:p>
          <a:p>
            <a:pPr algn="just"/>
            <a:r>
              <a:rPr lang="en-US" sz="2800" dirty="0" smtClean="0"/>
              <a:t>As </a:t>
            </a:r>
            <a:r>
              <a:rPr lang="en-US" sz="2800" dirty="0"/>
              <a:t>demonstrated in this study, there are differences in </a:t>
            </a:r>
            <a:r>
              <a:rPr lang="en-US" sz="2800" dirty="0" smtClean="0"/>
              <a:t>pupil </a:t>
            </a:r>
            <a:r>
              <a:rPr lang="en-US" sz="2800" dirty="0"/>
              <a:t>size between refractive groups with </a:t>
            </a:r>
            <a:r>
              <a:rPr lang="en-US" sz="2800" dirty="0" err="1"/>
              <a:t>hyperopes</a:t>
            </a:r>
            <a:r>
              <a:rPr lang="en-US" sz="2800" dirty="0"/>
              <a:t> having smaller pupil sizes than </a:t>
            </a:r>
            <a:r>
              <a:rPr lang="en-US" sz="2800" dirty="0" err="1"/>
              <a:t>myopes</a:t>
            </a:r>
            <a:r>
              <a:rPr lang="en-US" sz="2800" dirty="0"/>
              <a:t>. Additional databases </a:t>
            </a:r>
            <a:r>
              <a:rPr lang="en-US" sz="2800" dirty="0" err="1" smtClean="0"/>
              <a:t>analysed</a:t>
            </a:r>
            <a:r>
              <a:rPr lang="en-US" sz="2800" dirty="0" smtClean="0"/>
              <a:t> have </a:t>
            </a:r>
            <a:r>
              <a:rPr lang="en-US" sz="2800" dirty="0"/>
              <a:t>demonstrated a correlation between refractive error and pupil size </a:t>
            </a:r>
            <a:r>
              <a:rPr lang="en-US" sz="2800" dirty="0" smtClean="0"/>
              <a:t>(Figure 7).</a:t>
            </a:r>
            <a:r>
              <a:rPr lang="en-US" sz="2800" baseline="30000" dirty="0"/>
              <a:t>4</a:t>
            </a:r>
            <a:r>
              <a:rPr lang="en-US" sz="2800" dirty="0"/>
              <a:t> </a:t>
            </a:r>
            <a:endParaRPr lang="tr-TR" sz="2800" dirty="0" smtClean="0"/>
          </a:p>
          <a:p>
            <a:pPr algn="just"/>
            <a:r>
              <a:rPr lang="en-US" sz="2800" dirty="0" smtClean="0"/>
              <a:t>Taking </a:t>
            </a:r>
            <a:r>
              <a:rPr lang="en-US" sz="2800" dirty="0"/>
              <a:t>into </a:t>
            </a:r>
            <a:r>
              <a:rPr lang="en-US" sz="2800" dirty="0" smtClean="0"/>
              <a:t>account </a:t>
            </a:r>
            <a:r>
              <a:rPr lang="en-US" sz="2800" dirty="0"/>
              <a:t>changes in pupil size in the population is an important variable in optical design of multifocal CLs. </a:t>
            </a:r>
          </a:p>
          <a:p>
            <a:pPr algn="just"/>
            <a:r>
              <a:rPr lang="en-US" sz="2800" dirty="0" smtClean="0"/>
              <a:t>1-DAY </a:t>
            </a:r>
            <a:r>
              <a:rPr lang="en-US" sz="2800" dirty="0"/>
              <a:t>ACUVUE® MOIST MULTIFOCAL has its optic zone </a:t>
            </a:r>
            <a:r>
              <a:rPr lang="en-US" sz="2800" dirty="0" err="1"/>
              <a:t>optimised</a:t>
            </a:r>
            <a:r>
              <a:rPr lang="en-US" sz="2800" dirty="0"/>
              <a:t> for </a:t>
            </a:r>
            <a:r>
              <a:rPr lang="en-US" sz="2800" dirty="0" smtClean="0"/>
              <a:t>changes </a:t>
            </a:r>
            <a:r>
              <a:rPr lang="en-US" sz="2800" dirty="0"/>
              <a:t>in pupil size that occur across </a:t>
            </a:r>
            <a:r>
              <a:rPr lang="en-US" sz="2800" dirty="0" smtClean="0"/>
              <a:t>refractive </a:t>
            </a:r>
            <a:r>
              <a:rPr lang="en-US" sz="2800" dirty="0"/>
              <a:t>range as well as </a:t>
            </a:r>
            <a:r>
              <a:rPr lang="en-US" sz="2800" dirty="0" smtClean="0"/>
              <a:t>subjects </a:t>
            </a:r>
            <a:r>
              <a:rPr lang="en-US" sz="2800" dirty="0"/>
              <a:t>ADD resulting in 183 unique optical designs. </a:t>
            </a:r>
          </a:p>
          <a:p>
            <a:pPr algn="just"/>
            <a:r>
              <a:rPr lang="en-US" sz="2800" dirty="0" smtClean="0"/>
              <a:t>1-DAY </a:t>
            </a:r>
            <a:r>
              <a:rPr lang="en-US" sz="2800" dirty="0"/>
              <a:t>ACUVUE® MOIST MULTIFOCAL delivers a high level of </a:t>
            </a:r>
            <a:r>
              <a:rPr lang="en-US" sz="2800" dirty="0" smtClean="0"/>
              <a:t>VA as </a:t>
            </a:r>
            <a:r>
              <a:rPr lang="en-US" sz="2800" dirty="0"/>
              <a:t>measured by </a:t>
            </a:r>
            <a:r>
              <a:rPr lang="en-US" sz="2800" dirty="0" err="1"/>
              <a:t>logMAR</a:t>
            </a:r>
            <a:r>
              <a:rPr lang="en-US" sz="2800" dirty="0"/>
              <a:t> acuity charts. When comparing </a:t>
            </a:r>
            <a:r>
              <a:rPr lang="en-US" sz="2800" dirty="0" smtClean="0"/>
              <a:t>VA </a:t>
            </a:r>
            <a:r>
              <a:rPr lang="en-US" sz="2800" dirty="0"/>
              <a:t>between </a:t>
            </a:r>
            <a:r>
              <a:rPr lang="en-US" sz="2800" dirty="0" smtClean="0"/>
              <a:t>two </a:t>
            </a:r>
            <a:r>
              <a:rPr lang="en-US" sz="2800" dirty="0"/>
              <a:t>refractive </a:t>
            </a:r>
            <a:r>
              <a:rPr lang="en-US" sz="2800" dirty="0" smtClean="0"/>
              <a:t>populations, differences </a:t>
            </a:r>
            <a:r>
              <a:rPr lang="en-US" sz="2800" dirty="0"/>
              <a:t>was not greater than ≈1.5 letters in any of </a:t>
            </a:r>
            <a:r>
              <a:rPr lang="en-US" sz="2800" dirty="0" smtClean="0"/>
              <a:t>3 conditions measured, indicating consistent VA with the MFCL</a:t>
            </a:r>
            <a:r>
              <a:rPr lang="en-US" sz="2800" dirty="0"/>
              <a:t>. </a:t>
            </a:r>
          </a:p>
          <a:p>
            <a:pPr algn="just"/>
            <a:endParaRPr lang="en-US" sz="2800" dirty="0"/>
          </a:p>
          <a:p>
            <a:pPr algn="just"/>
            <a:endParaRPr lang="tr-TR" sz="28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Metin Yer Tutucusu 2"/>
          <p:cNvSpPr txBox="1">
            <a:spLocks/>
          </p:cNvSpPr>
          <p:nvPr/>
        </p:nvSpPr>
        <p:spPr>
          <a:xfrm>
            <a:off x="11652250" y="3511550"/>
            <a:ext cx="8094298" cy="35052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A </a:t>
            </a:r>
            <a:r>
              <a:rPr lang="en-US" sz="2800" dirty="0"/>
              <a:t>new daily disposable multifocal CL provides a high level of </a:t>
            </a:r>
            <a:r>
              <a:rPr lang="en-US" sz="2800" dirty="0" smtClean="0"/>
              <a:t>VA </a:t>
            </a:r>
            <a:r>
              <a:rPr lang="en-US" sz="2800" dirty="0"/>
              <a:t>at distance, intermediate and near. </a:t>
            </a:r>
          </a:p>
          <a:p>
            <a:pPr algn="just"/>
            <a:r>
              <a:rPr lang="en-US" sz="2800" dirty="0" smtClean="0"/>
              <a:t>VA </a:t>
            </a:r>
            <a:r>
              <a:rPr lang="en-US" sz="2800" dirty="0"/>
              <a:t>is similar between the two refractive groups with largest differences measured at any </a:t>
            </a:r>
            <a:r>
              <a:rPr lang="en-US" sz="2800" dirty="0" smtClean="0"/>
              <a:t>distances </a:t>
            </a:r>
            <a:r>
              <a:rPr lang="en-US" sz="2800" dirty="0"/>
              <a:t>tested being approximately 1.5 letters. </a:t>
            </a:r>
          </a:p>
          <a:p>
            <a:pPr algn="just"/>
            <a:r>
              <a:rPr lang="en-US" sz="2800" dirty="0" smtClean="0"/>
              <a:t>Consistency </a:t>
            </a:r>
            <a:r>
              <a:rPr lang="en-US" sz="2800" dirty="0"/>
              <a:t>of VA is maintained between refractive groups despite differences in pupil size that could impact </a:t>
            </a:r>
            <a:r>
              <a:rPr lang="en-US" sz="2800" dirty="0" smtClean="0"/>
              <a:t>multifocal CL performance. </a:t>
            </a:r>
            <a:endParaRPr lang="en-US" sz="2800" dirty="0"/>
          </a:p>
        </p:txBody>
      </p:sp>
      <p:sp>
        <p:nvSpPr>
          <p:cNvPr id="29" name="object 67"/>
          <p:cNvSpPr/>
          <p:nvPr/>
        </p:nvSpPr>
        <p:spPr>
          <a:xfrm>
            <a:off x="359413" y="9988550"/>
            <a:ext cx="11378052" cy="4197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69"/>
          <p:cNvSpPr txBox="1"/>
          <p:nvPr/>
        </p:nvSpPr>
        <p:spPr>
          <a:xfrm>
            <a:off x="532979" y="10215582"/>
            <a:ext cx="10890669" cy="373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tabLst>
                <a:tab pos="199390" algn="l"/>
              </a:tabLst>
            </a:pPr>
            <a:r>
              <a:rPr lang="tr-TR" sz="2400" b="1" spc="25" dirty="0" smtClean="0">
                <a:solidFill>
                  <a:srgbClr val="FFFFFF"/>
                </a:solidFill>
                <a:cs typeface="Arial"/>
              </a:rPr>
              <a:t>REFERENCES </a:t>
            </a:r>
            <a:endParaRPr lang="tr-TR" b="1" spc="25" dirty="0" smtClean="0">
              <a:solidFill>
                <a:srgbClr val="FFFFFF"/>
              </a:solidFill>
              <a:cs typeface="Arial"/>
            </a:endParaRPr>
          </a:p>
          <a:p>
            <a:pPr marL="198755" marR="5080" indent="-186055" algn="just">
              <a:buAutoNum type="arabicPeriod"/>
              <a:tabLst>
                <a:tab pos="199390" algn="l"/>
              </a:tabLst>
            </a:pPr>
            <a:r>
              <a:rPr lang="tr-TR" spc="25" dirty="0">
                <a:solidFill>
                  <a:srgbClr val="FFFFFF"/>
                </a:solidFill>
                <a:cs typeface="Arial"/>
              </a:rPr>
              <a:t>Benjamin WJ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Borish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IM.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Presbyopia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the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influence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of </a:t>
            </a:r>
            <a:r>
              <a:rPr lang="tr-TR" spc="25" dirty="0" err="1" smtClean="0">
                <a:solidFill>
                  <a:srgbClr val="FFFFFF"/>
                </a:solidFill>
                <a:cs typeface="Arial"/>
              </a:rPr>
              <a:t>aging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on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the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prescription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of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contact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lenses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.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In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Benjamin WJ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, (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ed.),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Borish’s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Clinical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Refraction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2nd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edition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, pp1274-1319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. 2006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. St. Louis,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Butterworth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,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Heinemann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,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Elsevier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.</a:t>
            </a:r>
          </a:p>
          <a:p>
            <a:pPr marL="198755" marR="5080" indent="-186055" algn="just">
              <a:buAutoNum type="arabicPeriod"/>
              <a:tabLst>
                <a:tab pos="199390" algn="l"/>
              </a:tabLst>
            </a:pPr>
            <a:r>
              <a:rPr lang="tr-TR" spc="25" dirty="0" err="1" smtClean="0">
                <a:solidFill>
                  <a:srgbClr val="FFFFFF"/>
                </a:solidFill>
                <a:cs typeface="Arial"/>
              </a:rPr>
              <a:t>Cakmak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HB,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Cagil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N,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Simivali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H,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Duzen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B, Simsek S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. </a:t>
            </a:r>
            <a:r>
              <a:rPr lang="tr-TR" spc="25" dirty="0" err="1" smtClean="0">
                <a:solidFill>
                  <a:srgbClr val="FFFFFF"/>
                </a:solidFill>
                <a:cs typeface="Arial"/>
              </a:rPr>
              <a:t>Refractive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error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may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influence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mesopic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pupil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size. 2010. </a:t>
            </a:r>
            <a:r>
              <a:rPr lang="tr-TR" spc="25" dirty="0" err="1" smtClean="0">
                <a:solidFill>
                  <a:srgbClr val="FFFFFF"/>
                </a:solidFill>
                <a:cs typeface="Arial"/>
              </a:rPr>
              <a:t>Curr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 smtClean="0">
                <a:solidFill>
                  <a:srgbClr val="FFFFFF"/>
                </a:solidFill>
                <a:cs typeface="Arial"/>
              </a:rPr>
              <a:t>Eye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Res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. 35(2):130-136.</a:t>
            </a:r>
          </a:p>
          <a:p>
            <a:pPr marL="198755" marR="5080" indent="-186055" algn="just">
              <a:buAutoNum type="arabicPeriod"/>
              <a:tabLst>
                <a:tab pos="199390" algn="l"/>
              </a:tabLst>
            </a:pPr>
            <a:r>
              <a:rPr lang="tr-TR" spc="25" dirty="0" err="1" smtClean="0">
                <a:solidFill>
                  <a:srgbClr val="FFFFFF"/>
                </a:solidFill>
                <a:cs typeface="Arial"/>
              </a:rPr>
              <a:t>Dumbleton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K,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Guillon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M,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Theodoratos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P,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Wooley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B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 smtClean="0">
                <a:solidFill>
                  <a:srgbClr val="FFFFFF"/>
                </a:solidFill>
                <a:cs typeface="Arial"/>
              </a:rPr>
              <a:t>Moody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 K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.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The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effects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of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age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refraction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on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pupil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size </a:t>
            </a:r>
            <a:r>
              <a:rPr lang="tr-TR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pc="25" dirty="0" err="1" smtClean="0">
                <a:solidFill>
                  <a:srgbClr val="FFFFFF"/>
                </a:solidFill>
                <a:cs typeface="Arial"/>
              </a:rPr>
              <a:t>visual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  </a:t>
            </a:r>
            <a:r>
              <a:rPr lang="tr-TR" spc="25" dirty="0" err="1" smtClean="0">
                <a:solidFill>
                  <a:srgbClr val="FFFFFF"/>
                </a:solidFill>
                <a:cs typeface="Arial"/>
              </a:rPr>
              <a:t>acuity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. ARVO poster 20115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. </a:t>
            </a:r>
            <a:endParaRPr lang="tr-TR" spc="25" dirty="0">
              <a:solidFill>
                <a:srgbClr val="FFFFFF"/>
              </a:solidFill>
              <a:cs typeface="Arial"/>
            </a:endParaRPr>
          </a:p>
          <a:p>
            <a:pPr marL="198755" marR="5080" indent="-186055" algn="just">
              <a:buAutoNum type="arabicPeriod"/>
              <a:tabLst>
                <a:tab pos="199390" algn="l"/>
              </a:tabLst>
            </a:pPr>
            <a:r>
              <a:rPr lang="tr-TR" spc="25" dirty="0" smtClean="0">
                <a:solidFill>
                  <a:srgbClr val="FFFFFF"/>
                </a:solidFill>
                <a:cs typeface="Arial"/>
              </a:rPr>
              <a:t>JJVC </a:t>
            </a:r>
            <a:r>
              <a:rPr lang="tr-TR" spc="25" dirty="0">
                <a:solidFill>
                  <a:srgbClr val="FFFFFF"/>
                </a:solidFill>
                <a:cs typeface="Arial"/>
              </a:rPr>
              <a:t>data on file 2010</a:t>
            </a:r>
            <a:r>
              <a:rPr lang="tr-TR" spc="25" dirty="0" smtClean="0">
                <a:solidFill>
                  <a:srgbClr val="FFFFFF"/>
                </a:solidFill>
                <a:cs typeface="Arial"/>
              </a:rPr>
              <a:t>.</a:t>
            </a:r>
          </a:p>
          <a:p>
            <a:pPr marL="198755" marR="5080" indent="-186055" algn="just">
              <a:buAutoNum type="arabicPeriod"/>
              <a:tabLst>
                <a:tab pos="199390" algn="l"/>
              </a:tabLst>
            </a:pPr>
            <a:endParaRPr lang="tr-TR" sz="1000" spc="25" dirty="0">
              <a:solidFill>
                <a:schemeClr val="bg1"/>
              </a:solidFill>
              <a:cs typeface="Arial"/>
            </a:endParaRPr>
          </a:p>
          <a:p>
            <a:pPr marL="12700" marR="5080" algn="just">
              <a:tabLst>
                <a:tab pos="199390" algn="l"/>
              </a:tabLst>
            </a:pPr>
            <a:r>
              <a:rPr lang="tr-TR" dirty="0">
                <a:solidFill>
                  <a:schemeClr val="bg1"/>
                </a:solidFill>
                <a:cs typeface="Arial"/>
              </a:rPr>
              <a:t>CORRESPONDENCE</a:t>
            </a:r>
          </a:p>
          <a:p>
            <a:pPr marL="12700" marR="5080" algn="just">
              <a:tabLst>
                <a:tab pos="199390" algn="l"/>
              </a:tabLst>
            </a:pPr>
            <a:r>
              <a:rPr lang="tr-TR" dirty="0">
                <a:solidFill>
                  <a:schemeClr val="bg1"/>
                </a:solidFill>
                <a:cs typeface="Arial"/>
              </a:rPr>
              <a:t>Johnson &amp; Johnson </a:t>
            </a:r>
            <a:r>
              <a:rPr lang="tr-TR" dirty="0" err="1">
                <a:solidFill>
                  <a:schemeClr val="bg1"/>
                </a:solidFill>
                <a:cs typeface="Arial"/>
              </a:rPr>
              <a:t>Vision</a:t>
            </a:r>
            <a:r>
              <a:rPr lang="tr-TR" dirty="0">
                <a:solidFill>
                  <a:schemeClr val="bg1"/>
                </a:solidFill>
                <a:cs typeface="Arial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/>
              </a:rPr>
              <a:t>Care</a:t>
            </a:r>
            <a:r>
              <a:rPr lang="tr-TR" dirty="0">
                <a:solidFill>
                  <a:schemeClr val="bg1"/>
                </a:solidFill>
                <a:cs typeface="Arial"/>
              </a:rPr>
              <a:t>, </a:t>
            </a:r>
            <a:r>
              <a:rPr lang="tr-TR" dirty="0" err="1">
                <a:solidFill>
                  <a:schemeClr val="bg1"/>
                </a:solidFill>
                <a:cs typeface="Arial"/>
              </a:rPr>
              <a:t>Inc</a:t>
            </a:r>
            <a:r>
              <a:rPr lang="tr-TR" dirty="0">
                <a:solidFill>
                  <a:schemeClr val="bg1"/>
                </a:solidFill>
                <a:cs typeface="Arial"/>
              </a:rPr>
              <a:t>. 7500 Centurion </a:t>
            </a:r>
            <a:r>
              <a:rPr lang="tr-TR" dirty="0" smtClean="0">
                <a:solidFill>
                  <a:schemeClr val="bg1"/>
                </a:solidFill>
                <a:cs typeface="Arial"/>
              </a:rPr>
              <a:t>Parkway,</a:t>
            </a:r>
            <a:r>
              <a:rPr lang="en-GB" dirty="0" smtClean="0">
                <a:solidFill>
                  <a:schemeClr val="bg1"/>
                </a:solidFill>
                <a:cs typeface="Arial"/>
              </a:rPr>
              <a:t> </a:t>
            </a:r>
            <a:r>
              <a:rPr lang="tr-TR" dirty="0" smtClean="0">
                <a:solidFill>
                  <a:schemeClr val="bg1"/>
                </a:solidFill>
                <a:cs typeface="Arial"/>
              </a:rPr>
              <a:t>Jacksonville</a:t>
            </a:r>
            <a:r>
              <a:rPr lang="tr-TR" dirty="0">
                <a:solidFill>
                  <a:schemeClr val="bg1"/>
                </a:solidFill>
                <a:cs typeface="Arial"/>
              </a:rPr>
              <a:t>, FL 32256, </a:t>
            </a:r>
            <a:r>
              <a:rPr lang="tr-TR" dirty="0" smtClean="0">
                <a:solidFill>
                  <a:schemeClr val="bg1"/>
                </a:solidFill>
                <a:cs typeface="Arial"/>
              </a:rPr>
              <a:t>USA</a:t>
            </a:r>
            <a:r>
              <a:rPr lang="en-GB" dirty="0" smtClean="0">
                <a:solidFill>
                  <a:schemeClr val="bg1"/>
                </a:solidFill>
                <a:cs typeface="Arial"/>
              </a:rPr>
              <a:t>.  </a:t>
            </a:r>
            <a:r>
              <a:rPr lang="tr-TR" dirty="0" smtClean="0">
                <a:solidFill>
                  <a:srgbClr val="FF0000"/>
                </a:solidFill>
                <a:cs typeface="Arial"/>
                <a:hlinkClick r:id="rId4"/>
              </a:rPr>
              <a:t>TKarkkai@its.jnj.com</a:t>
            </a:r>
            <a:endParaRPr lang="tr-TR" dirty="0" smtClean="0">
              <a:solidFill>
                <a:srgbClr val="FF0000"/>
              </a:solidFill>
              <a:cs typeface="Arial"/>
            </a:endParaRPr>
          </a:p>
          <a:p>
            <a:pPr marL="12700" marR="5080" algn="just">
              <a:tabLst>
                <a:tab pos="199390" algn="l"/>
              </a:tabLst>
            </a:pPr>
            <a:endParaRPr lang="tr-TR" sz="1050" dirty="0">
              <a:solidFill>
                <a:schemeClr val="bg1"/>
              </a:solidFill>
              <a:cs typeface="Arial"/>
            </a:endParaRPr>
          </a:p>
          <a:p>
            <a:pPr marL="12700" marR="5080" algn="just">
              <a:tabLst>
                <a:tab pos="199390" algn="l"/>
              </a:tabLst>
            </a:pPr>
            <a:r>
              <a:rPr lang="tr-TR" dirty="0">
                <a:solidFill>
                  <a:schemeClr val="bg1"/>
                </a:solidFill>
                <a:cs typeface="Arial"/>
              </a:rPr>
              <a:t>1-DAY </a:t>
            </a:r>
            <a:r>
              <a:rPr lang="tr-TR" dirty="0" smtClean="0">
                <a:solidFill>
                  <a:schemeClr val="bg1"/>
                </a:solidFill>
                <a:cs typeface="Arial"/>
              </a:rPr>
              <a:t>ACUVUE</a:t>
            </a:r>
            <a:r>
              <a:rPr lang="en-GB" dirty="0" smtClean="0">
                <a:solidFill>
                  <a:schemeClr val="bg1"/>
                </a:solidFill>
                <a:cs typeface="Arial"/>
              </a:rPr>
              <a:t>®</a:t>
            </a:r>
            <a:r>
              <a:rPr lang="tr-TR" dirty="0" smtClean="0">
                <a:solidFill>
                  <a:schemeClr val="bg1"/>
                </a:solidFill>
                <a:cs typeface="Arial"/>
              </a:rPr>
              <a:t> </a:t>
            </a:r>
            <a:r>
              <a:rPr lang="tr-TR" dirty="0">
                <a:solidFill>
                  <a:schemeClr val="bg1"/>
                </a:solidFill>
                <a:cs typeface="Arial"/>
              </a:rPr>
              <a:t>MOIST MULTIFOCAL and INTUISIGHT</a:t>
            </a:r>
            <a:r>
              <a:rPr lang="tr-TR" baseline="30000" dirty="0">
                <a:solidFill>
                  <a:schemeClr val="bg1"/>
                </a:solidFill>
                <a:cs typeface="Arial"/>
              </a:rPr>
              <a:t>TM </a:t>
            </a:r>
            <a:r>
              <a:rPr lang="tr-TR" dirty="0" smtClean="0">
                <a:solidFill>
                  <a:schemeClr val="bg1"/>
                </a:solidFill>
                <a:cs typeface="Arial"/>
              </a:rPr>
              <a:t>are trademarks </a:t>
            </a:r>
            <a:r>
              <a:rPr lang="tr-TR" dirty="0">
                <a:solidFill>
                  <a:schemeClr val="bg1"/>
                </a:solidFill>
                <a:cs typeface="Arial"/>
              </a:rPr>
              <a:t>of Johnson &amp; Johnson Vision Care, Inc.</a:t>
            </a:r>
            <a:endParaRPr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050" y="6864349"/>
            <a:ext cx="6400800" cy="571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Başlık 1"/>
          <p:cNvSpPr>
            <a:spLocks noGrp="1"/>
          </p:cNvSpPr>
          <p:nvPr>
            <p:ph type="title"/>
          </p:nvPr>
        </p:nvSpPr>
        <p:spPr>
          <a:xfrm>
            <a:off x="1005655" y="387350"/>
            <a:ext cx="18101789" cy="1752600"/>
          </a:xfrm>
        </p:spPr>
        <p:txBody>
          <a:bodyPr/>
          <a:lstStyle/>
          <a:p>
            <a:r>
              <a:rPr lang="en-US" sz="4400" b="1" dirty="0" smtClean="0">
                <a:effectLst/>
              </a:rPr>
              <a:t>Evaluation of </a:t>
            </a:r>
            <a:r>
              <a:rPr lang="en-US" sz="4400" b="1" dirty="0" smtClean="0">
                <a:effectLst/>
              </a:rPr>
              <a:t>visual performance </a:t>
            </a:r>
            <a:r>
              <a:rPr lang="en-US" sz="4400" b="1" dirty="0" smtClean="0">
                <a:effectLst/>
              </a:rPr>
              <a:t>of a </a:t>
            </a:r>
            <a:r>
              <a:rPr lang="en-US" sz="4400" b="1" dirty="0" smtClean="0">
                <a:effectLst/>
              </a:rPr>
              <a:t>new multifocal contact lens </a:t>
            </a:r>
            <a:br>
              <a:rPr lang="en-US" sz="4400" b="1" dirty="0" smtClean="0">
                <a:effectLst/>
              </a:rPr>
            </a:br>
            <a:r>
              <a:rPr lang="en-US" sz="4400" b="1" dirty="0" smtClean="0">
                <a:effectLst/>
              </a:rPr>
              <a:t>and impact </a:t>
            </a:r>
            <a:r>
              <a:rPr lang="en-US" sz="4400" b="1" dirty="0" smtClean="0">
                <a:effectLst/>
              </a:rPr>
              <a:t>of </a:t>
            </a:r>
            <a:r>
              <a:rPr lang="en-US" sz="4400" b="1" dirty="0">
                <a:effectLst/>
              </a:rPr>
              <a:t>r</a:t>
            </a:r>
            <a:r>
              <a:rPr lang="en-US" sz="4400" b="1" dirty="0" smtClean="0">
                <a:effectLst/>
              </a:rPr>
              <a:t>efractive error</a:t>
            </a:r>
            <a:r>
              <a:rPr lang="tr-TR" sz="4400" b="1" dirty="0" smtClean="0">
                <a:effectLst/>
              </a:rPr>
              <a:t/>
            </a:r>
            <a:br>
              <a:rPr lang="tr-TR" sz="4400" b="1" dirty="0" smtClean="0">
                <a:effectLst/>
              </a:rPr>
            </a:br>
            <a:r>
              <a:rPr lang="tr-TR" sz="2800" b="1" dirty="0" smtClean="0">
                <a:effectLst/>
              </a:rPr>
              <a:t>Tom </a:t>
            </a:r>
            <a:r>
              <a:rPr lang="tr-TR" sz="2800" b="1" dirty="0" smtClean="0">
                <a:effectLst/>
              </a:rPr>
              <a:t>Karkkainen</a:t>
            </a:r>
            <a:r>
              <a:rPr lang="en-GB" sz="2800" b="1" dirty="0" smtClean="0">
                <a:effectLst/>
              </a:rPr>
              <a:t>, </a:t>
            </a:r>
            <a:r>
              <a:rPr lang="tr-TR" sz="2800" b="1" dirty="0" smtClean="0">
                <a:effectLst/>
              </a:rPr>
              <a:t>Kurt Mood</a:t>
            </a:r>
            <a:r>
              <a:rPr lang="en-GB" sz="2800" b="1" dirty="0" smtClean="0">
                <a:effectLst/>
              </a:rPr>
              <a:t>y, </a:t>
            </a:r>
            <a:r>
              <a:rPr lang="tr-TR" sz="2800" b="1" dirty="0" smtClean="0">
                <a:effectLst/>
              </a:rPr>
              <a:t>Ron Clark</a:t>
            </a:r>
            <a:r>
              <a:rPr lang="en-GB" sz="2800" b="1" dirty="0" smtClean="0">
                <a:effectLst/>
              </a:rPr>
              <a:t>, </a:t>
            </a:r>
            <a:r>
              <a:rPr lang="tr-TR" sz="2800" b="1" dirty="0" smtClean="0">
                <a:effectLst/>
              </a:rPr>
              <a:t>Jasper Xu</a:t>
            </a:r>
            <a:r>
              <a:rPr lang="en-GB" sz="2800" b="1" dirty="0" smtClean="0">
                <a:effectLst/>
              </a:rPr>
              <a:t> &amp; </a:t>
            </a:r>
            <a:r>
              <a:rPr lang="tr-TR" sz="2800" b="1" dirty="0" smtClean="0">
                <a:effectLst/>
              </a:rPr>
              <a:t>Sheila </a:t>
            </a:r>
            <a:r>
              <a:rPr lang="tr-TR" sz="2800" b="1" dirty="0" smtClean="0">
                <a:effectLst/>
              </a:rPr>
              <a:t>Hickson-Curran </a:t>
            </a:r>
            <a:r>
              <a:rPr lang="en-GB" sz="2800" b="1" dirty="0" smtClean="0">
                <a:effectLst/>
              </a:rPr>
              <a:t>	</a:t>
            </a:r>
            <a:r>
              <a:rPr lang="en-US" sz="2800" b="1" dirty="0" smtClean="0">
                <a:effectLst/>
              </a:rPr>
              <a:t>Johnson </a:t>
            </a:r>
            <a:r>
              <a:rPr lang="en-US" sz="2800" b="1" dirty="0">
                <a:effectLst/>
              </a:rPr>
              <a:t>&amp; Johnson Vision Care, Inc.</a:t>
            </a:r>
            <a:endParaRPr lang="tr-TR" sz="2800" dirty="0">
              <a:effectLst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7900650" y="958277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4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9412" y="2520950"/>
            <a:ext cx="11064237" cy="985859"/>
            <a:chOff x="785447" y="4928727"/>
            <a:chExt cx="17849787" cy="1234820"/>
          </a:xfrm>
        </p:grpSpPr>
        <p:pic>
          <p:nvPicPr>
            <p:cNvPr id="27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5447" y="4928727"/>
              <a:ext cx="17849787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106"/>
            <p:cNvSpPr txBox="1">
              <a:spLocks noChangeArrowheads="1"/>
            </p:cNvSpPr>
            <p:nvPr/>
          </p:nvSpPr>
          <p:spPr bwMode="auto">
            <a:xfrm>
              <a:off x="1147030" y="5141185"/>
              <a:ext cx="12775386" cy="71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Discussion</a:t>
              </a: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652250" y="2520950"/>
            <a:ext cx="8094298" cy="985859"/>
            <a:chOff x="785447" y="4928727"/>
            <a:chExt cx="17849787" cy="1234820"/>
          </a:xfrm>
        </p:grpSpPr>
        <p:pic>
          <p:nvPicPr>
            <p:cNvPr id="32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5447" y="4928727"/>
              <a:ext cx="17849787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106"/>
            <p:cNvSpPr txBox="1">
              <a:spLocks noChangeArrowheads="1"/>
            </p:cNvSpPr>
            <p:nvPr/>
          </p:nvSpPr>
          <p:spPr bwMode="auto">
            <a:xfrm>
              <a:off x="1147030" y="5141185"/>
              <a:ext cx="12775386" cy="71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Conclusions</a:t>
              </a: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4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SANOFI-Tema1</Template>
  <TotalTime>187</TotalTime>
  <Words>939</Words>
  <Application>Microsoft Office PowerPoint</Application>
  <PresentationFormat>Custom</PresentationFormat>
  <Paragraphs>56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Evaluation of visual performance of a new multifocal contact lens  and impact of refractive error Tom Karkkainen, Kurt Moody, Ron Clark, Jasper Xu &amp; Sheila Hickson-Curran  Johnson &amp; Johnson Vision Care, Inc.</vt:lpstr>
      <vt:lpstr>Evaluation of visual performance of a new multifocal contact lens  and impact of refractive error Tom Karkkainen, Kurt Moody, Ron Clark, Jasper Xu &amp; Sheila Hickson-Curran  Johnson &amp; Johnson Vision Care, Inc.</vt:lpstr>
      <vt:lpstr>Evaluation of visual performance of a new multifocal contact lens  and impact of refractive error Tom Karkkainen, Kurt Moody, Ron Clark, Jasper Xu &amp; Sheila Hickson-Curran  Johnson &amp; Johnson Vision Care, Inc.</vt:lpstr>
      <vt:lpstr>Evaluation of visual performance of a new multifocal contact lens  and impact of refractive error Tom Karkkainen, Kurt Moody, Ron Clark, Jasper Xu &amp; Sheila Hickson-Curran  Johnson &amp; Johnson Vision Care, Inc.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AAO 2007</dc:title>
  <dc:subject>OWLS protein poster</dc:subject>
  <dc:creator>Dr. S. KAPRAN</dc:creator>
  <cp:lastModifiedBy>Sulley, Anna [MEDGB]</cp:lastModifiedBy>
  <cp:revision>19</cp:revision>
  <dcterms:created xsi:type="dcterms:W3CDTF">2015-09-29T13:28:52Z</dcterms:created>
  <dcterms:modified xsi:type="dcterms:W3CDTF">2015-09-30T11:28:53Z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2015-05-18T00:00:00Z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2015-09-29T00:00:00Z</vt:filetime>
  </property>
</Properties>
</file>