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60" r:id="rId3"/>
    <p:sldId id="261" r:id="rId4"/>
  </p:sldIdLst>
  <p:sldSz cx="20104100" cy="14185900"/>
  <p:notesSz cx="141859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229" autoAdjust="0"/>
  </p:normalViewPr>
  <p:slideViewPr>
    <p:cSldViewPr>
      <p:cViewPr>
        <p:scale>
          <a:sx n="40" d="100"/>
          <a:sy n="40" d="100"/>
        </p:scale>
        <p:origin x="-882" y="294"/>
      </p:cViewPr>
      <p:guideLst>
        <p:guide orient="horz" pos="2032"/>
        <p:guide pos="3061"/>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25" d="100"/>
          <a:sy n="25" d="100"/>
        </p:scale>
        <p:origin x="-2934" y="-120"/>
      </p:cViewPr>
      <p:guideLst>
        <p:guide orient="horz" pos="6332"/>
        <p:guide pos="44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46800" cy="1004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035925" y="0"/>
            <a:ext cx="6146800" cy="1004888"/>
          </a:xfrm>
          <a:prstGeom prst="rect">
            <a:avLst/>
          </a:prstGeom>
        </p:spPr>
        <p:txBody>
          <a:bodyPr vert="horz" lIns="91440" tIns="45720" rIns="91440" bIns="45720" rtlCol="0"/>
          <a:lstStyle>
            <a:lvl1pPr algn="r">
              <a:defRPr sz="1200"/>
            </a:lvl1pPr>
          </a:lstStyle>
          <a:p>
            <a:fld id="{C16BA616-CDF1-4B7A-8824-3742B7CFDD8B}" type="datetimeFigureOut">
              <a:rPr lang="en-US" smtClean="0"/>
              <a:t>9/30/2015</a:t>
            </a:fld>
            <a:endParaRPr lang="en-US"/>
          </a:p>
        </p:txBody>
      </p:sp>
      <p:sp>
        <p:nvSpPr>
          <p:cNvPr id="4" name="Slide Image Placeholder 3"/>
          <p:cNvSpPr>
            <a:spLocks noGrp="1" noRot="1" noChangeAspect="1"/>
          </p:cNvSpPr>
          <p:nvPr>
            <p:ph type="sldImg" idx="2"/>
          </p:nvPr>
        </p:nvSpPr>
        <p:spPr>
          <a:xfrm>
            <a:off x="1751013" y="1508125"/>
            <a:ext cx="10683875" cy="753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19225" y="9548813"/>
            <a:ext cx="11347450" cy="90471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9096038"/>
            <a:ext cx="6146800" cy="1004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035925" y="19096038"/>
            <a:ext cx="6146800" cy="1004887"/>
          </a:xfrm>
          <a:prstGeom prst="rect">
            <a:avLst/>
          </a:prstGeom>
        </p:spPr>
        <p:txBody>
          <a:bodyPr vert="horz" lIns="91440" tIns="45720" rIns="91440" bIns="45720" rtlCol="0" anchor="b"/>
          <a:lstStyle>
            <a:lvl1pPr algn="r">
              <a:defRPr sz="1200"/>
            </a:lvl1pPr>
          </a:lstStyle>
          <a:p>
            <a:fld id="{F6541CBA-2EA1-4F67-9F9F-2B2CBD5F8E26}" type="slidenum">
              <a:rPr lang="en-US" smtClean="0"/>
              <a:t>‹#›</a:t>
            </a:fld>
            <a:endParaRPr lang="en-US"/>
          </a:p>
        </p:txBody>
      </p:sp>
    </p:spTree>
    <p:extLst>
      <p:ext uri="{BB962C8B-B14F-4D97-AF65-F5344CB8AC3E}">
        <p14:creationId xmlns:p14="http://schemas.microsoft.com/office/powerpoint/2010/main" val="374201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1</a:t>
            </a:fld>
            <a:endParaRPr lang="en-US"/>
          </a:p>
        </p:txBody>
      </p:sp>
    </p:spTree>
    <p:extLst>
      <p:ext uri="{BB962C8B-B14F-4D97-AF65-F5344CB8AC3E}">
        <p14:creationId xmlns:p14="http://schemas.microsoft.com/office/powerpoint/2010/main" val="148204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2</a:t>
            </a:fld>
            <a:endParaRPr lang="en-US"/>
          </a:p>
        </p:txBody>
      </p:sp>
    </p:spTree>
    <p:extLst>
      <p:ext uri="{BB962C8B-B14F-4D97-AF65-F5344CB8AC3E}">
        <p14:creationId xmlns:p14="http://schemas.microsoft.com/office/powerpoint/2010/main" val="148204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41CBA-2EA1-4F67-9F9F-2B2CBD5F8E26}" type="slidenum">
              <a:rPr lang="en-US" smtClean="0"/>
              <a:t>3</a:t>
            </a:fld>
            <a:endParaRPr lang="en-US"/>
          </a:p>
        </p:txBody>
      </p:sp>
    </p:spTree>
    <p:extLst>
      <p:ext uri="{BB962C8B-B14F-4D97-AF65-F5344CB8AC3E}">
        <p14:creationId xmlns:p14="http://schemas.microsoft.com/office/powerpoint/2010/main" val="148204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8482" y="4397629"/>
            <a:ext cx="17096135"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6965" y="7944104"/>
            <a:ext cx="1407916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6" name="Holder 6"/>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dirty="0"/>
          </a:p>
        </p:txBody>
      </p:sp>
      <p:sp>
        <p:nvSpPr>
          <p:cNvPr id="3" name="Holder 3"/>
          <p:cNvSpPr>
            <a:spLocks noGrp="1"/>
          </p:cNvSpPr>
          <p:nvPr>
            <p:ph type="body" idx="1"/>
          </p:nvPr>
        </p:nvSpPr>
        <p:spPr/>
        <p:txBody>
          <a:bodyPr lIns="0" tIns="0" rIns="0" bIns="0"/>
          <a:lstStyle>
            <a:lvl1pPr marL="342900" indent="-342900">
              <a:buClr>
                <a:srgbClr val="FF0000"/>
              </a:buClr>
              <a:buFont typeface="Wingdings" panose="05000000000000000000" pitchFamily="2" charset="2"/>
              <a:buChar char="v"/>
              <a:defRPr/>
            </a:lvl1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655" y="3262757"/>
            <a:ext cx="874919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8246" y="3262757"/>
            <a:ext cx="874919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7" name="Holder 7"/>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dirty="0"/>
          </a:p>
        </p:txBody>
      </p:sp>
      <p:sp>
        <p:nvSpPr>
          <p:cNvPr id="3" name="Holder 3"/>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5" name="Holder 5"/>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4" name="Holder 4"/>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334312" y="144853"/>
            <a:ext cx="19408524" cy="22998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005655" y="463550"/>
            <a:ext cx="18101789" cy="1732461"/>
          </a:xfrm>
          <a:prstGeom prst="rect">
            <a:avLst/>
          </a:prstGeom>
        </p:spPr>
        <p:txBody>
          <a:bodyPr wrap="square" lIns="0" tIns="0" rIns="0" bIns="0">
            <a:noAutofit/>
          </a:bodyPr>
          <a:lstStyle>
            <a:lvl1pPr>
              <a:defRPr/>
            </a:lvl1pPr>
          </a:lstStyle>
          <a:p>
            <a:endParaRPr/>
          </a:p>
        </p:txBody>
      </p:sp>
      <p:sp>
        <p:nvSpPr>
          <p:cNvPr id="3" name="Holder 3"/>
          <p:cNvSpPr>
            <a:spLocks noGrp="1"/>
          </p:cNvSpPr>
          <p:nvPr>
            <p:ph type="body" idx="1"/>
          </p:nvPr>
        </p:nvSpPr>
        <p:spPr>
          <a:xfrm>
            <a:off x="527050" y="2749550"/>
            <a:ext cx="19050000" cy="10244870"/>
          </a:xfrm>
          <a:prstGeom prst="rect">
            <a:avLst/>
          </a:prstGeom>
        </p:spPr>
        <p:txBody>
          <a:bodyPr wrap="square" lIns="0" tIns="0" rIns="0" bIns="0">
            <a:noAutofit/>
          </a:bodyPr>
          <a:lstStyle>
            <a:lvl1pPr>
              <a:defRPr/>
            </a:lvl1pPr>
          </a:lstStyle>
          <a:p>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a:defRPr sz="3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531813" indent="-36195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Yer Tutucusu 2"/>
          <p:cNvSpPr txBox="1">
            <a:spLocks/>
          </p:cNvSpPr>
          <p:nvPr/>
        </p:nvSpPr>
        <p:spPr>
          <a:xfrm>
            <a:off x="10128251" y="3619564"/>
            <a:ext cx="9601200" cy="4997386"/>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dirty="0" smtClean="0"/>
              <a:t>Measurements </a:t>
            </a:r>
            <a:r>
              <a:rPr lang="en-US" sz="2800" dirty="0"/>
              <a:t>of the </a:t>
            </a:r>
            <a:r>
              <a:rPr lang="en-US" sz="2800" dirty="0" err="1"/>
              <a:t>DCoF</a:t>
            </a:r>
            <a:r>
              <a:rPr lang="en-US" sz="2800" dirty="0"/>
              <a:t> between human corneal epithelial (HCE) tissue (constructs) and contact lenses and the associated frictional forces were made using the system shown in Figure 1. The lenses employed in this test can be found in Table 1. </a:t>
            </a:r>
            <a:endParaRPr lang="tr-TR" sz="2800" dirty="0" smtClean="0"/>
          </a:p>
          <a:p>
            <a:pPr algn="just"/>
            <a:r>
              <a:rPr lang="en-US" sz="2800" dirty="0" smtClean="0"/>
              <a:t>The </a:t>
            </a:r>
            <a:r>
              <a:rPr lang="en-US" sz="2800" dirty="0"/>
              <a:t>exposed constructs were stained and imaged; the images were processed using a custom </a:t>
            </a:r>
            <a:r>
              <a:rPr lang="en-US" sz="2800" dirty="0" err="1"/>
              <a:t>Matlab</a:t>
            </a:r>
            <a:r>
              <a:rPr lang="en-US" sz="2800" dirty="0"/>
              <a:t> code to yield percent cell damage. </a:t>
            </a:r>
            <a:endParaRPr lang="tr-TR" sz="2800" dirty="0" smtClean="0"/>
          </a:p>
          <a:p>
            <a:pPr algn="just"/>
            <a:r>
              <a:rPr lang="en-US" sz="2800" dirty="0" smtClean="0"/>
              <a:t>Frictional </a:t>
            </a:r>
            <a:r>
              <a:rPr lang="en-US" sz="2800" dirty="0"/>
              <a:t>energy was determined by integrating (numerically) the frictional force over the corresponding sliding distance. </a:t>
            </a:r>
            <a:endParaRPr lang="tr-TR" sz="2800" dirty="0" smtClean="0"/>
          </a:p>
        </p:txBody>
      </p:sp>
      <p:sp>
        <p:nvSpPr>
          <p:cNvPr id="2" name="Başlık 1"/>
          <p:cNvSpPr>
            <a:spLocks noGrp="1"/>
          </p:cNvSpPr>
          <p:nvPr>
            <p:ph type="title"/>
          </p:nvPr>
        </p:nvSpPr>
        <p:spPr>
          <a:xfrm>
            <a:off x="527050" y="234950"/>
            <a:ext cx="19049999" cy="1905000"/>
          </a:xfrm>
        </p:spPr>
        <p:txBody>
          <a:bodyPr/>
          <a:lstStyle/>
          <a:p>
            <a:r>
              <a:rPr lang="en-US" sz="4400" b="1" dirty="0">
                <a:effectLst/>
              </a:rPr>
              <a:t>Development of </a:t>
            </a:r>
            <a:r>
              <a:rPr lang="en-US" sz="4400" b="1" i="1" dirty="0" smtClean="0">
                <a:effectLst/>
              </a:rPr>
              <a:t>in-vitro</a:t>
            </a:r>
            <a:r>
              <a:rPr lang="en-US" sz="4400" b="1" dirty="0" smtClean="0">
                <a:effectLst/>
              </a:rPr>
              <a:t> test </a:t>
            </a:r>
            <a:r>
              <a:rPr lang="en-US" sz="4400" b="1" dirty="0">
                <a:effectLst/>
              </a:rPr>
              <a:t>to </a:t>
            </a:r>
            <a:r>
              <a:rPr lang="en-US" sz="4400" b="1" dirty="0" smtClean="0">
                <a:effectLst/>
              </a:rPr>
              <a:t>determine corneal cell damage</a:t>
            </a:r>
            <a:r>
              <a:rPr lang="tr-TR" sz="4400" b="1" dirty="0" smtClean="0">
                <a:effectLst/>
              </a:rPr>
              <a:t> </a:t>
            </a:r>
            <a:r>
              <a:rPr lang="en-GB" sz="4400" b="1" dirty="0" smtClean="0">
                <a:effectLst/>
              </a:rPr>
              <a:t/>
            </a:r>
            <a:br>
              <a:rPr lang="en-GB" sz="4400" b="1" dirty="0" smtClean="0">
                <a:effectLst/>
              </a:rPr>
            </a:br>
            <a:r>
              <a:rPr lang="en-US" sz="4400" b="1" dirty="0" smtClean="0">
                <a:effectLst/>
              </a:rPr>
              <a:t>due </a:t>
            </a:r>
            <a:r>
              <a:rPr lang="en-US" sz="4400" b="1" dirty="0">
                <a:effectLst/>
              </a:rPr>
              <a:t>to </a:t>
            </a:r>
            <a:r>
              <a:rPr lang="en-US" sz="4400" b="1" dirty="0" smtClean="0">
                <a:effectLst/>
              </a:rPr>
              <a:t>CL induced mechanical </a:t>
            </a:r>
            <a:r>
              <a:rPr lang="en-US" sz="4400" b="1" dirty="0">
                <a:effectLst/>
              </a:rPr>
              <a:t>d</a:t>
            </a:r>
            <a:r>
              <a:rPr lang="en-US" sz="4400" b="1" dirty="0" smtClean="0">
                <a:effectLst/>
              </a:rPr>
              <a:t>amage</a:t>
            </a:r>
            <a:r>
              <a:rPr lang="tr-TR" sz="4400" b="1" dirty="0" smtClean="0">
                <a:effectLst/>
              </a:rPr>
              <a:t/>
            </a:r>
            <a:br>
              <a:rPr lang="tr-TR" sz="4400" b="1" dirty="0" smtClean="0">
                <a:effectLst/>
              </a:rPr>
            </a:br>
            <a:r>
              <a:rPr lang="tr-TR" sz="2400" b="1" dirty="0">
                <a:effectLst/>
              </a:rPr>
              <a:t>Greg </a:t>
            </a:r>
            <a:r>
              <a:rPr lang="tr-TR" sz="2400" b="1" dirty="0" smtClean="0">
                <a:effectLst/>
              </a:rPr>
              <a:t>Hofmann</a:t>
            </a:r>
            <a:r>
              <a:rPr lang="en-GB" sz="2400" b="1" dirty="0" smtClean="0">
                <a:effectLst/>
              </a:rPr>
              <a:t>	</a:t>
            </a:r>
            <a:r>
              <a:rPr lang="tr-TR" sz="2400" b="1" dirty="0" smtClean="0">
                <a:effectLst/>
              </a:rPr>
              <a:t>Philippe Jubin</a:t>
            </a:r>
            <a:r>
              <a:rPr lang="en-GB" sz="2400" b="1" dirty="0" smtClean="0">
                <a:effectLst/>
              </a:rPr>
              <a:t>	</a:t>
            </a:r>
            <a:r>
              <a:rPr lang="tr-TR" sz="2400" b="1" dirty="0" smtClean="0">
                <a:effectLst/>
              </a:rPr>
              <a:t>Pierre </a:t>
            </a:r>
            <a:r>
              <a:rPr lang="tr-TR" sz="2400" b="1" dirty="0">
                <a:effectLst/>
              </a:rPr>
              <a:t>Gerligand </a:t>
            </a:r>
            <a:r>
              <a:rPr lang="en-GB" sz="2400" b="1" dirty="0" smtClean="0">
                <a:effectLst/>
              </a:rPr>
              <a:t>	</a:t>
            </a:r>
            <a:r>
              <a:rPr lang="tr-TR" sz="2400" b="1" dirty="0" smtClean="0">
                <a:effectLst/>
              </a:rPr>
              <a:t>Annabelle </a:t>
            </a:r>
            <a:r>
              <a:rPr lang="tr-TR" sz="2400" b="1" dirty="0">
                <a:effectLst/>
              </a:rPr>
              <a:t>Gallois-Bernos </a:t>
            </a:r>
            <a:r>
              <a:rPr lang="en-GB" sz="2400" b="1" dirty="0" smtClean="0">
                <a:effectLst/>
              </a:rPr>
              <a:t>	</a:t>
            </a:r>
            <a:r>
              <a:rPr lang="tr-TR" sz="2400" b="1" dirty="0" smtClean="0">
                <a:effectLst/>
              </a:rPr>
              <a:t>Johnson </a:t>
            </a:r>
            <a:r>
              <a:rPr lang="tr-TR" sz="2400" b="1" dirty="0">
                <a:effectLst/>
              </a:rPr>
              <a:t>and Johnson Vision Care, </a:t>
            </a:r>
            <a:r>
              <a:rPr lang="tr-TR" sz="2400" b="1" dirty="0" smtClean="0">
                <a:effectLst/>
              </a:rPr>
              <a:t>Jacksonville</a:t>
            </a:r>
            <a:r>
              <a:rPr lang="tr-TR" sz="2400" b="1" dirty="0">
                <a:effectLst/>
              </a:rPr>
              <a:t>, FL, </a:t>
            </a:r>
            <a:r>
              <a:rPr lang="tr-TR" sz="2400" b="1" dirty="0" smtClean="0">
                <a:effectLst/>
              </a:rPr>
              <a:t>USA</a:t>
            </a:r>
            <a:r>
              <a:rPr lang="tr-TR" sz="2400" b="1" dirty="0">
                <a:effectLst/>
              </a:rPr>
              <a:t/>
            </a:r>
            <a:br>
              <a:rPr lang="tr-TR" sz="2400" b="1" dirty="0">
                <a:effectLst/>
              </a:rPr>
            </a:br>
            <a:r>
              <a:rPr lang="tr-TR" sz="2400" b="1" dirty="0">
                <a:effectLst/>
              </a:rPr>
              <a:t>Steve </a:t>
            </a:r>
            <a:r>
              <a:rPr lang="tr-TR" sz="2400" b="1" dirty="0" smtClean="0">
                <a:effectLst/>
              </a:rPr>
              <a:t>Franklin</a:t>
            </a:r>
            <a:r>
              <a:rPr lang="en-GB" sz="2400" b="1" dirty="0" smtClean="0">
                <a:effectLst/>
              </a:rPr>
              <a:t>	</a:t>
            </a:r>
            <a:r>
              <a:rPr lang="tr-TR" sz="2400" b="1" dirty="0" smtClean="0">
                <a:effectLst/>
              </a:rPr>
              <a:t>Nicole </a:t>
            </a:r>
            <a:r>
              <a:rPr lang="tr-TR" sz="2400" b="1" dirty="0">
                <a:effectLst/>
              </a:rPr>
              <a:t>Smulders </a:t>
            </a:r>
            <a:r>
              <a:rPr lang="en-GB" sz="2400" b="1" dirty="0" smtClean="0">
                <a:effectLst/>
              </a:rPr>
              <a:t>	</a:t>
            </a:r>
            <a:r>
              <a:rPr lang="tr-TR" sz="2400" b="1" dirty="0" smtClean="0">
                <a:effectLst/>
              </a:rPr>
              <a:t>Lutz-Christian </a:t>
            </a:r>
            <a:r>
              <a:rPr lang="tr-TR" sz="2400" b="1" dirty="0">
                <a:effectLst/>
              </a:rPr>
              <a:t>Gerhardt </a:t>
            </a:r>
            <a:r>
              <a:rPr lang="en-GB" sz="2400" b="1" dirty="0" smtClean="0">
                <a:effectLst/>
              </a:rPr>
              <a:t>	</a:t>
            </a:r>
            <a:r>
              <a:rPr lang="tr-TR" sz="2400" b="1" dirty="0" smtClean="0">
                <a:effectLst/>
              </a:rPr>
              <a:t>Sanne </a:t>
            </a:r>
            <a:r>
              <a:rPr lang="tr-TR" sz="2400" b="1" dirty="0">
                <a:effectLst/>
              </a:rPr>
              <a:t>Valster </a:t>
            </a:r>
            <a:r>
              <a:rPr lang="en-GB" sz="2400" b="1" dirty="0" smtClean="0">
                <a:effectLst/>
              </a:rPr>
              <a:t>	</a:t>
            </a:r>
            <a:r>
              <a:rPr lang="tr-TR" sz="2400" b="1" dirty="0" smtClean="0">
                <a:effectLst/>
              </a:rPr>
              <a:t>Philips </a:t>
            </a:r>
            <a:r>
              <a:rPr lang="tr-TR" sz="2400" b="1" dirty="0">
                <a:effectLst/>
              </a:rPr>
              <a:t>Group Innovation, Eindhoven, </a:t>
            </a:r>
            <a:r>
              <a:rPr lang="tr-TR" sz="2400" b="1" dirty="0" smtClean="0">
                <a:effectLst/>
              </a:rPr>
              <a:t>N</a:t>
            </a:r>
            <a:r>
              <a:rPr lang="en-GB" sz="2400" b="1" dirty="0" smtClean="0">
                <a:effectLst/>
              </a:rPr>
              <a:t>L</a:t>
            </a:r>
            <a:endParaRPr lang="tr-TR" sz="2400" dirty="0">
              <a:effectLst/>
            </a:endParaRPr>
          </a:p>
        </p:txBody>
      </p:sp>
      <p:grpSp>
        <p:nvGrpSpPr>
          <p:cNvPr id="14" name="Grup 13"/>
          <p:cNvGrpSpPr/>
          <p:nvPr/>
        </p:nvGrpSpPr>
        <p:grpSpPr>
          <a:xfrm>
            <a:off x="374650" y="2520950"/>
            <a:ext cx="9296400" cy="6095998"/>
            <a:chOff x="10351684" y="2462680"/>
            <a:chExt cx="9996407" cy="5737410"/>
          </a:xfrm>
        </p:grpSpPr>
        <p:sp>
          <p:nvSpPr>
            <p:cNvPr id="15" name="Metin Yer Tutucusu 2"/>
            <p:cNvSpPr txBox="1">
              <a:spLocks/>
            </p:cNvSpPr>
            <p:nvPr/>
          </p:nvSpPr>
          <p:spPr>
            <a:xfrm>
              <a:off x="10351684" y="3496669"/>
              <a:ext cx="9996407" cy="4703421"/>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dirty="0" smtClean="0"/>
                <a:t>Mechanical </a:t>
              </a:r>
              <a:r>
                <a:rPr lang="en-US" sz="2800" dirty="0"/>
                <a:t>interactions can result in damage to corneal epithelial tissue [1- 3]. Contact lens comfort is strongly associated with contact lens dynamic coefficient of friction (</a:t>
              </a:r>
              <a:r>
                <a:rPr lang="en-US" sz="2800" dirty="0" err="1"/>
                <a:t>DCoF</a:t>
              </a:r>
              <a:r>
                <a:rPr lang="en-US" sz="2800" dirty="0"/>
                <a:t>) data and frictional energy, or sliding work, may be related to comfort [4,5]. </a:t>
              </a:r>
              <a:endParaRPr lang="tr-TR" sz="2800" dirty="0" smtClean="0"/>
            </a:p>
            <a:p>
              <a:pPr algn="just"/>
              <a:r>
                <a:rPr lang="en-US" sz="2800" dirty="0" smtClean="0"/>
                <a:t>Several </a:t>
              </a:r>
              <a:r>
                <a:rPr lang="en-US" sz="2800" dirty="0"/>
                <a:t>studies have examined these systems using micro-tribology; however, the contact pair used was either not relevant to lens-eye tribology or did not lend itself to cell damage assessment [6-12]. </a:t>
              </a:r>
              <a:endParaRPr lang="tr-TR" sz="2800" dirty="0" smtClean="0"/>
            </a:p>
            <a:p>
              <a:pPr algn="just"/>
              <a:r>
                <a:rPr lang="en-US" sz="2800" dirty="0" smtClean="0"/>
                <a:t>It </a:t>
              </a:r>
              <a:r>
                <a:rPr lang="en-US" sz="2800" dirty="0"/>
                <a:t>is proposed that frictional energy (sliding work) is an appropriate metric for cell damage. </a:t>
              </a:r>
              <a:endParaRPr lang="tr-TR" sz="2800" kern="0" dirty="0" smtClean="0">
                <a:solidFill>
                  <a:sysClr val="windowText" lastClr="000000"/>
                </a:solidFill>
              </a:endParaRPr>
            </a:p>
          </p:txBody>
        </p:sp>
        <p:grpSp>
          <p:nvGrpSpPr>
            <p:cNvPr id="16" name="Grup 15"/>
            <p:cNvGrpSpPr/>
            <p:nvPr/>
          </p:nvGrpSpPr>
          <p:grpSpPr>
            <a:xfrm>
              <a:off x="10351684" y="2462680"/>
              <a:ext cx="9996407" cy="1031548"/>
              <a:chOff x="10961284" y="4596280"/>
              <a:chExt cx="9996407" cy="1031548"/>
            </a:xfrm>
          </p:grpSpPr>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1284" y="4596280"/>
                <a:ext cx="9996407" cy="103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Metin kutusu 17"/>
              <p:cNvSpPr txBox="1"/>
              <p:nvPr/>
            </p:nvSpPr>
            <p:spPr>
              <a:xfrm>
                <a:off x="11426233" y="4807898"/>
                <a:ext cx="9376475" cy="608312"/>
              </a:xfrm>
              <a:prstGeom prst="rect">
                <a:avLst/>
              </a:prstGeom>
              <a:noFill/>
            </p:spPr>
            <p:txBody>
              <a:bodyPr wrap="square" rtlCol="0">
                <a:spAutoFit/>
              </a:bodyPr>
              <a:lstStyle/>
              <a:p>
                <a:pPr marL="87313"/>
                <a:r>
                  <a:rPr lang="tr-TR" sz="3600" b="1" dirty="0" err="1" smtClean="0">
                    <a:solidFill>
                      <a:schemeClr val="bg1"/>
                    </a:solidFill>
                    <a:effectLst>
                      <a:outerShdw blurRad="38100" dist="38100" dir="2700000" algn="tl">
                        <a:srgbClr val="000000">
                          <a:alpha val="43137"/>
                        </a:srgbClr>
                      </a:outerShdw>
                    </a:effectLst>
                  </a:rPr>
                  <a:t>Introduction</a:t>
                </a:r>
                <a:r>
                  <a:rPr lang="tr-TR" sz="3600" b="1" dirty="0" smtClean="0">
                    <a:solidFill>
                      <a:schemeClr val="bg1"/>
                    </a:solidFill>
                    <a:effectLst>
                      <a:outerShdw blurRad="38100" dist="38100" dir="2700000" algn="tl">
                        <a:srgbClr val="000000">
                          <a:alpha val="43137"/>
                        </a:srgbClr>
                      </a:outerShdw>
                    </a:effectLst>
                  </a:rPr>
                  <a:t> </a:t>
                </a:r>
                <a:endParaRPr lang="tr-TR" sz="3200" b="1" dirty="0">
                  <a:solidFill>
                    <a:schemeClr val="bg1"/>
                  </a:solidFill>
                  <a:effectLst>
                    <a:outerShdw blurRad="38100" dist="38100" dir="2700000" algn="tl">
                      <a:srgbClr val="000000">
                        <a:alpha val="43137"/>
                      </a:srgbClr>
                    </a:outerShdw>
                  </a:effectLst>
                </a:endParaRPr>
              </a:p>
            </p:txBody>
          </p:sp>
        </p:grpSp>
      </p:grpSp>
      <p:grpSp>
        <p:nvGrpSpPr>
          <p:cNvPr id="19" name="Group 18"/>
          <p:cNvGrpSpPr/>
          <p:nvPr/>
        </p:nvGrpSpPr>
        <p:grpSpPr>
          <a:xfrm>
            <a:off x="15032167" y="12361838"/>
            <a:ext cx="4770311" cy="1555811"/>
            <a:chOff x="31998306" y="26084461"/>
            <a:chExt cx="10978494" cy="3844465"/>
          </a:xfrm>
        </p:grpSpPr>
        <p:pic>
          <p:nvPicPr>
            <p:cNvPr id="20" name="Picture 2" descr="cid:image001.png@01D013C0.AD8CF8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
        <p:nvSpPr>
          <p:cNvPr id="22" name="Rectangle 1"/>
          <p:cNvSpPr>
            <a:spLocks noChangeArrowheads="1"/>
          </p:cNvSpPr>
          <p:nvPr/>
        </p:nvSpPr>
        <p:spPr bwMode="auto">
          <a:xfrm>
            <a:off x="18198911" y="938567"/>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a:solidFill>
                  <a:srgbClr val="FFFFFF"/>
                </a:solidFill>
                <a:latin typeface="Calibri" panose="020F0502020204030204" pitchFamily="34" charset="0"/>
                <a:ea typeface="Calibri" panose="020F0502020204030204" pitchFamily="34" charset="0"/>
                <a:cs typeface="Calibri" panose="020F0502020204030204" pitchFamily="34" charset="0"/>
              </a:rPr>
              <a:t>1</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 of </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3</a:t>
            </a:r>
            <a:endParaRPr lang="en-US" sz="5300" b="1" dirty="0">
              <a:solidFill>
                <a:srgbClr val="FFFFFF"/>
              </a:solidFill>
              <a:latin typeface="Calibri" panose="020F0502020204030204" pitchFamily="34" charset="0"/>
              <a:cs typeface="Calibri" panose="020F0502020204030204" pitchFamily="34" charset="0"/>
            </a:endParaRPr>
          </a:p>
        </p:txBody>
      </p:sp>
      <p:pic>
        <p:nvPicPr>
          <p:cNvPr id="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8251" y="2523544"/>
            <a:ext cx="9601200" cy="1096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Metin kutusu 17"/>
          <p:cNvSpPr txBox="1"/>
          <p:nvPr/>
        </p:nvSpPr>
        <p:spPr>
          <a:xfrm>
            <a:off x="10509250" y="2745794"/>
            <a:ext cx="9220200" cy="646332"/>
          </a:xfrm>
          <a:prstGeom prst="rect">
            <a:avLst/>
          </a:prstGeom>
          <a:noFill/>
        </p:spPr>
        <p:txBody>
          <a:bodyPr wrap="square" rtlCol="0">
            <a:spAutoFit/>
          </a:bodyPr>
          <a:lstStyle/>
          <a:p>
            <a:pPr marL="87313"/>
            <a:r>
              <a:rPr lang="en-GB" sz="3600" b="1" dirty="0" smtClean="0">
                <a:solidFill>
                  <a:schemeClr val="bg1"/>
                </a:solidFill>
                <a:effectLst>
                  <a:outerShdw blurRad="38100" dist="38100" dir="2700000" algn="tl">
                    <a:srgbClr val="000000">
                      <a:alpha val="43137"/>
                    </a:srgbClr>
                  </a:outerShdw>
                </a:effectLst>
              </a:rPr>
              <a:t>Methods</a:t>
            </a:r>
            <a:endParaRPr lang="tr-TR" sz="3200" b="1" dirty="0">
              <a:solidFill>
                <a:schemeClr val="bg1"/>
              </a:solidFill>
              <a:effectLst>
                <a:outerShdw blurRad="38100" dist="38100" dir="2700000" algn="tl">
                  <a:srgbClr val="000000">
                    <a:alpha val="43137"/>
                  </a:srgbClr>
                </a:outerShdw>
              </a:effectLst>
            </a:endParaRPr>
          </a:p>
        </p:txBody>
      </p:sp>
      <p:grpSp>
        <p:nvGrpSpPr>
          <p:cNvPr id="25" name="Group 24"/>
          <p:cNvGrpSpPr>
            <a:grpSpLocks noChangeAspect="1"/>
          </p:cNvGrpSpPr>
          <p:nvPr/>
        </p:nvGrpSpPr>
        <p:grpSpPr>
          <a:xfrm>
            <a:off x="418458" y="8553798"/>
            <a:ext cx="7499992" cy="4600434"/>
            <a:chOff x="956345" y="34418678"/>
            <a:chExt cx="6808503" cy="5147944"/>
          </a:xfrm>
        </p:grpSpPr>
        <p:pic>
          <p:nvPicPr>
            <p:cNvPr id="26" name="Picture 25"/>
            <p:cNvPicPr/>
            <p:nvPr/>
          </p:nvPicPr>
          <p:blipFill>
            <a:blip r:embed="rId5">
              <a:extLst>
                <a:ext uri="{28A0092B-C50C-407E-A947-70E740481C1C}">
                  <a14:useLocalDpi xmlns:a14="http://schemas.microsoft.com/office/drawing/2010/main" val="0"/>
                </a:ext>
              </a:extLst>
            </a:blip>
            <a:srcRect/>
            <a:stretch>
              <a:fillRect/>
            </a:stretch>
          </p:blipFill>
          <p:spPr bwMode="auto">
            <a:xfrm>
              <a:off x="956345" y="34418678"/>
              <a:ext cx="6808503" cy="5147944"/>
            </a:xfrm>
            <a:prstGeom prst="rect">
              <a:avLst/>
            </a:prstGeom>
            <a:noFill/>
            <a:ln>
              <a:noFill/>
            </a:ln>
          </p:spPr>
        </p:pic>
        <p:sp>
          <p:nvSpPr>
            <p:cNvPr id="27" name="Text Box 2"/>
            <p:cNvSpPr txBox="1">
              <a:spLocks noChangeArrowheads="1"/>
            </p:cNvSpPr>
            <p:nvPr/>
          </p:nvSpPr>
          <p:spPr bwMode="auto">
            <a:xfrm>
              <a:off x="5911524" y="37371641"/>
              <a:ext cx="938471" cy="3544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nSpc>
                  <a:spcPct val="115000"/>
                </a:lnSpc>
                <a:spcBef>
                  <a:spcPts val="0"/>
                </a:spcBef>
                <a:spcAft>
                  <a:spcPts val="348"/>
                </a:spcAft>
              </a:pPr>
              <a:r>
                <a:rPr lang="en-US" sz="1400" dirty="0">
                  <a:latin typeface="Arial" panose="020B0604020202020204" pitchFamily="34" charset="0"/>
                  <a:ea typeface="Calibri"/>
                  <a:cs typeface="Arial" panose="020B0604020202020204" pitchFamily="34" charset="0"/>
                </a:rPr>
                <a:t>Construct</a:t>
              </a:r>
            </a:p>
          </p:txBody>
        </p:sp>
        <p:cxnSp>
          <p:nvCxnSpPr>
            <p:cNvPr id="28" name="AutoShape 43"/>
            <p:cNvCxnSpPr>
              <a:cxnSpLocks noChangeShapeType="1"/>
            </p:cNvCxnSpPr>
            <p:nvPr/>
          </p:nvCxnSpPr>
          <p:spPr bwMode="auto">
            <a:xfrm flipH="1" flipV="1">
              <a:off x="4500680" y="35618389"/>
              <a:ext cx="1232877" cy="11022"/>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29" name="Text Box 2"/>
            <p:cNvSpPr txBox="1">
              <a:spLocks noChangeArrowheads="1"/>
            </p:cNvSpPr>
            <p:nvPr/>
          </p:nvSpPr>
          <p:spPr bwMode="auto">
            <a:xfrm>
              <a:off x="5749180" y="35548773"/>
              <a:ext cx="1114434" cy="33242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nSpc>
                  <a:spcPct val="115000"/>
                </a:lnSpc>
                <a:spcBef>
                  <a:spcPts val="0"/>
                </a:spcBef>
                <a:spcAft>
                  <a:spcPts val="348"/>
                </a:spcAft>
              </a:pPr>
              <a:r>
                <a:rPr lang="en-US" sz="1400" dirty="0">
                  <a:latin typeface="Arial" panose="020B0604020202020204" pitchFamily="34" charset="0"/>
                  <a:ea typeface="Calibri"/>
                  <a:cs typeface="Arial" panose="020B0604020202020204" pitchFamily="34" charset="0"/>
                </a:rPr>
                <a:t>Mounting Pin</a:t>
              </a:r>
            </a:p>
          </p:txBody>
        </p:sp>
        <p:cxnSp>
          <p:nvCxnSpPr>
            <p:cNvPr id="30" name="AutoShape 45"/>
            <p:cNvCxnSpPr>
              <a:cxnSpLocks noChangeShapeType="1"/>
            </p:cNvCxnSpPr>
            <p:nvPr/>
          </p:nvCxnSpPr>
          <p:spPr bwMode="auto">
            <a:xfrm flipH="1" flipV="1">
              <a:off x="4500680" y="36320961"/>
              <a:ext cx="1232877" cy="11022"/>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31" name="Text Box 2"/>
            <p:cNvSpPr txBox="1">
              <a:spLocks noChangeArrowheads="1"/>
            </p:cNvSpPr>
            <p:nvPr/>
          </p:nvSpPr>
          <p:spPr bwMode="auto">
            <a:xfrm>
              <a:off x="5733749" y="36228887"/>
              <a:ext cx="1122812" cy="5906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nSpc>
                  <a:spcPct val="115000"/>
                </a:lnSpc>
                <a:spcBef>
                  <a:spcPts val="0"/>
                </a:spcBef>
                <a:spcAft>
                  <a:spcPts val="348"/>
                </a:spcAft>
              </a:pPr>
              <a:r>
                <a:rPr lang="en-US" sz="1400" dirty="0">
                  <a:latin typeface="Arial" panose="020B0604020202020204" pitchFamily="34" charset="0"/>
                  <a:ea typeface="Calibri"/>
                  <a:cs typeface="Arial" panose="020B0604020202020204" pitchFamily="34" charset="0"/>
                </a:rPr>
                <a:t>Holder Sleeve</a:t>
              </a:r>
            </a:p>
          </p:txBody>
        </p:sp>
        <p:cxnSp>
          <p:nvCxnSpPr>
            <p:cNvPr id="32" name="AutoShape 51"/>
            <p:cNvCxnSpPr>
              <a:cxnSpLocks noChangeShapeType="1"/>
            </p:cNvCxnSpPr>
            <p:nvPr/>
          </p:nvCxnSpPr>
          <p:spPr bwMode="auto">
            <a:xfrm>
              <a:off x="2942149" y="36329426"/>
              <a:ext cx="1256879" cy="617219"/>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33" name="Text Box 2"/>
            <p:cNvSpPr txBox="1">
              <a:spLocks noChangeArrowheads="1"/>
            </p:cNvSpPr>
            <p:nvPr/>
          </p:nvSpPr>
          <p:spPr bwMode="auto">
            <a:xfrm>
              <a:off x="1366860" y="36148250"/>
              <a:ext cx="1801527" cy="61260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nSpc>
                  <a:spcPct val="115000"/>
                </a:lnSpc>
                <a:spcBef>
                  <a:spcPts val="0"/>
                </a:spcBef>
                <a:spcAft>
                  <a:spcPts val="348"/>
                </a:spcAft>
              </a:pPr>
              <a:r>
                <a:rPr lang="en-US" sz="1400" dirty="0">
                  <a:latin typeface="Arial" panose="020B0604020202020204" pitchFamily="34" charset="0"/>
                  <a:ea typeface="Calibri"/>
                  <a:cs typeface="Arial" panose="020B0604020202020204" pitchFamily="34" charset="0"/>
                </a:rPr>
                <a:t>Rubber Tip and Contact Lens Sample</a:t>
              </a:r>
            </a:p>
          </p:txBody>
        </p:sp>
        <p:cxnSp>
          <p:nvCxnSpPr>
            <p:cNvPr id="34" name="AutoShape 53"/>
            <p:cNvCxnSpPr>
              <a:cxnSpLocks noChangeShapeType="1"/>
            </p:cNvCxnSpPr>
            <p:nvPr/>
          </p:nvCxnSpPr>
          <p:spPr bwMode="auto">
            <a:xfrm flipH="1" flipV="1">
              <a:off x="4676643" y="37446768"/>
              <a:ext cx="1232877" cy="11022"/>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35" name="AutoShape 55"/>
            <p:cNvCxnSpPr>
              <a:cxnSpLocks noChangeShapeType="1"/>
            </p:cNvCxnSpPr>
            <p:nvPr/>
          </p:nvCxnSpPr>
          <p:spPr bwMode="auto">
            <a:xfrm flipH="1">
              <a:off x="4710159" y="34941213"/>
              <a:ext cx="1232877" cy="313018"/>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36" name="Text Box 2"/>
            <p:cNvSpPr txBox="1">
              <a:spLocks noChangeArrowheads="1"/>
            </p:cNvSpPr>
            <p:nvPr/>
          </p:nvSpPr>
          <p:spPr bwMode="auto">
            <a:xfrm>
              <a:off x="5950280" y="34788847"/>
              <a:ext cx="1461995" cy="5906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nSpc>
                  <a:spcPct val="115000"/>
                </a:lnSpc>
                <a:spcBef>
                  <a:spcPts val="0"/>
                </a:spcBef>
                <a:spcAft>
                  <a:spcPts val="348"/>
                </a:spcAft>
              </a:pPr>
              <a:r>
                <a:rPr lang="en-US" sz="1400" dirty="0">
                  <a:latin typeface="Arial" panose="020B0604020202020204" pitchFamily="34" charset="0"/>
                  <a:ea typeface="Calibri"/>
                  <a:cs typeface="Arial" panose="020B0604020202020204" pitchFamily="34" charset="0"/>
                </a:rPr>
                <a:t>Cantilever Flexure</a:t>
              </a:r>
            </a:p>
          </p:txBody>
        </p:sp>
        <p:sp>
          <p:nvSpPr>
            <p:cNvPr id="37" name="Text Box 2"/>
            <p:cNvSpPr txBox="1">
              <a:spLocks noChangeArrowheads="1"/>
            </p:cNvSpPr>
            <p:nvPr/>
          </p:nvSpPr>
          <p:spPr bwMode="auto">
            <a:xfrm>
              <a:off x="1123864" y="37455223"/>
              <a:ext cx="938469" cy="3544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nSpc>
                  <a:spcPct val="115000"/>
                </a:lnSpc>
                <a:spcBef>
                  <a:spcPts val="0"/>
                </a:spcBef>
                <a:spcAft>
                  <a:spcPts val="348"/>
                </a:spcAft>
              </a:pPr>
              <a:r>
                <a:rPr lang="en-US" sz="1400" dirty="0">
                  <a:latin typeface="Arial" panose="020B0604020202020204" pitchFamily="34" charset="0"/>
                  <a:ea typeface="Calibri"/>
                  <a:cs typeface="Arial" panose="020B0604020202020204" pitchFamily="34" charset="0"/>
                </a:rPr>
                <a:t>Petri Dish</a:t>
              </a:r>
            </a:p>
          </p:txBody>
        </p:sp>
        <p:cxnSp>
          <p:nvCxnSpPr>
            <p:cNvPr id="38" name="AutoShape 53"/>
            <p:cNvCxnSpPr>
              <a:cxnSpLocks noChangeShapeType="1"/>
            </p:cNvCxnSpPr>
            <p:nvPr/>
          </p:nvCxnSpPr>
          <p:spPr bwMode="auto">
            <a:xfrm flipH="1" flipV="1">
              <a:off x="5589975" y="37980013"/>
              <a:ext cx="501879" cy="143283"/>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39" name="Text Box 2"/>
            <p:cNvSpPr txBox="1">
              <a:spLocks noChangeArrowheads="1"/>
            </p:cNvSpPr>
            <p:nvPr/>
          </p:nvSpPr>
          <p:spPr bwMode="auto">
            <a:xfrm>
              <a:off x="6091854" y="38042060"/>
              <a:ext cx="1315534" cy="61260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nSpc>
                  <a:spcPct val="115000"/>
                </a:lnSpc>
                <a:spcBef>
                  <a:spcPts val="0"/>
                </a:spcBef>
                <a:spcAft>
                  <a:spcPts val="348"/>
                </a:spcAft>
              </a:pPr>
              <a:r>
                <a:rPr lang="en-US" sz="1400" dirty="0">
                  <a:latin typeface="Arial" panose="020B0604020202020204" pitchFamily="34" charset="0"/>
                  <a:ea typeface="Calibri"/>
                  <a:cs typeface="Arial" panose="020B0604020202020204" pitchFamily="34" charset="0"/>
                </a:rPr>
                <a:t>Maintenance </a:t>
              </a:r>
              <a:r>
                <a:rPr lang="en-US" sz="1400" dirty="0" smtClean="0">
                  <a:latin typeface="Arial" panose="020B0604020202020204" pitchFamily="34" charset="0"/>
                  <a:ea typeface="Calibri"/>
                  <a:cs typeface="Arial" panose="020B0604020202020204" pitchFamily="34" charset="0"/>
                </a:rPr>
                <a:t>Medium &amp; TLF</a:t>
              </a:r>
              <a:endParaRPr lang="en-US" sz="1400" dirty="0">
                <a:latin typeface="Arial" panose="020B0604020202020204" pitchFamily="34" charset="0"/>
                <a:ea typeface="Calibri"/>
                <a:cs typeface="Arial" panose="020B0604020202020204" pitchFamily="34" charset="0"/>
              </a:endParaRPr>
            </a:p>
          </p:txBody>
        </p:sp>
      </p:grpSp>
      <p:sp>
        <p:nvSpPr>
          <p:cNvPr id="3" name="Rectangle 2"/>
          <p:cNvSpPr/>
          <p:nvPr/>
        </p:nvSpPr>
        <p:spPr>
          <a:xfrm>
            <a:off x="1464778" y="13292730"/>
            <a:ext cx="6103642" cy="707886"/>
          </a:xfrm>
          <a:prstGeom prst="rect">
            <a:avLst/>
          </a:prstGeom>
        </p:spPr>
        <p:txBody>
          <a:bodyPr wrap="square">
            <a:spAutoFit/>
          </a:bodyPr>
          <a:lstStyle/>
          <a:p>
            <a:pPr algn="ctr"/>
            <a:r>
              <a:rPr lang="en-US" sz="2000" b="1" dirty="0">
                <a:solidFill>
                  <a:schemeClr val="accent1"/>
                </a:solidFill>
                <a:latin typeface="Arial" panose="020B0604020202020204" pitchFamily="34" charset="0"/>
                <a:cs typeface="Arial" panose="020B0604020202020204" pitchFamily="34" charset="0"/>
              </a:rPr>
              <a:t>Figure 1: Micro-</a:t>
            </a:r>
            <a:r>
              <a:rPr lang="en-US" sz="2000" b="1" dirty="0" err="1">
                <a:solidFill>
                  <a:schemeClr val="accent1"/>
                </a:solidFill>
                <a:latin typeface="Arial" panose="020B0604020202020204" pitchFamily="34" charset="0"/>
                <a:cs typeface="Arial" panose="020B0604020202020204" pitchFamily="34" charset="0"/>
              </a:rPr>
              <a:t>tribometer</a:t>
            </a:r>
            <a:r>
              <a:rPr lang="en-US" sz="2000" b="1" dirty="0">
                <a:solidFill>
                  <a:schemeClr val="accent1"/>
                </a:solidFill>
                <a:latin typeface="Arial" panose="020B0604020202020204" pitchFamily="34" charset="0"/>
                <a:cs typeface="Arial" panose="020B0604020202020204" pitchFamily="34" charset="0"/>
              </a:rPr>
              <a:t> and HCE construct used to obtain frictional force and </a:t>
            </a:r>
            <a:r>
              <a:rPr lang="en-US" sz="2000" b="1" dirty="0" err="1">
                <a:solidFill>
                  <a:schemeClr val="accent1"/>
                </a:solidFill>
                <a:latin typeface="Arial" panose="020B0604020202020204" pitchFamily="34" charset="0"/>
                <a:cs typeface="Arial" panose="020B0604020202020204" pitchFamily="34" charset="0"/>
              </a:rPr>
              <a:t>DCoF</a:t>
            </a:r>
            <a:r>
              <a:rPr lang="en-US" sz="2000" b="1" dirty="0">
                <a:solidFill>
                  <a:schemeClr val="accent1"/>
                </a:solidFill>
                <a:latin typeface="Arial" panose="020B0604020202020204" pitchFamily="34" charset="0"/>
                <a:cs typeface="Arial" panose="020B0604020202020204" pitchFamily="34" charset="0"/>
              </a:rPr>
              <a:t> data</a:t>
            </a:r>
            <a:endParaRPr lang="en-US" sz="2000" b="1" dirty="0">
              <a:solidFill>
                <a:schemeClr val="accent1"/>
              </a:solidFill>
              <a:latin typeface="Arial" panose="020B0604020202020204" pitchFamily="34" charset="0"/>
              <a:cs typeface="Arial" panose="020B0604020202020204" pitchFamily="34" charset="0"/>
            </a:endParaRPr>
          </a:p>
        </p:txBody>
      </p:sp>
      <p:graphicFrame>
        <p:nvGraphicFramePr>
          <p:cNvPr id="40" name="Table 39"/>
          <p:cNvGraphicFramePr>
            <a:graphicFrameLocks noGrp="1"/>
          </p:cNvGraphicFramePr>
          <p:nvPr>
            <p:extLst>
              <p:ext uri="{D42A27DB-BD31-4B8C-83A1-F6EECF244321}">
                <p14:modId xmlns:p14="http://schemas.microsoft.com/office/powerpoint/2010/main" val="1590600060"/>
              </p:ext>
            </p:extLst>
          </p:nvPr>
        </p:nvGraphicFramePr>
        <p:xfrm>
          <a:off x="10128252" y="7720433"/>
          <a:ext cx="9601198" cy="4325518"/>
        </p:xfrm>
        <a:graphic>
          <a:graphicData uri="http://schemas.openxmlformats.org/drawingml/2006/table">
            <a:tbl>
              <a:tblPr firstRow="1" firstCol="1" bandRow="1">
                <a:tableStyleId>{5C22544A-7EE6-4342-B048-85BDC9FD1C3A}</a:tableStyleId>
              </a:tblPr>
              <a:tblGrid>
                <a:gridCol w="4256889"/>
                <a:gridCol w="927273"/>
                <a:gridCol w="2369699"/>
                <a:gridCol w="2047337"/>
              </a:tblGrid>
              <a:tr h="629074">
                <a:tc>
                  <a:txBody>
                    <a:bodyPr/>
                    <a:lstStyle/>
                    <a:p>
                      <a:pPr marL="0" marR="0" algn="ctr">
                        <a:lnSpc>
                          <a:spcPct val="115000"/>
                        </a:lnSpc>
                        <a:spcBef>
                          <a:spcPts val="0"/>
                        </a:spcBef>
                        <a:spcAft>
                          <a:spcPts val="400"/>
                        </a:spcAft>
                      </a:pPr>
                      <a:r>
                        <a:rPr lang="en-US" sz="1800" dirty="0" smtClean="0">
                          <a:solidFill>
                            <a:schemeClr val="bg1"/>
                          </a:solidFill>
                          <a:effectLst/>
                          <a:latin typeface="Arial" panose="020B0604020202020204" pitchFamily="34" charset="0"/>
                          <a:cs typeface="Arial" panose="020B0604020202020204" pitchFamily="34" charset="0"/>
                        </a:rPr>
                        <a:t>Lens Material</a:t>
                      </a:r>
                    </a:p>
                    <a:p>
                      <a:pPr marL="0" marR="0" algn="ctr">
                        <a:lnSpc>
                          <a:spcPct val="115000"/>
                        </a:lnSpc>
                        <a:spcBef>
                          <a:spcPts val="0"/>
                        </a:spcBef>
                        <a:spcAft>
                          <a:spcPts val="400"/>
                        </a:spcAft>
                      </a:pPr>
                      <a:r>
                        <a:rPr lang="en-US" sz="1800" dirty="0" smtClean="0">
                          <a:solidFill>
                            <a:schemeClr val="bg1"/>
                          </a:solidFill>
                          <a:effectLst/>
                          <a:latin typeface="Arial" panose="020B0604020202020204" pitchFamily="34" charset="0"/>
                          <a:cs typeface="Arial" panose="020B0604020202020204" pitchFamily="34" charset="0"/>
                        </a:rPr>
                        <a:t>Contact Lens Brand </a:t>
                      </a:r>
                      <a:endParaRPr lang="en-US" sz="18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solidFill>
                            <a:schemeClr val="bg1"/>
                          </a:solidFill>
                          <a:effectLst/>
                          <a:latin typeface="Arial" panose="020B0604020202020204" pitchFamily="34" charset="0"/>
                          <a:cs typeface="Arial" panose="020B0604020202020204" pitchFamily="34" charset="0"/>
                        </a:rPr>
                        <a:t>N</a:t>
                      </a:r>
                      <a:endParaRPr lang="en-US" sz="18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solidFill>
                            <a:schemeClr val="bg1"/>
                          </a:solidFill>
                          <a:effectLst/>
                          <a:latin typeface="Arial" panose="020B0604020202020204" pitchFamily="34" charset="0"/>
                          <a:cs typeface="Arial" panose="020B0604020202020204" pitchFamily="34" charset="0"/>
                        </a:rPr>
                        <a:t>Mean Percentage Damage (</a:t>
                      </a:r>
                      <a:r>
                        <a:rPr lang="en-US" sz="1800" dirty="0" smtClean="0">
                          <a:solidFill>
                            <a:schemeClr val="bg1"/>
                          </a:solidFill>
                          <a:effectLst/>
                          <a:latin typeface="Arial" panose="020B0604020202020204" pitchFamily="34" charset="0"/>
                          <a:cs typeface="Arial" panose="020B0604020202020204" pitchFamily="34" charset="0"/>
                        </a:rPr>
                        <a:t>SD)</a:t>
                      </a:r>
                      <a:endParaRPr lang="en-US" sz="18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solidFill>
                            <a:schemeClr val="bg1"/>
                          </a:solidFill>
                          <a:effectLst/>
                          <a:latin typeface="Arial" panose="020B0604020202020204" pitchFamily="34" charset="0"/>
                          <a:cs typeface="Arial" panose="020B0604020202020204" pitchFamily="34" charset="0"/>
                        </a:rPr>
                        <a:t>Mean </a:t>
                      </a:r>
                      <a:r>
                        <a:rPr lang="en-US" sz="1800" dirty="0" smtClean="0">
                          <a:solidFill>
                            <a:schemeClr val="bg1"/>
                          </a:solidFill>
                          <a:effectLst/>
                          <a:latin typeface="Arial" panose="020B0604020202020204" pitchFamily="34" charset="0"/>
                          <a:cs typeface="Arial" panose="020B0604020202020204" pitchFamily="34" charset="0"/>
                        </a:rPr>
                        <a:t>DCoF </a:t>
                      </a:r>
                      <a:endParaRPr lang="en-US" sz="1800" dirty="0">
                        <a:solidFill>
                          <a:schemeClr val="bg1"/>
                        </a:solidFill>
                        <a:effectLst/>
                        <a:latin typeface="Arial" panose="020B0604020202020204" pitchFamily="34" charset="0"/>
                        <a:cs typeface="Arial" panose="020B0604020202020204" pitchFamily="34" charset="0"/>
                      </a:endParaRPr>
                    </a:p>
                    <a:p>
                      <a:pPr marL="0" marR="0" algn="ctr">
                        <a:lnSpc>
                          <a:spcPct val="115000"/>
                        </a:lnSpc>
                        <a:spcBef>
                          <a:spcPts val="0"/>
                        </a:spcBef>
                        <a:spcAft>
                          <a:spcPts val="400"/>
                        </a:spcAft>
                      </a:pPr>
                      <a:r>
                        <a:rPr lang="en-US" sz="1800" dirty="0" smtClean="0">
                          <a:solidFill>
                            <a:schemeClr val="bg1"/>
                          </a:solidFill>
                          <a:effectLst/>
                          <a:latin typeface="Arial" panose="020B0604020202020204" pitchFamily="34" charset="0"/>
                          <a:cs typeface="Arial" panose="020B0604020202020204" pitchFamily="34" charset="0"/>
                        </a:rPr>
                        <a:t>(SD)</a:t>
                      </a:r>
                      <a:endParaRPr lang="en-US" sz="18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r>
              <a:tr h="526263">
                <a:tc>
                  <a:txBody>
                    <a:bodyPr/>
                    <a:lstStyle/>
                    <a:p>
                      <a:pPr marL="0" marR="0" algn="ctr">
                        <a:lnSpc>
                          <a:spcPct val="115000"/>
                        </a:lnSpc>
                        <a:spcBef>
                          <a:spcPts val="0"/>
                        </a:spcBef>
                        <a:spcAft>
                          <a:spcPts val="400"/>
                        </a:spcAft>
                      </a:pPr>
                      <a:r>
                        <a:rPr lang="en-US" sz="1400" dirty="0" err="1" smtClean="0">
                          <a:solidFill>
                            <a:schemeClr val="bg1"/>
                          </a:solidFill>
                          <a:effectLst/>
                          <a:latin typeface="Arial" panose="020B0604020202020204" pitchFamily="34" charset="0"/>
                          <a:cs typeface="Arial" panose="020B0604020202020204" pitchFamily="34" charset="0"/>
                        </a:rPr>
                        <a:t>balafilcon</a:t>
                      </a:r>
                      <a:r>
                        <a:rPr lang="en-US" sz="1400" dirty="0" smtClean="0">
                          <a:solidFill>
                            <a:schemeClr val="bg1"/>
                          </a:solidFill>
                          <a:effectLst/>
                          <a:latin typeface="Arial" panose="020B0604020202020204" pitchFamily="34" charset="0"/>
                          <a:cs typeface="Arial" panose="020B0604020202020204" pitchFamily="34" charset="0"/>
                        </a:rPr>
                        <a:t> A</a:t>
                      </a:r>
                    </a:p>
                    <a:p>
                      <a:pPr marL="0" marR="0" algn="ctr">
                        <a:lnSpc>
                          <a:spcPct val="115000"/>
                        </a:lnSpc>
                        <a:spcBef>
                          <a:spcPts val="0"/>
                        </a:spcBef>
                        <a:spcAft>
                          <a:spcPts val="400"/>
                        </a:spcAft>
                      </a:pPr>
                      <a:r>
                        <a:rPr lang="en-US" sz="1400" dirty="0" err="1" smtClean="0">
                          <a:solidFill>
                            <a:schemeClr val="bg1"/>
                          </a:solidFill>
                          <a:effectLst/>
                          <a:latin typeface="Arial" panose="020B0604020202020204" pitchFamily="34" charset="0"/>
                          <a:cs typeface="Arial" panose="020B0604020202020204" pitchFamily="34" charset="0"/>
                        </a:rPr>
                        <a:t>PureVision</a:t>
                      </a:r>
                      <a:r>
                        <a:rPr lang="en-US" sz="1400" baseline="30000" dirty="0" smtClean="0">
                          <a:solidFill>
                            <a:schemeClr val="bg1"/>
                          </a:solidFill>
                          <a:effectLst/>
                          <a:latin typeface="Arial" panose="020B0604020202020204" pitchFamily="34" charset="0"/>
                          <a:cs typeface="Arial" panose="020B0604020202020204" pitchFamily="34" charset="0"/>
                        </a:rPr>
                        <a:t>®</a:t>
                      </a:r>
                      <a:r>
                        <a:rPr lang="en-US" sz="1400" dirty="0" smtClean="0">
                          <a:solidFill>
                            <a:schemeClr val="bg1"/>
                          </a:solidFill>
                          <a:effectLst/>
                          <a:latin typeface="Arial" panose="020B0604020202020204" pitchFamily="34" charset="0"/>
                          <a:cs typeface="Arial" panose="020B0604020202020204" pitchFamily="34" charset="0"/>
                        </a:rPr>
                        <a:t>  </a:t>
                      </a:r>
                      <a:r>
                        <a:rPr lang="en-US" sz="1400" dirty="0">
                          <a:solidFill>
                            <a:schemeClr val="bg1"/>
                          </a:solidFill>
                          <a:effectLst/>
                          <a:latin typeface="Arial" panose="020B0604020202020204" pitchFamily="34" charset="0"/>
                          <a:cs typeface="Arial" panose="020B0604020202020204" pitchFamily="34" charset="0"/>
                        </a:rPr>
                        <a:t>(PV)</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5</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22.7 (6.1)</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0.064 (0.008)</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524253">
                <a:tc>
                  <a:txBody>
                    <a:bodyPr/>
                    <a:lstStyle/>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etafilcon A with</a:t>
                      </a:r>
                      <a:r>
                        <a:rPr lang="en-US" sz="1400" baseline="0" dirty="0" smtClean="0">
                          <a:solidFill>
                            <a:schemeClr val="bg1"/>
                          </a:solidFill>
                          <a:effectLst/>
                          <a:latin typeface="Arial" panose="020B0604020202020204" pitchFamily="34" charset="0"/>
                          <a:cs typeface="Arial" panose="020B0604020202020204" pitchFamily="34" charset="0"/>
                        </a:rPr>
                        <a:t> </a:t>
                      </a:r>
                      <a:r>
                        <a:rPr lang="en-US" sz="1400" dirty="0" smtClean="0">
                          <a:solidFill>
                            <a:schemeClr val="bg1"/>
                          </a:solidFill>
                          <a:effectLst/>
                          <a:latin typeface="Arial" panose="020B0604020202020204" pitchFamily="34" charset="0"/>
                          <a:cs typeface="Arial" panose="020B0604020202020204" pitchFamily="34" charset="0"/>
                        </a:rPr>
                        <a:t>PVP</a:t>
                      </a:r>
                    </a:p>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1-DAY ACUVUE</a:t>
                      </a:r>
                      <a:r>
                        <a:rPr lang="en-US" sz="1400" baseline="30000" dirty="0" smtClean="0">
                          <a:solidFill>
                            <a:schemeClr val="bg1"/>
                          </a:solidFill>
                          <a:effectLst/>
                          <a:latin typeface="Arial" panose="020B0604020202020204" pitchFamily="34" charset="0"/>
                          <a:cs typeface="Arial" panose="020B0604020202020204" pitchFamily="34" charset="0"/>
                        </a:rPr>
                        <a:t>®</a:t>
                      </a:r>
                      <a:r>
                        <a:rPr lang="en-US" sz="1400" dirty="0" smtClean="0">
                          <a:solidFill>
                            <a:schemeClr val="bg1"/>
                          </a:solidFill>
                          <a:effectLst/>
                          <a:latin typeface="Arial" panose="020B0604020202020204" pitchFamily="34" charset="0"/>
                          <a:cs typeface="Arial" panose="020B0604020202020204" pitchFamily="34" charset="0"/>
                        </a:rPr>
                        <a:t> MOIST (1DM</a:t>
                      </a:r>
                      <a:r>
                        <a:rPr lang="en-US" sz="1400" dirty="0">
                          <a:solidFill>
                            <a:schemeClr val="bg1"/>
                          </a:solidFill>
                          <a:effectLst/>
                          <a:latin typeface="Arial" panose="020B0604020202020204" pitchFamily="34" charset="0"/>
                          <a:cs typeface="Arial" panose="020B0604020202020204" pitchFamily="34" charset="0"/>
                        </a:rPr>
                        <a:t>)</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3</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12.6 (8.5)</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0.043 (0.006)</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526263">
                <a:tc>
                  <a:txBody>
                    <a:bodyPr/>
                    <a:lstStyle/>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lotrafilcon</a:t>
                      </a:r>
                      <a:r>
                        <a:rPr lang="en-US" sz="1400" baseline="0" dirty="0" smtClean="0">
                          <a:solidFill>
                            <a:schemeClr val="bg1"/>
                          </a:solidFill>
                          <a:effectLst/>
                          <a:latin typeface="Arial" panose="020B0604020202020204" pitchFamily="34" charset="0"/>
                          <a:cs typeface="Arial" panose="020B0604020202020204" pitchFamily="34" charset="0"/>
                        </a:rPr>
                        <a:t>  A</a:t>
                      </a:r>
                    </a:p>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AIR OPTIX</a:t>
                      </a:r>
                      <a:r>
                        <a:rPr lang="en-US" sz="1400" baseline="30000" dirty="0" smtClean="0">
                          <a:solidFill>
                            <a:schemeClr val="bg1"/>
                          </a:solidFill>
                          <a:effectLst/>
                          <a:latin typeface="Arial" panose="020B0604020202020204" pitchFamily="34" charset="0"/>
                          <a:cs typeface="Arial" panose="020B0604020202020204" pitchFamily="34" charset="0"/>
                        </a:rPr>
                        <a:t>®</a:t>
                      </a:r>
                      <a:r>
                        <a:rPr lang="en-US" sz="1400" dirty="0" smtClean="0">
                          <a:solidFill>
                            <a:schemeClr val="bg1"/>
                          </a:solidFill>
                          <a:effectLst/>
                          <a:latin typeface="Arial" panose="020B0604020202020204" pitchFamily="34" charset="0"/>
                          <a:cs typeface="Arial" panose="020B0604020202020204" pitchFamily="34" charset="0"/>
                        </a:rPr>
                        <a:t> AQUA </a:t>
                      </a:r>
                      <a:r>
                        <a:rPr lang="en-US" sz="1400" dirty="0">
                          <a:solidFill>
                            <a:schemeClr val="bg1"/>
                          </a:solidFill>
                          <a:effectLst/>
                          <a:latin typeface="Arial" panose="020B0604020202020204" pitchFamily="34" charset="0"/>
                          <a:cs typeface="Arial" panose="020B0604020202020204" pitchFamily="34" charset="0"/>
                        </a:rPr>
                        <a:t>(AOA)</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a:effectLst/>
                          <a:latin typeface="Arial" panose="020B0604020202020204" pitchFamily="34" charset="0"/>
                          <a:cs typeface="Arial" panose="020B0604020202020204" pitchFamily="34" charset="0"/>
                        </a:rPr>
                        <a:t>2</a:t>
                      </a:r>
                      <a:endParaRPr lang="en-US" sz="180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7.7 (1.9)</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0.057 (0.010)</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526263">
                <a:tc>
                  <a:txBody>
                    <a:bodyPr/>
                    <a:lstStyle/>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comfilcon A</a:t>
                      </a:r>
                    </a:p>
                    <a:p>
                      <a:pPr marL="0" marR="0" algn="ctr">
                        <a:lnSpc>
                          <a:spcPct val="115000"/>
                        </a:lnSpc>
                        <a:spcBef>
                          <a:spcPts val="0"/>
                        </a:spcBef>
                        <a:spcAft>
                          <a:spcPts val="400"/>
                        </a:spcAft>
                      </a:pPr>
                      <a:r>
                        <a:rPr lang="en-US" sz="1400" dirty="0" err="1" smtClean="0">
                          <a:solidFill>
                            <a:schemeClr val="bg1"/>
                          </a:solidFill>
                          <a:effectLst/>
                          <a:latin typeface="Arial" panose="020B0604020202020204" pitchFamily="34" charset="0"/>
                          <a:cs typeface="Arial" panose="020B0604020202020204" pitchFamily="34" charset="0"/>
                        </a:rPr>
                        <a:t>Biofinity</a:t>
                      </a:r>
                      <a:r>
                        <a:rPr lang="en-US" sz="1400" baseline="30000" dirty="0" smtClean="0">
                          <a:solidFill>
                            <a:schemeClr val="bg1"/>
                          </a:solidFill>
                          <a:effectLst/>
                          <a:latin typeface="Arial" panose="020B0604020202020204" pitchFamily="34" charset="0"/>
                          <a:cs typeface="Arial" panose="020B0604020202020204" pitchFamily="34" charset="0"/>
                        </a:rPr>
                        <a:t>®</a:t>
                      </a:r>
                      <a:r>
                        <a:rPr lang="en-US" sz="1400" dirty="0" smtClean="0">
                          <a:solidFill>
                            <a:schemeClr val="bg1"/>
                          </a:solidFill>
                          <a:effectLst/>
                          <a:latin typeface="Arial" panose="020B0604020202020204" pitchFamily="34" charset="0"/>
                          <a:cs typeface="Arial" panose="020B0604020202020204" pitchFamily="34" charset="0"/>
                        </a:rPr>
                        <a:t>  </a:t>
                      </a:r>
                      <a:r>
                        <a:rPr lang="en-US" sz="1400" dirty="0">
                          <a:solidFill>
                            <a:schemeClr val="bg1"/>
                          </a:solidFill>
                          <a:effectLst/>
                          <a:latin typeface="Arial" panose="020B0604020202020204" pitchFamily="34" charset="0"/>
                          <a:cs typeface="Arial" panose="020B0604020202020204" pitchFamily="34" charset="0"/>
                        </a:rPr>
                        <a:t>(BF)</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3</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13.3 (5.5)</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0.051 (0.001)</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526263">
                <a:tc>
                  <a:txBody>
                    <a:bodyPr/>
                    <a:lstStyle/>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etafilcon A</a:t>
                      </a:r>
                    </a:p>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ACUVUE</a:t>
                      </a:r>
                      <a:r>
                        <a:rPr lang="en-US" sz="1400" baseline="30000" dirty="0" smtClean="0">
                          <a:solidFill>
                            <a:schemeClr val="bg1"/>
                          </a:solidFill>
                          <a:effectLst/>
                          <a:latin typeface="Arial" panose="020B0604020202020204" pitchFamily="34" charset="0"/>
                          <a:cs typeface="Arial" panose="020B0604020202020204" pitchFamily="34" charset="0"/>
                        </a:rPr>
                        <a:t>®</a:t>
                      </a:r>
                      <a:r>
                        <a:rPr lang="en-US" sz="1400" dirty="0" smtClean="0">
                          <a:solidFill>
                            <a:schemeClr val="bg1"/>
                          </a:solidFill>
                          <a:effectLst/>
                          <a:latin typeface="Arial" panose="020B0604020202020204" pitchFamily="34" charset="0"/>
                          <a:cs typeface="Arial" panose="020B0604020202020204" pitchFamily="34" charset="0"/>
                        </a:rPr>
                        <a:t>  </a:t>
                      </a:r>
                      <a:r>
                        <a:rPr lang="en-US" sz="1400" dirty="0">
                          <a:solidFill>
                            <a:schemeClr val="bg1"/>
                          </a:solidFill>
                          <a:effectLst/>
                          <a:latin typeface="Arial" panose="020B0604020202020204" pitchFamily="34" charset="0"/>
                          <a:cs typeface="Arial" panose="020B0604020202020204" pitchFamily="34" charset="0"/>
                        </a:rPr>
                        <a:t>2 (Acv2)</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a:effectLst/>
                          <a:latin typeface="Arial" panose="020B0604020202020204" pitchFamily="34" charset="0"/>
                          <a:cs typeface="Arial" panose="020B0604020202020204" pitchFamily="34" charset="0"/>
                        </a:rPr>
                        <a:t>9</a:t>
                      </a:r>
                      <a:endParaRPr lang="en-US" sz="180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a:effectLst/>
                          <a:latin typeface="Arial" panose="020B0604020202020204" pitchFamily="34" charset="0"/>
                          <a:cs typeface="Arial" panose="020B0604020202020204" pitchFamily="34" charset="0"/>
                        </a:rPr>
                        <a:t>25.2 (11.6)</a:t>
                      </a:r>
                      <a:endParaRPr lang="en-US" sz="180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0.068 (0.013)</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478611">
                <a:tc>
                  <a:txBody>
                    <a:bodyPr/>
                    <a:lstStyle/>
                    <a:p>
                      <a:pPr marL="0" marR="0" algn="ctr">
                        <a:lnSpc>
                          <a:spcPct val="115000"/>
                        </a:lnSpc>
                        <a:spcBef>
                          <a:spcPts val="0"/>
                        </a:spcBef>
                        <a:spcAft>
                          <a:spcPts val="400"/>
                        </a:spcAft>
                      </a:pPr>
                      <a:r>
                        <a:rPr lang="en-US" sz="1400" dirty="0" err="1" smtClean="0">
                          <a:solidFill>
                            <a:schemeClr val="bg1"/>
                          </a:solidFill>
                          <a:effectLst/>
                          <a:latin typeface="Arial" panose="020B0604020202020204" pitchFamily="34" charset="0"/>
                          <a:cs typeface="Arial" panose="020B0604020202020204" pitchFamily="34" charset="0"/>
                        </a:rPr>
                        <a:t>narafilcon</a:t>
                      </a:r>
                      <a:r>
                        <a:rPr lang="en-US" sz="1400" dirty="0" smtClean="0">
                          <a:solidFill>
                            <a:schemeClr val="bg1"/>
                          </a:solidFill>
                          <a:effectLst/>
                          <a:latin typeface="Arial" panose="020B0604020202020204" pitchFamily="34" charset="0"/>
                          <a:cs typeface="Arial" panose="020B0604020202020204" pitchFamily="34" charset="0"/>
                        </a:rPr>
                        <a:t> </a:t>
                      </a:r>
                      <a:r>
                        <a:rPr lang="en-US" sz="1400" baseline="0" dirty="0" smtClean="0">
                          <a:solidFill>
                            <a:schemeClr val="bg1"/>
                          </a:solidFill>
                          <a:effectLst/>
                          <a:latin typeface="Arial" panose="020B0604020202020204" pitchFamily="34" charset="0"/>
                          <a:cs typeface="Arial" panose="020B0604020202020204" pitchFamily="34" charset="0"/>
                        </a:rPr>
                        <a:t> A</a:t>
                      </a:r>
                      <a:endParaRPr lang="en-US" sz="1400" dirty="0" smtClean="0">
                        <a:solidFill>
                          <a:schemeClr val="bg1"/>
                        </a:solidFill>
                        <a:effectLst/>
                        <a:latin typeface="Arial" panose="020B0604020202020204" pitchFamily="34" charset="0"/>
                        <a:cs typeface="Arial" panose="020B0604020202020204" pitchFamily="34" charset="0"/>
                      </a:endParaRPr>
                    </a:p>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1-DAY ACUVUE</a:t>
                      </a:r>
                      <a:r>
                        <a:rPr lang="en-US" sz="1400" baseline="30000" dirty="0" smtClean="0">
                          <a:solidFill>
                            <a:schemeClr val="bg1"/>
                          </a:solidFill>
                          <a:effectLst/>
                          <a:latin typeface="Arial" panose="020B0604020202020204" pitchFamily="34" charset="0"/>
                          <a:cs typeface="Arial" panose="020B0604020202020204" pitchFamily="34" charset="0"/>
                        </a:rPr>
                        <a:t>®</a:t>
                      </a:r>
                      <a:r>
                        <a:rPr lang="en-US" sz="1400" dirty="0" smtClean="0">
                          <a:solidFill>
                            <a:schemeClr val="bg1"/>
                          </a:solidFill>
                          <a:effectLst/>
                          <a:latin typeface="Arial" panose="020B0604020202020204" pitchFamily="34" charset="0"/>
                          <a:cs typeface="Arial" panose="020B0604020202020204" pitchFamily="34" charset="0"/>
                        </a:rPr>
                        <a:t>  </a:t>
                      </a:r>
                      <a:r>
                        <a:rPr lang="en-US" sz="1400" dirty="0" err="1" smtClean="0">
                          <a:solidFill>
                            <a:schemeClr val="bg1"/>
                          </a:solidFill>
                          <a:effectLst/>
                          <a:latin typeface="Arial" panose="020B0604020202020204" pitchFamily="34" charset="0"/>
                          <a:cs typeface="Arial" panose="020B0604020202020204" pitchFamily="34" charset="0"/>
                        </a:rPr>
                        <a:t>TruEye</a:t>
                      </a:r>
                      <a:r>
                        <a:rPr lang="en-US" sz="1400" baseline="30000" dirty="0" smtClean="0">
                          <a:solidFill>
                            <a:schemeClr val="bg1"/>
                          </a:solidFill>
                          <a:effectLst/>
                          <a:latin typeface="Arial" panose="020B0604020202020204" pitchFamily="34" charset="0"/>
                          <a:cs typeface="Arial" panose="020B0604020202020204" pitchFamily="34" charset="0"/>
                        </a:rPr>
                        <a:t>®</a:t>
                      </a:r>
                      <a:r>
                        <a:rPr lang="en-US" sz="1400" dirty="0" smtClean="0">
                          <a:solidFill>
                            <a:schemeClr val="bg1"/>
                          </a:solidFill>
                          <a:effectLst/>
                          <a:latin typeface="Arial" panose="020B0604020202020204" pitchFamily="34" charset="0"/>
                          <a:cs typeface="Arial" panose="020B0604020202020204" pitchFamily="34" charset="0"/>
                        </a:rPr>
                        <a:t>  </a:t>
                      </a:r>
                      <a:r>
                        <a:rPr lang="en-US" sz="1400" dirty="0">
                          <a:solidFill>
                            <a:schemeClr val="bg1"/>
                          </a:solidFill>
                          <a:effectLst/>
                          <a:latin typeface="Arial" panose="020B0604020202020204" pitchFamily="34" charset="0"/>
                          <a:cs typeface="Arial" panose="020B0604020202020204" pitchFamily="34" charset="0"/>
                        </a:rPr>
                        <a:t>(1DTE)</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a:effectLst/>
                          <a:latin typeface="Arial" panose="020B0604020202020204" pitchFamily="34" charset="0"/>
                          <a:cs typeface="Arial" panose="020B0604020202020204" pitchFamily="34" charset="0"/>
                        </a:rPr>
                        <a:t>3</a:t>
                      </a:r>
                      <a:endParaRPr lang="en-US" sz="180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6.8 (9.8)</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0.043 (0.001)</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491374">
                <a:tc>
                  <a:txBody>
                    <a:bodyPr/>
                    <a:lstStyle/>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senofilcon A</a:t>
                      </a:r>
                    </a:p>
                    <a:p>
                      <a:pPr marL="0" marR="0" algn="ctr">
                        <a:lnSpc>
                          <a:spcPct val="115000"/>
                        </a:lnSpc>
                        <a:spcBef>
                          <a:spcPts val="0"/>
                        </a:spcBef>
                        <a:spcAft>
                          <a:spcPts val="400"/>
                        </a:spcAft>
                      </a:pPr>
                      <a:r>
                        <a:rPr lang="en-US" sz="1400" dirty="0" smtClean="0">
                          <a:solidFill>
                            <a:schemeClr val="bg1"/>
                          </a:solidFill>
                          <a:effectLst/>
                          <a:latin typeface="Arial" panose="020B0604020202020204" pitchFamily="34" charset="0"/>
                          <a:cs typeface="Arial" panose="020B0604020202020204" pitchFamily="34" charset="0"/>
                        </a:rPr>
                        <a:t>ACUVUE  OASYS</a:t>
                      </a:r>
                      <a:r>
                        <a:rPr lang="en-US" sz="1400" baseline="30000" dirty="0" smtClean="0">
                          <a:solidFill>
                            <a:schemeClr val="bg1"/>
                          </a:solidFill>
                          <a:effectLst/>
                          <a:latin typeface="Arial" panose="020B0604020202020204" pitchFamily="34" charset="0"/>
                          <a:cs typeface="Arial" panose="020B0604020202020204" pitchFamily="34" charset="0"/>
                        </a:rPr>
                        <a:t>®</a:t>
                      </a:r>
                      <a:r>
                        <a:rPr lang="en-US" sz="1400" dirty="0" smtClean="0">
                          <a:solidFill>
                            <a:schemeClr val="bg1"/>
                          </a:solidFill>
                          <a:effectLst/>
                          <a:latin typeface="Arial" panose="020B0604020202020204" pitchFamily="34" charset="0"/>
                          <a:cs typeface="Arial" panose="020B0604020202020204" pitchFamily="34" charset="0"/>
                        </a:rPr>
                        <a:t>   </a:t>
                      </a:r>
                      <a:r>
                        <a:rPr lang="en-US" sz="1400" dirty="0">
                          <a:solidFill>
                            <a:schemeClr val="bg1"/>
                          </a:solidFill>
                          <a:effectLst/>
                          <a:latin typeface="Arial" panose="020B0604020202020204" pitchFamily="34" charset="0"/>
                          <a:cs typeface="Arial" panose="020B0604020202020204" pitchFamily="34" charset="0"/>
                        </a:rPr>
                        <a:t>(AO)</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10</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13.6 (5.3)</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0.040 (0.007)</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bl>
          </a:graphicData>
        </a:graphic>
      </p:graphicFrame>
      <p:sp>
        <p:nvSpPr>
          <p:cNvPr id="4" name="Rectangle 3"/>
          <p:cNvSpPr/>
          <p:nvPr/>
        </p:nvSpPr>
        <p:spPr>
          <a:xfrm>
            <a:off x="10167688" y="12200314"/>
            <a:ext cx="5026025" cy="1323439"/>
          </a:xfrm>
          <a:prstGeom prst="rect">
            <a:avLst/>
          </a:prstGeom>
        </p:spPr>
        <p:txBody>
          <a:bodyPr wrap="square">
            <a:spAutoFit/>
          </a:bodyPr>
          <a:lstStyle/>
          <a:p>
            <a:pPr algn="ctr"/>
            <a:r>
              <a:rPr lang="en-US" sz="2000" b="1" dirty="0">
                <a:solidFill>
                  <a:schemeClr val="accent1"/>
                </a:solidFill>
                <a:latin typeface="Arial" panose="020B0604020202020204" pitchFamily="34" charset="0"/>
                <a:cs typeface="Arial" panose="020B0604020202020204" pitchFamily="34" charset="0"/>
              </a:rPr>
              <a:t>Table 1: HCE tissue cell damage and dynamic coefficients of friction for various contact lenses subjected to </a:t>
            </a:r>
            <a:r>
              <a:rPr lang="en-US" sz="2000" b="1" dirty="0" err="1">
                <a:solidFill>
                  <a:schemeClr val="accent1"/>
                </a:solidFill>
                <a:latin typeface="Arial" panose="020B0604020202020204" pitchFamily="34" charset="0"/>
                <a:cs typeface="Arial" panose="020B0604020202020204" pitchFamily="34" charset="0"/>
              </a:rPr>
              <a:t>tribological</a:t>
            </a:r>
            <a:r>
              <a:rPr lang="en-US" sz="2000" b="1" dirty="0">
                <a:solidFill>
                  <a:schemeClr val="accent1"/>
                </a:solidFill>
                <a:latin typeface="Arial" panose="020B0604020202020204" pitchFamily="34" charset="0"/>
                <a:cs typeface="Arial" panose="020B0604020202020204" pitchFamily="34" charset="0"/>
              </a:rPr>
              <a:t> rubbing. </a:t>
            </a:r>
            <a:endParaRPr lang="en-US" sz="20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207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up 19"/>
          <p:cNvGrpSpPr/>
          <p:nvPr/>
        </p:nvGrpSpPr>
        <p:grpSpPr>
          <a:xfrm>
            <a:off x="450850" y="2673350"/>
            <a:ext cx="19351627" cy="4991100"/>
            <a:chOff x="10661649" y="2825750"/>
            <a:chExt cx="19679619" cy="4991100"/>
          </a:xfrm>
        </p:grpSpPr>
        <p:sp>
          <p:nvSpPr>
            <p:cNvPr id="21" name="Metin Yer Tutucusu 2"/>
            <p:cNvSpPr txBox="1">
              <a:spLocks/>
            </p:cNvSpPr>
            <p:nvPr/>
          </p:nvSpPr>
          <p:spPr>
            <a:xfrm>
              <a:off x="10661649" y="3663950"/>
              <a:ext cx="9221490" cy="4152900"/>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200" dirty="0" smtClean="0"/>
                <a:t>An </a:t>
              </a:r>
              <a:r>
                <a:rPr lang="en-US" sz="3200" dirty="0"/>
                <a:t>example wear track is shown in </a:t>
              </a:r>
              <a:r>
                <a:rPr lang="en-US" sz="3200" dirty="0" smtClean="0"/>
                <a:t>Figure</a:t>
              </a:r>
              <a:r>
                <a:rPr lang="tr-TR" sz="3200" dirty="0" smtClean="0"/>
                <a:t> </a:t>
              </a:r>
              <a:r>
                <a:rPr lang="en-US" sz="3200" dirty="0" smtClean="0"/>
                <a:t>2</a:t>
              </a:r>
              <a:r>
                <a:rPr lang="en-US" sz="3200" dirty="0"/>
                <a:t>.</a:t>
              </a:r>
            </a:p>
          </p:txBody>
        </p:sp>
        <p:grpSp>
          <p:nvGrpSpPr>
            <p:cNvPr id="22" name="Grup 21"/>
            <p:cNvGrpSpPr/>
            <p:nvPr/>
          </p:nvGrpSpPr>
          <p:grpSpPr>
            <a:xfrm>
              <a:off x="10661649" y="2825750"/>
              <a:ext cx="19679619" cy="668477"/>
              <a:chOff x="11271249" y="4959350"/>
              <a:chExt cx="19679619" cy="668477"/>
            </a:xfrm>
          </p:grpSpPr>
          <p:pic>
            <p:nvPicPr>
              <p:cNvPr id="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1249" y="4959350"/>
                <a:ext cx="19679619" cy="668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Metin kutusu 23"/>
              <p:cNvSpPr txBox="1"/>
              <p:nvPr/>
            </p:nvSpPr>
            <p:spPr>
              <a:xfrm>
                <a:off x="11271250" y="4959350"/>
                <a:ext cx="19424429" cy="646331"/>
              </a:xfrm>
              <a:prstGeom prst="rect">
                <a:avLst/>
              </a:prstGeom>
              <a:noFill/>
            </p:spPr>
            <p:txBody>
              <a:bodyPr wrap="square" rtlCol="0">
                <a:spAutoFit/>
              </a:bodyPr>
              <a:lstStyle/>
              <a:p>
                <a:pPr marL="87313"/>
                <a:r>
                  <a:rPr lang="tr-TR" sz="3600" b="1" dirty="0" err="1" smtClean="0">
                    <a:solidFill>
                      <a:schemeClr val="bg1"/>
                    </a:solidFill>
                    <a:effectLst>
                      <a:outerShdw blurRad="38100" dist="38100" dir="2700000" algn="tl">
                        <a:srgbClr val="000000">
                          <a:alpha val="43137"/>
                        </a:srgbClr>
                      </a:outerShdw>
                    </a:effectLst>
                  </a:rPr>
                  <a:t>Results</a:t>
                </a:r>
                <a:endParaRPr lang="tr-TR" sz="3600" b="1" dirty="0">
                  <a:solidFill>
                    <a:schemeClr val="bg1"/>
                  </a:solidFill>
                  <a:effectLst>
                    <a:outerShdw blurRad="38100" dist="38100" dir="2700000" algn="tl">
                      <a:srgbClr val="000000">
                        <a:alpha val="43137"/>
                      </a:srgbClr>
                    </a:outerShdw>
                  </a:effectLst>
                </a:endParaRPr>
              </a:p>
            </p:txBody>
          </p:sp>
        </p:grpSp>
      </p:grpSp>
      <p:sp>
        <p:nvSpPr>
          <p:cNvPr id="12" name="Metin Yer Tutucusu 2"/>
          <p:cNvSpPr txBox="1">
            <a:spLocks/>
          </p:cNvSpPr>
          <p:nvPr/>
        </p:nvSpPr>
        <p:spPr>
          <a:xfrm>
            <a:off x="450851" y="11136537"/>
            <a:ext cx="8915400" cy="1514026"/>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3200" dirty="0" smtClean="0"/>
              <a:t>Cell </a:t>
            </a:r>
            <a:r>
              <a:rPr lang="en-US" sz="3200" dirty="0"/>
              <a:t>damage and </a:t>
            </a:r>
            <a:r>
              <a:rPr lang="en-US" sz="3200" dirty="0" err="1"/>
              <a:t>DCoF</a:t>
            </a:r>
            <a:r>
              <a:rPr lang="en-US" sz="3200" dirty="0"/>
              <a:t> data </a:t>
            </a:r>
            <a:r>
              <a:rPr lang="en-US" sz="3200" dirty="0" smtClean="0"/>
              <a:t>were </a:t>
            </a:r>
            <a:r>
              <a:rPr lang="en-US" sz="3200" dirty="0"/>
              <a:t>shown in Table 1. </a:t>
            </a:r>
            <a:endParaRPr lang="en-US" sz="3200" dirty="0" smtClean="0"/>
          </a:p>
          <a:p>
            <a:pPr algn="just"/>
            <a:r>
              <a:rPr lang="en-US" sz="3200" dirty="0" smtClean="0"/>
              <a:t>Percent </a:t>
            </a:r>
            <a:r>
              <a:rPr lang="en-US" sz="3200" dirty="0"/>
              <a:t>cell damage as a function of frictional energy is plotted in Figure 3</a:t>
            </a:r>
            <a:r>
              <a:rPr lang="en-US" sz="3200" dirty="0" smtClean="0"/>
              <a:t>.</a:t>
            </a:r>
            <a:endParaRPr lang="en-US" sz="3200" dirty="0"/>
          </a:p>
        </p:txBody>
      </p:sp>
      <p:pic>
        <p:nvPicPr>
          <p:cNvPr id="13" name="Picture 12"/>
          <p:cNvPicPr/>
          <p:nvPr/>
        </p:nvPicPr>
        <p:blipFill rotWithShape="1">
          <a:blip r:embed="rId4">
            <a:extLst>
              <a:ext uri="{28A0092B-C50C-407E-A947-70E740481C1C}">
                <a14:useLocalDpi xmlns:a14="http://schemas.microsoft.com/office/drawing/2010/main" val="0"/>
              </a:ext>
            </a:extLst>
          </a:blip>
          <a:srcRect r="2862"/>
          <a:stretch/>
        </p:blipFill>
        <p:spPr bwMode="auto">
          <a:xfrm>
            <a:off x="562549" y="4197351"/>
            <a:ext cx="7280487" cy="5015006"/>
          </a:xfrm>
          <a:prstGeom prst="rect">
            <a:avLst/>
          </a:prstGeom>
          <a:noFill/>
          <a:ln>
            <a:noFill/>
          </a:ln>
        </p:spPr>
      </p:pic>
      <p:cxnSp>
        <p:nvCxnSpPr>
          <p:cNvPr id="14" name="Straight Arrow Connector 13"/>
          <p:cNvCxnSpPr/>
          <p:nvPr/>
        </p:nvCxnSpPr>
        <p:spPr>
          <a:xfrm>
            <a:off x="6318250" y="7440249"/>
            <a:ext cx="12602" cy="1257787"/>
          </a:xfrm>
          <a:prstGeom prst="straightConnector1">
            <a:avLst/>
          </a:prstGeom>
          <a:ln w="25400">
            <a:solidFill>
              <a:schemeClr val="tx1"/>
            </a:solidFill>
            <a:headEnd type="arrow"/>
            <a:tailEnd type="arrow"/>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5531841" y="8287154"/>
            <a:ext cx="1572818" cy="4108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15000"/>
              </a:lnSpc>
              <a:spcBef>
                <a:spcPts val="0"/>
              </a:spcBef>
              <a:spcAft>
                <a:spcPts val="348"/>
              </a:spcAft>
            </a:pPr>
            <a:r>
              <a:rPr lang="en-US" sz="1800" dirty="0">
                <a:latin typeface="Arial" panose="020B0604020202020204" pitchFamily="34" charset="0"/>
                <a:ea typeface="Calibri"/>
                <a:cs typeface="Arial" panose="020B0604020202020204" pitchFamily="34" charset="0"/>
              </a:rPr>
              <a:t>600 microns</a:t>
            </a:r>
          </a:p>
        </p:txBody>
      </p:sp>
      <p:cxnSp>
        <p:nvCxnSpPr>
          <p:cNvPr id="16" name="Straight Connector 15"/>
          <p:cNvCxnSpPr/>
          <p:nvPr/>
        </p:nvCxnSpPr>
        <p:spPr>
          <a:xfrm>
            <a:off x="2526889" y="6102350"/>
            <a:ext cx="31631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12589" y="7092950"/>
            <a:ext cx="31631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62549" y="9474021"/>
            <a:ext cx="7280487" cy="1200329"/>
          </a:xfrm>
          <a:prstGeom prst="rect">
            <a:avLst/>
          </a:prstGeom>
        </p:spPr>
        <p:txBody>
          <a:bodyPr wrap="square">
            <a:spAutoFit/>
          </a:bodyPr>
          <a:lstStyle/>
          <a:p>
            <a:pPr lvl="0" algn="ctr"/>
            <a:r>
              <a:rPr lang="en-US" sz="2400" b="1" dirty="0">
                <a:solidFill>
                  <a:schemeClr val="accent1"/>
                </a:solidFill>
                <a:latin typeface="Arial" panose="020B0604020202020204" pitchFamily="34" charset="0"/>
                <a:cs typeface="Arial" panose="020B0604020202020204" pitchFamily="34" charset="0"/>
              </a:rPr>
              <a:t>Figure 2: Wear track on epithelial tissue (between red lines). The contact lens material rubbed against the tissue was </a:t>
            </a:r>
            <a:r>
              <a:rPr lang="en-US" sz="2400" b="1" dirty="0" err="1">
                <a:solidFill>
                  <a:schemeClr val="accent1"/>
                </a:solidFill>
                <a:latin typeface="Arial" panose="020B0604020202020204" pitchFamily="34" charset="0"/>
                <a:cs typeface="Arial" panose="020B0604020202020204" pitchFamily="34" charset="0"/>
              </a:rPr>
              <a:t>balafilcon</a:t>
            </a:r>
            <a:r>
              <a:rPr lang="en-US" sz="2400" b="1" dirty="0">
                <a:solidFill>
                  <a:schemeClr val="accent1"/>
                </a:solidFill>
                <a:latin typeface="Arial" panose="020B0604020202020204" pitchFamily="34" charset="0"/>
                <a:cs typeface="Arial" panose="020B0604020202020204" pitchFamily="34" charset="0"/>
              </a:rPr>
              <a:t> A.</a:t>
            </a:r>
            <a:endParaRPr lang="en-US" sz="2400" b="1" dirty="0">
              <a:solidFill>
                <a:schemeClr val="accent1"/>
              </a:solidFill>
              <a:latin typeface="Arial" panose="020B0604020202020204" pitchFamily="34" charset="0"/>
              <a:cs typeface="Arial" panose="020B0604020202020204" pitchFamily="34" charset="0"/>
            </a:endParaRPr>
          </a:p>
        </p:txBody>
      </p:sp>
      <p:pic>
        <p:nvPicPr>
          <p:cNvPr id="25"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649" y="3816350"/>
            <a:ext cx="9901459" cy="6196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0535184" y="10379524"/>
            <a:ext cx="8884924" cy="1200329"/>
          </a:xfrm>
          <a:prstGeom prst="rect">
            <a:avLst/>
          </a:prstGeom>
        </p:spPr>
        <p:txBody>
          <a:bodyPr wrap="square">
            <a:spAutoFit/>
          </a:bodyPr>
          <a:lstStyle/>
          <a:p>
            <a:pPr algn="ctr"/>
            <a:r>
              <a:rPr lang="en-US" sz="2400" b="1" dirty="0">
                <a:solidFill>
                  <a:schemeClr val="accent1"/>
                </a:solidFill>
                <a:latin typeface="Arial" panose="020B0604020202020204" pitchFamily="34" charset="0"/>
                <a:cs typeface="Arial" panose="020B0604020202020204" pitchFamily="34" charset="0"/>
              </a:rPr>
              <a:t>Figure 3: Plot of cell damage as a function of frictional energy delivered to HCE tissue surface. </a:t>
            </a:r>
            <a:r>
              <a:rPr lang="en-US" sz="2400" b="1" dirty="0" smtClean="0">
                <a:solidFill>
                  <a:schemeClr val="accent1"/>
                </a:solidFill>
                <a:latin typeface="Arial" panose="020B0604020202020204" pitchFamily="34" charset="0"/>
                <a:cs typeface="Arial" panose="020B0604020202020204" pitchFamily="34" charset="0"/>
              </a:rPr>
              <a:t>A </a:t>
            </a:r>
            <a:r>
              <a:rPr lang="en-US" sz="2400" b="1" dirty="0">
                <a:solidFill>
                  <a:schemeClr val="accent1"/>
                </a:solidFill>
                <a:latin typeface="Arial" panose="020B0604020202020204" pitchFamily="34" charset="0"/>
                <a:cs typeface="Arial" panose="020B0604020202020204" pitchFamily="34" charset="0"/>
              </a:rPr>
              <a:t>correlation (Pearson’s R) of 0.62 (P&lt;&lt; 1%) was found.</a:t>
            </a:r>
            <a:endParaRPr lang="en-US" sz="2400" b="1" dirty="0">
              <a:solidFill>
                <a:schemeClr val="accent1"/>
              </a:solidFill>
              <a:latin typeface="Arial" panose="020B0604020202020204" pitchFamily="34" charset="0"/>
              <a:cs typeface="Arial" panose="020B0604020202020204" pitchFamily="34" charset="0"/>
            </a:endParaRPr>
          </a:p>
        </p:txBody>
      </p:sp>
      <p:grpSp>
        <p:nvGrpSpPr>
          <p:cNvPr id="26" name="Group 25"/>
          <p:cNvGrpSpPr/>
          <p:nvPr/>
        </p:nvGrpSpPr>
        <p:grpSpPr>
          <a:xfrm>
            <a:off x="15032167" y="12361838"/>
            <a:ext cx="4770311" cy="1555811"/>
            <a:chOff x="31998306" y="26084461"/>
            <a:chExt cx="10978494" cy="3844465"/>
          </a:xfrm>
        </p:grpSpPr>
        <p:pic>
          <p:nvPicPr>
            <p:cNvPr id="27" name="Picture 2" descr="cid:image001.png@01D013C0.AD8CF8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
        <p:nvSpPr>
          <p:cNvPr id="29" name="Başlık 1"/>
          <p:cNvSpPr>
            <a:spLocks noGrp="1"/>
          </p:cNvSpPr>
          <p:nvPr>
            <p:ph type="title"/>
          </p:nvPr>
        </p:nvSpPr>
        <p:spPr>
          <a:xfrm>
            <a:off x="527050" y="234950"/>
            <a:ext cx="19049999" cy="1905000"/>
          </a:xfrm>
        </p:spPr>
        <p:txBody>
          <a:bodyPr/>
          <a:lstStyle/>
          <a:p>
            <a:r>
              <a:rPr lang="en-US" sz="4400" b="1" dirty="0">
                <a:effectLst/>
              </a:rPr>
              <a:t>Development of </a:t>
            </a:r>
            <a:r>
              <a:rPr lang="en-US" sz="4400" b="1" i="1" dirty="0" smtClean="0">
                <a:effectLst/>
              </a:rPr>
              <a:t>in-vitro</a:t>
            </a:r>
            <a:r>
              <a:rPr lang="en-US" sz="4400" b="1" dirty="0" smtClean="0">
                <a:effectLst/>
              </a:rPr>
              <a:t> test </a:t>
            </a:r>
            <a:r>
              <a:rPr lang="en-US" sz="4400" b="1" dirty="0">
                <a:effectLst/>
              </a:rPr>
              <a:t>to </a:t>
            </a:r>
            <a:r>
              <a:rPr lang="en-US" sz="4400" b="1" dirty="0" smtClean="0">
                <a:effectLst/>
              </a:rPr>
              <a:t>determine corneal cell damage</a:t>
            </a:r>
            <a:r>
              <a:rPr lang="tr-TR" sz="4400" b="1" dirty="0" smtClean="0">
                <a:effectLst/>
              </a:rPr>
              <a:t> </a:t>
            </a:r>
            <a:r>
              <a:rPr lang="en-GB" sz="4400" b="1" dirty="0" smtClean="0">
                <a:effectLst/>
              </a:rPr>
              <a:t/>
            </a:r>
            <a:br>
              <a:rPr lang="en-GB" sz="4400" b="1" dirty="0" smtClean="0">
                <a:effectLst/>
              </a:rPr>
            </a:br>
            <a:r>
              <a:rPr lang="en-US" sz="4400" b="1" dirty="0" smtClean="0">
                <a:effectLst/>
              </a:rPr>
              <a:t>due </a:t>
            </a:r>
            <a:r>
              <a:rPr lang="en-US" sz="4400" b="1" dirty="0">
                <a:effectLst/>
              </a:rPr>
              <a:t>to </a:t>
            </a:r>
            <a:r>
              <a:rPr lang="en-US" sz="4400" b="1" dirty="0" smtClean="0">
                <a:effectLst/>
              </a:rPr>
              <a:t>CL induced mechanical </a:t>
            </a:r>
            <a:r>
              <a:rPr lang="en-US" sz="4400" b="1" dirty="0">
                <a:effectLst/>
              </a:rPr>
              <a:t>d</a:t>
            </a:r>
            <a:r>
              <a:rPr lang="en-US" sz="4400" b="1" dirty="0" smtClean="0">
                <a:effectLst/>
              </a:rPr>
              <a:t>amage</a:t>
            </a:r>
            <a:r>
              <a:rPr lang="tr-TR" sz="4400" b="1" dirty="0" smtClean="0">
                <a:effectLst/>
              </a:rPr>
              <a:t/>
            </a:r>
            <a:br>
              <a:rPr lang="tr-TR" sz="4400" b="1" dirty="0" smtClean="0">
                <a:effectLst/>
              </a:rPr>
            </a:br>
            <a:r>
              <a:rPr lang="tr-TR" sz="2400" b="1" dirty="0">
                <a:effectLst/>
              </a:rPr>
              <a:t>Greg </a:t>
            </a:r>
            <a:r>
              <a:rPr lang="tr-TR" sz="2400" b="1" dirty="0" smtClean="0">
                <a:effectLst/>
              </a:rPr>
              <a:t>Hofmann</a:t>
            </a:r>
            <a:r>
              <a:rPr lang="en-GB" sz="2400" b="1" dirty="0" smtClean="0">
                <a:effectLst/>
              </a:rPr>
              <a:t>	</a:t>
            </a:r>
            <a:r>
              <a:rPr lang="tr-TR" sz="2400" b="1" dirty="0" smtClean="0">
                <a:effectLst/>
              </a:rPr>
              <a:t>Philippe Jubin</a:t>
            </a:r>
            <a:r>
              <a:rPr lang="en-GB" sz="2400" b="1" dirty="0" smtClean="0">
                <a:effectLst/>
              </a:rPr>
              <a:t>	</a:t>
            </a:r>
            <a:r>
              <a:rPr lang="tr-TR" sz="2400" b="1" dirty="0" smtClean="0">
                <a:effectLst/>
              </a:rPr>
              <a:t>Pierre </a:t>
            </a:r>
            <a:r>
              <a:rPr lang="tr-TR" sz="2400" b="1" dirty="0">
                <a:effectLst/>
              </a:rPr>
              <a:t>Gerligand </a:t>
            </a:r>
            <a:r>
              <a:rPr lang="en-GB" sz="2400" b="1" dirty="0" smtClean="0">
                <a:effectLst/>
              </a:rPr>
              <a:t>	</a:t>
            </a:r>
            <a:r>
              <a:rPr lang="tr-TR" sz="2400" b="1" dirty="0" smtClean="0">
                <a:effectLst/>
              </a:rPr>
              <a:t>Annabelle </a:t>
            </a:r>
            <a:r>
              <a:rPr lang="tr-TR" sz="2400" b="1" dirty="0">
                <a:effectLst/>
              </a:rPr>
              <a:t>Gallois-Bernos </a:t>
            </a:r>
            <a:r>
              <a:rPr lang="en-GB" sz="2400" b="1" dirty="0" smtClean="0">
                <a:effectLst/>
              </a:rPr>
              <a:t>	</a:t>
            </a:r>
            <a:r>
              <a:rPr lang="tr-TR" sz="2400" b="1" dirty="0" smtClean="0">
                <a:effectLst/>
              </a:rPr>
              <a:t>Johnson </a:t>
            </a:r>
            <a:r>
              <a:rPr lang="tr-TR" sz="2400" b="1" dirty="0">
                <a:effectLst/>
              </a:rPr>
              <a:t>and Johnson Vision Care, </a:t>
            </a:r>
            <a:r>
              <a:rPr lang="tr-TR" sz="2400" b="1" dirty="0" smtClean="0">
                <a:effectLst/>
              </a:rPr>
              <a:t>Jacksonville</a:t>
            </a:r>
            <a:r>
              <a:rPr lang="tr-TR" sz="2400" b="1" dirty="0">
                <a:effectLst/>
              </a:rPr>
              <a:t>, FL, </a:t>
            </a:r>
            <a:r>
              <a:rPr lang="tr-TR" sz="2400" b="1" dirty="0" smtClean="0">
                <a:effectLst/>
              </a:rPr>
              <a:t>USA</a:t>
            </a:r>
            <a:r>
              <a:rPr lang="tr-TR" sz="2400" b="1" dirty="0">
                <a:effectLst/>
              </a:rPr>
              <a:t/>
            </a:r>
            <a:br>
              <a:rPr lang="tr-TR" sz="2400" b="1" dirty="0">
                <a:effectLst/>
              </a:rPr>
            </a:br>
            <a:r>
              <a:rPr lang="tr-TR" sz="2400" b="1" dirty="0">
                <a:effectLst/>
              </a:rPr>
              <a:t>Steve </a:t>
            </a:r>
            <a:r>
              <a:rPr lang="tr-TR" sz="2400" b="1" dirty="0" smtClean="0">
                <a:effectLst/>
              </a:rPr>
              <a:t>Franklin</a:t>
            </a:r>
            <a:r>
              <a:rPr lang="en-GB" sz="2400" b="1" dirty="0" smtClean="0">
                <a:effectLst/>
              </a:rPr>
              <a:t>	</a:t>
            </a:r>
            <a:r>
              <a:rPr lang="tr-TR" sz="2400" b="1" dirty="0" smtClean="0">
                <a:effectLst/>
              </a:rPr>
              <a:t>Nicole </a:t>
            </a:r>
            <a:r>
              <a:rPr lang="tr-TR" sz="2400" b="1" dirty="0">
                <a:effectLst/>
              </a:rPr>
              <a:t>Smulders </a:t>
            </a:r>
            <a:r>
              <a:rPr lang="en-GB" sz="2400" b="1" dirty="0" smtClean="0">
                <a:effectLst/>
              </a:rPr>
              <a:t>	</a:t>
            </a:r>
            <a:r>
              <a:rPr lang="tr-TR" sz="2400" b="1" dirty="0" smtClean="0">
                <a:effectLst/>
              </a:rPr>
              <a:t>Lutz-Christian </a:t>
            </a:r>
            <a:r>
              <a:rPr lang="tr-TR" sz="2400" b="1" dirty="0">
                <a:effectLst/>
              </a:rPr>
              <a:t>Gerhardt </a:t>
            </a:r>
            <a:r>
              <a:rPr lang="en-GB" sz="2400" b="1" dirty="0" smtClean="0">
                <a:effectLst/>
              </a:rPr>
              <a:t>	</a:t>
            </a:r>
            <a:r>
              <a:rPr lang="tr-TR" sz="2400" b="1" dirty="0" smtClean="0">
                <a:effectLst/>
              </a:rPr>
              <a:t>Sanne </a:t>
            </a:r>
            <a:r>
              <a:rPr lang="tr-TR" sz="2400" b="1" dirty="0">
                <a:effectLst/>
              </a:rPr>
              <a:t>Valster </a:t>
            </a:r>
            <a:r>
              <a:rPr lang="en-GB" sz="2400" b="1" dirty="0" smtClean="0">
                <a:effectLst/>
              </a:rPr>
              <a:t>	</a:t>
            </a:r>
            <a:r>
              <a:rPr lang="tr-TR" sz="2400" b="1" dirty="0" smtClean="0">
                <a:effectLst/>
              </a:rPr>
              <a:t>Philips </a:t>
            </a:r>
            <a:r>
              <a:rPr lang="tr-TR" sz="2400" b="1" dirty="0">
                <a:effectLst/>
              </a:rPr>
              <a:t>Group Innovation, Eindhoven, </a:t>
            </a:r>
            <a:r>
              <a:rPr lang="tr-TR" sz="2400" b="1" dirty="0" smtClean="0">
                <a:effectLst/>
              </a:rPr>
              <a:t>N</a:t>
            </a:r>
            <a:r>
              <a:rPr lang="en-GB" sz="2400" b="1" dirty="0" smtClean="0">
                <a:effectLst/>
              </a:rPr>
              <a:t>L</a:t>
            </a:r>
            <a:endParaRPr lang="tr-TR" sz="2400" dirty="0">
              <a:effectLst/>
            </a:endParaRPr>
          </a:p>
        </p:txBody>
      </p:sp>
      <p:sp>
        <p:nvSpPr>
          <p:cNvPr id="30" name="Rectangle 1"/>
          <p:cNvSpPr>
            <a:spLocks noChangeArrowheads="1"/>
          </p:cNvSpPr>
          <p:nvPr/>
        </p:nvSpPr>
        <p:spPr bwMode="auto">
          <a:xfrm>
            <a:off x="18198911" y="938567"/>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2 </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of </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3</a:t>
            </a:r>
            <a:endParaRPr lang="en-US" sz="53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5960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up 19"/>
          <p:cNvGrpSpPr/>
          <p:nvPr/>
        </p:nvGrpSpPr>
        <p:grpSpPr>
          <a:xfrm>
            <a:off x="450849" y="2444750"/>
            <a:ext cx="10744201" cy="10439400"/>
            <a:chOff x="10661649" y="2597150"/>
            <a:chExt cx="10926306" cy="10439400"/>
          </a:xfrm>
        </p:grpSpPr>
        <p:sp>
          <p:nvSpPr>
            <p:cNvPr id="21" name="Metin Yer Tutucusu 2"/>
            <p:cNvSpPr txBox="1">
              <a:spLocks/>
            </p:cNvSpPr>
            <p:nvPr/>
          </p:nvSpPr>
          <p:spPr>
            <a:xfrm>
              <a:off x="10661650" y="3405842"/>
              <a:ext cx="10693830" cy="9630708"/>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dirty="0" smtClean="0"/>
                <a:t>Lens </a:t>
              </a:r>
              <a:r>
                <a:rPr lang="en-US" sz="2800" dirty="0"/>
                <a:t>brand was a significant factor for both cell damage (P ~ 1%) and </a:t>
              </a:r>
              <a:r>
                <a:rPr lang="en-US" sz="2800" dirty="0" err="1"/>
                <a:t>DCoF</a:t>
              </a:r>
              <a:r>
                <a:rPr lang="en-US" sz="2800" dirty="0"/>
                <a:t> (P &lt;&lt; 1%). </a:t>
              </a:r>
            </a:p>
            <a:p>
              <a:pPr algn="just"/>
              <a:r>
                <a:rPr lang="en-US" sz="2800" dirty="0"/>
                <a:t>A correlation between cell damage and frictional energy (0.62 P &lt;&lt; 1%) was found. </a:t>
              </a:r>
            </a:p>
            <a:p>
              <a:pPr algn="just"/>
              <a:r>
                <a:rPr lang="en-US" sz="2800" dirty="0" err="1"/>
                <a:t>DCoF</a:t>
              </a:r>
              <a:r>
                <a:rPr lang="en-US" sz="2800" dirty="0"/>
                <a:t> comparisons to previous measurements were good and mixed [10-12]. Values for AO similar to those found by </a:t>
              </a:r>
              <a:r>
                <a:rPr lang="en-US" sz="2800" dirty="0" smtClean="0"/>
                <a:t>Dunn [10</a:t>
              </a:r>
              <a:r>
                <a:rPr lang="en-US" sz="2800" dirty="0"/>
                <a:t>]. Comparisons to </a:t>
              </a:r>
              <a:r>
                <a:rPr lang="en-US" sz="2800" dirty="0" err="1" smtClean="0"/>
                <a:t>Tosatti</a:t>
              </a:r>
              <a:r>
                <a:rPr lang="en-US" sz="2800" dirty="0" smtClean="0"/>
                <a:t> </a:t>
              </a:r>
              <a:r>
                <a:rPr lang="en-US" sz="2800" dirty="0"/>
                <a:t>[11] </a:t>
              </a:r>
              <a:r>
                <a:rPr lang="en-US" sz="2800" dirty="0" smtClean="0"/>
                <a:t>(Table 2) </a:t>
              </a:r>
              <a:r>
                <a:rPr lang="en-US" sz="2800" dirty="0"/>
                <a:t>and </a:t>
              </a:r>
              <a:r>
                <a:rPr lang="en-US" sz="2800" dirty="0" smtClean="0"/>
                <a:t>Samson [</a:t>
              </a:r>
              <a:r>
                <a:rPr lang="en-US" sz="2800" dirty="0"/>
                <a:t>12] mixed. </a:t>
              </a:r>
              <a:endParaRPr lang="tr-TR" sz="2800" dirty="0" smtClean="0"/>
            </a:p>
            <a:p>
              <a:pPr algn="just"/>
              <a:r>
                <a:rPr lang="en-US" sz="2800" dirty="0" smtClean="0"/>
                <a:t> </a:t>
              </a:r>
              <a:r>
                <a:rPr lang="en-US" sz="2800" dirty="0"/>
                <a:t>The frictional energy metric is likely more appropriate than </a:t>
              </a:r>
              <a:r>
                <a:rPr lang="en-US" sz="2800" dirty="0" err="1"/>
                <a:t>DCoF</a:t>
              </a:r>
              <a:r>
                <a:rPr lang="en-US" sz="2800" dirty="0"/>
                <a:t> for assessing corneal damage (mechanical) since </a:t>
              </a:r>
              <a:r>
                <a:rPr lang="en-US" sz="2800" dirty="0" smtClean="0"/>
                <a:t>frictional </a:t>
              </a:r>
              <a:r>
                <a:rPr lang="en-US" sz="2800" dirty="0"/>
                <a:t>forces depend on many other factors: the ocular shape, eyelid pressures, and lens properties. Additionally, </a:t>
              </a:r>
              <a:r>
                <a:rPr lang="en-US" sz="2800" dirty="0" smtClean="0"/>
                <a:t>frictional </a:t>
              </a:r>
              <a:r>
                <a:rPr lang="en-US" sz="2800" dirty="0"/>
                <a:t>energy metric accounts for mechanical cell fatigue and lens movement. </a:t>
              </a:r>
              <a:endParaRPr lang="tr-TR" sz="2800" dirty="0" smtClean="0"/>
            </a:p>
            <a:p>
              <a:pPr algn="just"/>
              <a:r>
                <a:rPr lang="en-US" sz="2800" dirty="0" smtClean="0"/>
                <a:t>More </a:t>
              </a:r>
              <a:r>
                <a:rPr lang="en-US" sz="2800" dirty="0"/>
                <a:t>work is needed to understand the relationship between the frictional energy metric and clinical outcomes. </a:t>
              </a:r>
              <a:endParaRPr lang="tr-TR" sz="2800" kern="0" dirty="0" smtClean="0">
                <a:solidFill>
                  <a:sysClr val="windowText" lastClr="000000"/>
                </a:solidFill>
              </a:endParaRPr>
            </a:p>
          </p:txBody>
        </p:sp>
        <p:grpSp>
          <p:nvGrpSpPr>
            <p:cNvPr id="22" name="Grup 21"/>
            <p:cNvGrpSpPr/>
            <p:nvPr/>
          </p:nvGrpSpPr>
          <p:grpSpPr>
            <a:xfrm>
              <a:off x="10661649" y="2597150"/>
              <a:ext cx="10926306" cy="808692"/>
              <a:chOff x="11271249" y="4730750"/>
              <a:chExt cx="10926306" cy="808692"/>
            </a:xfrm>
          </p:grpSpPr>
          <p:pic>
            <p:nvPicPr>
              <p:cNvPr id="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1250" y="4730750"/>
                <a:ext cx="10693830" cy="80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Metin kutusu 23"/>
              <p:cNvSpPr txBox="1"/>
              <p:nvPr/>
            </p:nvSpPr>
            <p:spPr>
              <a:xfrm>
                <a:off x="11271249" y="4831775"/>
                <a:ext cx="10926306" cy="584775"/>
              </a:xfrm>
              <a:prstGeom prst="rect">
                <a:avLst/>
              </a:prstGeom>
              <a:noFill/>
            </p:spPr>
            <p:txBody>
              <a:bodyPr wrap="square" rtlCol="0">
                <a:spAutoFit/>
              </a:bodyPr>
              <a:lstStyle/>
              <a:p>
                <a:pPr marL="87313"/>
                <a:r>
                  <a:rPr lang="tr-TR" sz="3200" b="1" dirty="0" err="1" smtClean="0">
                    <a:solidFill>
                      <a:schemeClr val="bg1"/>
                    </a:solidFill>
                    <a:effectLst>
                      <a:outerShdw blurRad="38100" dist="38100" dir="2700000" algn="tl">
                        <a:srgbClr val="000000">
                          <a:alpha val="43137"/>
                        </a:srgbClr>
                      </a:outerShdw>
                    </a:effectLst>
                  </a:rPr>
                  <a:t>Discussion</a:t>
                </a:r>
                <a:r>
                  <a:rPr lang="tr-TR" sz="3200" b="1" dirty="0" smtClean="0">
                    <a:solidFill>
                      <a:schemeClr val="bg1"/>
                    </a:solidFill>
                    <a:effectLst>
                      <a:outerShdw blurRad="38100" dist="38100" dir="2700000" algn="tl">
                        <a:srgbClr val="000000">
                          <a:alpha val="43137"/>
                        </a:srgbClr>
                      </a:outerShdw>
                    </a:effectLst>
                  </a:rPr>
                  <a:t> </a:t>
                </a:r>
                <a:r>
                  <a:rPr lang="tr-TR" sz="3200" b="1" dirty="0" err="1" smtClean="0">
                    <a:solidFill>
                      <a:schemeClr val="bg1"/>
                    </a:solidFill>
                    <a:effectLst>
                      <a:outerShdw blurRad="38100" dist="38100" dir="2700000" algn="tl">
                        <a:srgbClr val="000000">
                          <a:alpha val="43137"/>
                        </a:srgbClr>
                      </a:outerShdw>
                    </a:effectLst>
                  </a:rPr>
                  <a:t>and</a:t>
                </a:r>
                <a:r>
                  <a:rPr lang="tr-TR" sz="3200" b="1" dirty="0" smtClean="0">
                    <a:solidFill>
                      <a:schemeClr val="bg1"/>
                    </a:solidFill>
                    <a:effectLst>
                      <a:outerShdw blurRad="38100" dist="38100" dir="2700000" algn="tl">
                        <a:srgbClr val="000000">
                          <a:alpha val="43137"/>
                        </a:srgbClr>
                      </a:outerShdw>
                    </a:effectLst>
                  </a:rPr>
                  <a:t> </a:t>
                </a:r>
                <a:r>
                  <a:rPr lang="tr-TR" sz="3200" b="1" dirty="0" err="1" smtClean="0">
                    <a:solidFill>
                      <a:schemeClr val="bg1"/>
                    </a:solidFill>
                    <a:effectLst>
                      <a:outerShdw blurRad="38100" dist="38100" dir="2700000" algn="tl">
                        <a:srgbClr val="000000">
                          <a:alpha val="43137"/>
                        </a:srgbClr>
                      </a:outerShdw>
                    </a:effectLst>
                  </a:rPr>
                  <a:t>Conclusions</a:t>
                </a:r>
                <a:r>
                  <a:rPr lang="tr-TR" sz="3200" b="1" dirty="0" smtClean="0">
                    <a:solidFill>
                      <a:schemeClr val="bg1"/>
                    </a:solidFill>
                    <a:effectLst>
                      <a:outerShdw blurRad="38100" dist="38100" dir="2700000" algn="tl">
                        <a:srgbClr val="000000">
                          <a:alpha val="43137"/>
                        </a:srgbClr>
                      </a:outerShdw>
                    </a:effectLst>
                  </a:rPr>
                  <a:t> </a:t>
                </a:r>
                <a:endParaRPr lang="tr-TR" sz="3200" b="1" dirty="0">
                  <a:solidFill>
                    <a:schemeClr val="bg1"/>
                  </a:solidFill>
                  <a:effectLst>
                    <a:outerShdw blurRad="38100" dist="38100" dir="2700000" algn="tl">
                      <a:srgbClr val="000000">
                        <a:alpha val="43137"/>
                      </a:srgbClr>
                    </a:outerShdw>
                  </a:effectLst>
                </a:endParaRPr>
              </a:p>
            </p:txBody>
          </p:sp>
        </p:grpSp>
      </p:grpSp>
      <p:sp>
        <p:nvSpPr>
          <p:cNvPr id="29" name="object 67"/>
          <p:cNvSpPr/>
          <p:nvPr/>
        </p:nvSpPr>
        <p:spPr>
          <a:xfrm>
            <a:off x="11423650" y="2469575"/>
            <a:ext cx="8001000" cy="10093085"/>
          </a:xfrm>
          <a:prstGeom prst="rect">
            <a:avLst/>
          </a:prstGeom>
          <a:blipFill>
            <a:blip r:embed="rId4" cstate="print"/>
            <a:srcRect/>
            <a:stretch>
              <a:fillRect t="-2218" b="-1"/>
            </a:stretch>
          </a:blipFill>
        </p:spPr>
        <p:txBody>
          <a:bodyPr wrap="square" lIns="0" tIns="0" rIns="0" bIns="0" rtlCol="0"/>
          <a:lstStyle/>
          <a:p>
            <a:endParaRPr/>
          </a:p>
        </p:txBody>
      </p:sp>
      <p:sp>
        <p:nvSpPr>
          <p:cNvPr id="30" name="object 69"/>
          <p:cNvSpPr txBox="1"/>
          <p:nvPr/>
        </p:nvSpPr>
        <p:spPr>
          <a:xfrm>
            <a:off x="11728450" y="2757506"/>
            <a:ext cx="7502758" cy="10050444"/>
          </a:xfrm>
          <a:prstGeom prst="rect">
            <a:avLst/>
          </a:prstGeom>
        </p:spPr>
        <p:txBody>
          <a:bodyPr vert="horz" wrap="square" lIns="0" tIns="0" rIns="0" bIns="0" rtlCol="0">
            <a:spAutoFit/>
          </a:bodyPr>
          <a:lstStyle/>
          <a:p>
            <a:pPr marL="12700" marR="5080">
              <a:lnSpc>
                <a:spcPct val="104900"/>
              </a:lnSpc>
              <a:tabLst>
                <a:tab pos="199390" algn="l"/>
              </a:tabLst>
            </a:pPr>
            <a:r>
              <a:rPr lang="tr-TR" b="1" spc="25" dirty="0" smtClean="0">
                <a:solidFill>
                  <a:srgbClr val="FFFFFF"/>
                </a:solidFill>
                <a:cs typeface="Arial"/>
              </a:rPr>
              <a:t>REFERENCES </a:t>
            </a:r>
          </a:p>
          <a:p>
            <a:pPr marL="198755" marR="5080" indent="-186055">
              <a:lnSpc>
                <a:spcPct val="104900"/>
              </a:lnSpc>
              <a:buAutoNum type="arabicPeriod"/>
              <a:tabLst>
                <a:tab pos="199390" algn="l"/>
              </a:tabLst>
            </a:pPr>
            <a:r>
              <a:rPr lang="tr-TR" spc="25" dirty="0" err="1" smtClean="0">
                <a:solidFill>
                  <a:srgbClr val="FFFFFF"/>
                </a:solidFill>
                <a:cs typeface="Arial"/>
              </a:rPr>
              <a:t>Young</a:t>
            </a:r>
            <a:r>
              <a:rPr lang="tr-TR" spc="25" dirty="0">
                <a:solidFill>
                  <a:srgbClr val="FFFFFF"/>
                </a:solidFill>
                <a:cs typeface="Arial"/>
              </a:rPr>
              <a:t>, G </a:t>
            </a:r>
            <a:r>
              <a:rPr lang="tr-TR" spc="25" dirty="0" err="1">
                <a:solidFill>
                  <a:srgbClr val="FFFFFF"/>
                </a:solidFill>
                <a:cs typeface="Arial"/>
              </a:rPr>
              <a:t>and</a:t>
            </a:r>
            <a:r>
              <a:rPr lang="tr-TR" spc="25" dirty="0">
                <a:solidFill>
                  <a:srgbClr val="FFFFFF"/>
                </a:solidFill>
                <a:cs typeface="Arial"/>
              </a:rPr>
              <a:t> </a:t>
            </a:r>
            <a:r>
              <a:rPr lang="tr-TR" spc="25" dirty="0" err="1">
                <a:solidFill>
                  <a:srgbClr val="FFFFFF"/>
                </a:solidFill>
                <a:cs typeface="Arial"/>
              </a:rPr>
              <a:t>Mirejovsky</a:t>
            </a:r>
            <a:r>
              <a:rPr lang="tr-TR" spc="25" dirty="0">
                <a:solidFill>
                  <a:srgbClr val="FFFFFF"/>
                </a:solidFill>
                <a:cs typeface="Arial"/>
              </a:rPr>
              <a:t> D. A </a:t>
            </a:r>
            <a:r>
              <a:rPr lang="tr-TR" spc="25" dirty="0" err="1">
                <a:solidFill>
                  <a:srgbClr val="FFFFFF"/>
                </a:solidFill>
                <a:cs typeface="Arial"/>
              </a:rPr>
              <a:t>Hypothesis</a:t>
            </a:r>
            <a:r>
              <a:rPr lang="tr-TR" spc="25" dirty="0">
                <a:solidFill>
                  <a:srgbClr val="FFFFFF"/>
                </a:solidFill>
                <a:cs typeface="Arial"/>
              </a:rPr>
              <a:t> </a:t>
            </a:r>
            <a:r>
              <a:rPr lang="tr-TR" spc="25" dirty="0" err="1">
                <a:solidFill>
                  <a:srgbClr val="FFFFFF"/>
                </a:solidFill>
                <a:cs typeface="Arial"/>
              </a:rPr>
              <a:t>for</a:t>
            </a:r>
            <a:r>
              <a:rPr lang="tr-TR" spc="25" dirty="0">
                <a:solidFill>
                  <a:srgbClr val="FFFFFF"/>
                </a:solidFill>
                <a:cs typeface="Arial"/>
              </a:rPr>
              <a:t> </a:t>
            </a:r>
            <a:r>
              <a:rPr lang="tr-TR" spc="25" dirty="0" err="1">
                <a:solidFill>
                  <a:srgbClr val="FFFFFF"/>
                </a:solidFill>
                <a:cs typeface="Arial"/>
              </a:rPr>
              <a:t>Aetiology</a:t>
            </a:r>
            <a:r>
              <a:rPr lang="tr-TR" spc="25" dirty="0">
                <a:solidFill>
                  <a:srgbClr val="FFFFFF"/>
                </a:solidFill>
                <a:cs typeface="Arial"/>
              </a:rPr>
              <a:t> of </a:t>
            </a:r>
            <a:r>
              <a:rPr lang="tr-TR" spc="25" dirty="0" err="1">
                <a:solidFill>
                  <a:srgbClr val="FFFFFF"/>
                </a:solidFill>
                <a:cs typeface="Arial"/>
              </a:rPr>
              <a:t>Soft</a:t>
            </a:r>
            <a:r>
              <a:rPr lang="tr-TR" spc="25" dirty="0">
                <a:solidFill>
                  <a:srgbClr val="FFFFFF"/>
                </a:solidFill>
                <a:cs typeface="Arial"/>
              </a:rPr>
              <a:t> CL-</a:t>
            </a:r>
            <a:r>
              <a:rPr lang="tr-TR" spc="25" dirty="0" err="1">
                <a:solidFill>
                  <a:srgbClr val="FFFFFF"/>
                </a:solidFill>
                <a:cs typeface="Arial"/>
              </a:rPr>
              <a:t>Induced</a:t>
            </a:r>
            <a:r>
              <a:rPr lang="tr-TR" spc="25" dirty="0">
                <a:solidFill>
                  <a:srgbClr val="FFFFFF"/>
                </a:solidFill>
                <a:cs typeface="Arial"/>
              </a:rPr>
              <a:t> </a:t>
            </a:r>
            <a:r>
              <a:rPr lang="tr-TR" spc="25" dirty="0" err="1" smtClean="0">
                <a:solidFill>
                  <a:srgbClr val="FFFFFF"/>
                </a:solidFill>
                <a:cs typeface="Arial"/>
              </a:rPr>
              <a:t>Superior</a:t>
            </a:r>
            <a:r>
              <a:rPr lang="tr-TR" spc="25" dirty="0" smtClean="0">
                <a:solidFill>
                  <a:srgbClr val="FFFFFF"/>
                </a:solidFill>
                <a:cs typeface="Arial"/>
              </a:rPr>
              <a:t> </a:t>
            </a:r>
            <a:r>
              <a:rPr lang="tr-TR" spc="25" dirty="0" err="1" smtClean="0">
                <a:solidFill>
                  <a:srgbClr val="FFFFFF"/>
                </a:solidFill>
                <a:cs typeface="Arial"/>
              </a:rPr>
              <a:t>Arcuate</a:t>
            </a:r>
            <a:r>
              <a:rPr lang="tr-TR" spc="25" dirty="0" smtClean="0">
                <a:solidFill>
                  <a:srgbClr val="FFFFFF"/>
                </a:solidFill>
                <a:cs typeface="Arial"/>
              </a:rPr>
              <a:t> </a:t>
            </a:r>
            <a:r>
              <a:rPr lang="tr-TR" spc="25" dirty="0" err="1">
                <a:solidFill>
                  <a:srgbClr val="FFFFFF"/>
                </a:solidFill>
                <a:cs typeface="Arial"/>
              </a:rPr>
              <a:t>Keratopathy</a:t>
            </a:r>
            <a:r>
              <a:rPr lang="tr-TR" spc="25" dirty="0">
                <a:solidFill>
                  <a:srgbClr val="FFFFFF"/>
                </a:solidFill>
                <a:cs typeface="Arial"/>
              </a:rPr>
              <a:t>; ICLC, </a:t>
            </a:r>
            <a:r>
              <a:rPr lang="tr-TR" spc="25" dirty="0" err="1">
                <a:solidFill>
                  <a:srgbClr val="FFFFFF"/>
                </a:solidFill>
                <a:cs typeface="Arial"/>
              </a:rPr>
              <a:t>Vol</a:t>
            </a:r>
            <a:r>
              <a:rPr lang="tr-TR" spc="25" dirty="0">
                <a:solidFill>
                  <a:srgbClr val="FFFFFF"/>
                </a:solidFill>
                <a:cs typeface="Arial"/>
              </a:rPr>
              <a:t>. 20, </a:t>
            </a:r>
            <a:r>
              <a:rPr lang="tr-TR" spc="25" dirty="0" err="1">
                <a:solidFill>
                  <a:srgbClr val="FFFFFF"/>
                </a:solidFill>
                <a:cs typeface="Arial"/>
              </a:rPr>
              <a:t>September</a:t>
            </a:r>
            <a:r>
              <a:rPr lang="tr-TR" spc="25" dirty="0">
                <a:solidFill>
                  <a:srgbClr val="FFFFFF"/>
                </a:solidFill>
                <a:cs typeface="Arial"/>
              </a:rPr>
              <a:t>/</a:t>
            </a:r>
            <a:r>
              <a:rPr lang="tr-TR" spc="25" dirty="0" err="1">
                <a:solidFill>
                  <a:srgbClr val="FFFFFF"/>
                </a:solidFill>
                <a:cs typeface="Arial"/>
              </a:rPr>
              <a:t>October</a:t>
            </a:r>
            <a:r>
              <a:rPr lang="tr-TR" spc="25" dirty="0">
                <a:solidFill>
                  <a:srgbClr val="FFFFFF"/>
                </a:solidFill>
                <a:cs typeface="Arial"/>
              </a:rPr>
              <a:t> 1993.</a:t>
            </a:r>
          </a:p>
          <a:p>
            <a:pPr marL="198755" marR="5080" indent="-186055">
              <a:lnSpc>
                <a:spcPct val="104900"/>
              </a:lnSpc>
              <a:buAutoNum type="arabicPeriod"/>
              <a:tabLst>
                <a:tab pos="199390" algn="l"/>
              </a:tabLst>
            </a:pPr>
            <a:r>
              <a:rPr lang="tr-TR" spc="25" dirty="0" smtClean="0">
                <a:solidFill>
                  <a:srgbClr val="FFFFFF"/>
                </a:solidFill>
                <a:cs typeface="Arial"/>
              </a:rPr>
              <a:t>O’Hare</a:t>
            </a:r>
            <a:r>
              <a:rPr lang="tr-TR" spc="25" dirty="0">
                <a:solidFill>
                  <a:srgbClr val="FFFFFF"/>
                </a:solidFill>
                <a:cs typeface="Arial"/>
              </a:rPr>
              <a:t>, </a:t>
            </a:r>
            <a:r>
              <a:rPr lang="tr-TR" spc="25" dirty="0" smtClean="0">
                <a:solidFill>
                  <a:srgbClr val="FFFFFF"/>
                </a:solidFill>
                <a:cs typeface="Arial"/>
              </a:rPr>
              <a:t>N</a:t>
            </a:r>
            <a:r>
              <a:rPr lang="en-GB" spc="25" dirty="0" smtClean="0">
                <a:solidFill>
                  <a:srgbClr val="FFFFFF"/>
                </a:solidFill>
                <a:cs typeface="Arial"/>
              </a:rPr>
              <a:t> et al.</a:t>
            </a:r>
            <a:r>
              <a:rPr lang="tr-TR" spc="25" dirty="0" smtClean="0">
                <a:solidFill>
                  <a:srgbClr val="FFFFFF"/>
                </a:solidFill>
                <a:cs typeface="Arial"/>
              </a:rPr>
              <a:t> C</a:t>
            </a:r>
            <a:r>
              <a:rPr lang="en-GB" spc="25" dirty="0" smtClean="0">
                <a:solidFill>
                  <a:srgbClr val="FFFFFF"/>
                </a:solidFill>
                <a:cs typeface="Arial"/>
              </a:rPr>
              <a:t>L </a:t>
            </a:r>
            <a:r>
              <a:rPr lang="tr-TR" spc="25" dirty="0" smtClean="0">
                <a:solidFill>
                  <a:srgbClr val="FFFFFF"/>
                </a:solidFill>
                <a:cs typeface="Arial"/>
              </a:rPr>
              <a:t>– </a:t>
            </a:r>
            <a:r>
              <a:rPr lang="tr-TR" spc="25" dirty="0">
                <a:solidFill>
                  <a:srgbClr val="FFFFFF"/>
                </a:solidFill>
                <a:cs typeface="Arial"/>
              </a:rPr>
              <a:t>Ocular Surface Interactions in Superior Epithelial Arcuate Lesions (SEALS</a:t>
            </a:r>
            <a:r>
              <a:rPr lang="tr-TR" spc="25" dirty="0" smtClean="0">
                <a:solidFill>
                  <a:srgbClr val="FFFFFF"/>
                </a:solidFill>
                <a:cs typeface="Arial"/>
              </a:rPr>
              <a:t>); Cornea </a:t>
            </a:r>
            <a:r>
              <a:rPr lang="tr-TR" spc="25" dirty="0">
                <a:solidFill>
                  <a:srgbClr val="FFFFFF"/>
                </a:solidFill>
                <a:cs typeface="Arial"/>
              </a:rPr>
              <a:t>Vol19(6) Supplement 2, November 2000 p2110 (</a:t>
            </a:r>
            <a:r>
              <a:rPr lang="tr-TR" spc="25" dirty="0" smtClean="0">
                <a:solidFill>
                  <a:srgbClr val="FFFFFF"/>
                </a:solidFill>
                <a:cs typeface="Arial"/>
              </a:rPr>
              <a:t>Abstract</a:t>
            </a:r>
            <a:r>
              <a:rPr lang="en-GB" spc="25" dirty="0" smtClean="0">
                <a:solidFill>
                  <a:srgbClr val="FFFFFF"/>
                </a:solidFill>
                <a:cs typeface="Arial"/>
              </a:rPr>
              <a:t>) </a:t>
            </a:r>
            <a:endParaRPr lang="tr-TR" spc="25" dirty="0">
              <a:solidFill>
                <a:srgbClr val="FFFFFF"/>
              </a:solidFill>
              <a:cs typeface="Arial"/>
            </a:endParaRPr>
          </a:p>
          <a:p>
            <a:pPr marL="198755" marR="5080" indent="-186055">
              <a:lnSpc>
                <a:spcPct val="104900"/>
              </a:lnSpc>
              <a:buAutoNum type="arabicPeriod"/>
              <a:tabLst>
                <a:tab pos="199390" algn="l"/>
              </a:tabLst>
            </a:pPr>
            <a:r>
              <a:rPr lang="tr-TR" spc="25" dirty="0" err="1" smtClean="0">
                <a:solidFill>
                  <a:srgbClr val="FFFFFF"/>
                </a:solidFill>
                <a:cs typeface="Arial"/>
              </a:rPr>
              <a:t>Young</a:t>
            </a:r>
            <a:r>
              <a:rPr lang="tr-TR" spc="25" dirty="0">
                <a:solidFill>
                  <a:srgbClr val="FFFFFF"/>
                </a:solidFill>
                <a:cs typeface="Arial"/>
              </a:rPr>
              <a:t>, G, </a:t>
            </a:r>
            <a:r>
              <a:rPr lang="tr-TR" spc="25" dirty="0" err="1">
                <a:solidFill>
                  <a:srgbClr val="FFFFFF"/>
                </a:solidFill>
                <a:cs typeface="Arial"/>
              </a:rPr>
              <a:t>Coleman</a:t>
            </a:r>
            <a:r>
              <a:rPr lang="tr-TR" spc="25" dirty="0">
                <a:solidFill>
                  <a:srgbClr val="FFFFFF"/>
                </a:solidFill>
                <a:cs typeface="Arial"/>
              </a:rPr>
              <a:t>, S. Poorly Fitting Soft Lenses Affect Ocular Integrity; </a:t>
            </a:r>
            <a:r>
              <a:rPr lang="tr-TR" spc="25" dirty="0" smtClean="0">
                <a:solidFill>
                  <a:srgbClr val="FFFFFF"/>
                </a:solidFill>
                <a:cs typeface="Arial"/>
              </a:rPr>
              <a:t>CLAO 2001 </a:t>
            </a:r>
            <a:endParaRPr lang="tr-TR" spc="25" dirty="0">
              <a:solidFill>
                <a:srgbClr val="FFFFFF"/>
              </a:solidFill>
              <a:cs typeface="Arial"/>
            </a:endParaRPr>
          </a:p>
          <a:p>
            <a:pPr marL="198755" marR="5080" indent="-186055">
              <a:lnSpc>
                <a:spcPct val="104900"/>
              </a:lnSpc>
              <a:buAutoNum type="arabicPeriod"/>
              <a:tabLst>
                <a:tab pos="199390" algn="l"/>
              </a:tabLst>
            </a:pPr>
            <a:r>
              <a:rPr lang="tr-TR" spc="25" dirty="0" err="1" smtClean="0">
                <a:solidFill>
                  <a:srgbClr val="FFFFFF"/>
                </a:solidFill>
                <a:cs typeface="Arial"/>
              </a:rPr>
              <a:t>Brennan</a:t>
            </a:r>
            <a:r>
              <a:rPr lang="tr-TR" spc="25" dirty="0">
                <a:solidFill>
                  <a:srgbClr val="FFFFFF"/>
                </a:solidFill>
                <a:cs typeface="Arial"/>
              </a:rPr>
              <a:t>, N </a:t>
            </a:r>
            <a:r>
              <a:rPr lang="tr-TR" spc="25" dirty="0" err="1">
                <a:solidFill>
                  <a:srgbClr val="FFFFFF"/>
                </a:solidFill>
                <a:cs typeface="Arial"/>
              </a:rPr>
              <a:t>and</a:t>
            </a:r>
            <a:r>
              <a:rPr lang="tr-TR" spc="25" dirty="0">
                <a:solidFill>
                  <a:srgbClr val="FFFFFF"/>
                </a:solidFill>
                <a:cs typeface="Arial"/>
              </a:rPr>
              <a:t> </a:t>
            </a:r>
            <a:r>
              <a:rPr lang="tr-TR" spc="25" dirty="0" err="1">
                <a:solidFill>
                  <a:srgbClr val="FFFFFF"/>
                </a:solidFill>
                <a:cs typeface="Arial"/>
              </a:rPr>
              <a:t>Coles</a:t>
            </a:r>
            <a:r>
              <a:rPr lang="tr-TR" spc="25" dirty="0">
                <a:solidFill>
                  <a:srgbClr val="FFFFFF"/>
                </a:solidFill>
                <a:cs typeface="Arial"/>
              </a:rPr>
              <a:t>, C, CLAE, Volume 36, </a:t>
            </a:r>
            <a:r>
              <a:rPr lang="tr-TR" spc="25" dirty="0" err="1">
                <a:solidFill>
                  <a:srgbClr val="FFFFFF"/>
                </a:solidFill>
                <a:cs typeface="Arial"/>
              </a:rPr>
              <a:t>Pages</a:t>
            </a:r>
            <a:r>
              <a:rPr lang="tr-TR" spc="25" dirty="0">
                <a:solidFill>
                  <a:srgbClr val="FFFFFF"/>
                </a:solidFill>
                <a:cs typeface="Arial"/>
              </a:rPr>
              <a:t> e10, 1 </a:t>
            </a:r>
            <a:r>
              <a:rPr lang="tr-TR" spc="25" dirty="0" err="1">
                <a:solidFill>
                  <a:srgbClr val="FFFFFF"/>
                </a:solidFill>
                <a:cs typeface="Arial"/>
              </a:rPr>
              <a:t>December</a:t>
            </a:r>
            <a:r>
              <a:rPr lang="tr-TR" spc="25" dirty="0">
                <a:solidFill>
                  <a:srgbClr val="FFFFFF"/>
                </a:solidFill>
                <a:cs typeface="Arial"/>
              </a:rPr>
              <a:t> 2013</a:t>
            </a:r>
            <a:r>
              <a:rPr lang="tr-TR" spc="25" dirty="0" smtClean="0">
                <a:solidFill>
                  <a:srgbClr val="FFFFFF"/>
                </a:solidFill>
                <a:cs typeface="Arial"/>
              </a:rPr>
              <a:t>. </a:t>
            </a:r>
            <a:endParaRPr lang="tr-TR" spc="25" dirty="0">
              <a:solidFill>
                <a:srgbClr val="FFFFFF"/>
              </a:solidFill>
              <a:cs typeface="Arial"/>
            </a:endParaRPr>
          </a:p>
          <a:p>
            <a:pPr marL="198755" marR="5080" indent="-186055">
              <a:lnSpc>
                <a:spcPct val="104900"/>
              </a:lnSpc>
              <a:buAutoNum type="arabicPeriod"/>
              <a:tabLst>
                <a:tab pos="199390" algn="l"/>
              </a:tabLst>
            </a:pPr>
            <a:r>
              <a:rPr lang="tr-TR" spc="25" dirty="0" smtClean="0">
                <a:solidFill>
                  <a:srgbClr val="FFFFFF"/>
                </a:solidFill>
                <a:cs typeface="Arial"/>
              </a:rPr>
              <a:t>Kakkassery</a:t>
            </a:r>
            <a:r>
              <a:rPr lang="tr-TR" spc="25" dirty="0">
                <a:solidFill>
                  <a:srgbClr val="FFFFFF"/>
                </a:solidFill>
                <a:cs typeface="Arial"/>
              </a:rPr>
              <a:t>, </a:t>
            </a:r>
            <a:r>
              <a:rPr lang="tr-TR" spc="25" dirty="0" smtClean="0">
                <a:solidFill>
                  <a:srgbClr val="FFFFFF"/>
                </a:solidFill>
                <a:cs typeface="Arial"/>
              </a:rPr>
              <a:t>J</a:t>
            </a:r>
            <a:r>
              <a:rPr lang="en-GB" spc="25" dirty="0" smtClean="0">
                <a:solidFill>
                  <a:srgbClr val="FFFFFF"/>
                </a:solidFill>
                <a:cs typeface="Arial"/>
              </a:rPr>
              <a:t> et al. </a:t>
            </a:r>
            <a:r>
              <a:rPr lang="tr-TR" spc="25" dirty="0" smtClean="0">
                <a:solidFill>
                  <a:srgbClr val="FFFFFF"/>
                </a:solidFill>
                <a:cs typeface="Arial"/>
              </a:rPr>
              <a:t>Evaluation </a:t>
            </a:r>
            <a:r>
              <a:rPr lang="tr-TR" spc="25" dirty="0">
                <a:solidFill>
                  <a:srgbClr val="FFFFFF"/>
                </a:solidFill>
                <a:cs typeface="Arial"/>
              </a:rPr>
              <a:t>of </a:t>
            </a:r>
            <a:r>
              <a:rPr lang="tr-TR" spc="25" dirty="0" smtClean="0">
                <a:solidFill>
                  <a:srgbClr val="FFFFFF"/>
                </a:solidFill>
                <a:cs typeface="Arial"/>
              </a:rPr>
              <a:t>Frictional Forces </a:t>
            </a:r>
            <a:r>
              <a:rPr lang="tr-TR" spc="25" dirty="0">
                <a:solidFill>
                  <a:srgbClr val="FFFFFF"/>
                </a:solidFill>
                <a:cs typeface="Arial"/>
              </a:rPr>
              <a:t>and Dynamic Adhesion Properties of Commercial Silicone Hydrogel </a:t>
            </a:r>
            <a:r>
              <a:rPr lang="tr-TR" spc="25" dirty="0" smtClean="0">
                <a:solidFill>
                  <a:srgbClr val="FFFFFF"/>
                </a:solidFill>
                <a:cs typeface="Arial"/>
              </a:rPr>
              <a:t>C</a:t>
            </a:r>
            <a:r>
              <a:rPr lang="en-GB" spc="25" dirty="0" err="1" smtClean="0">
                <a:solidFill>
                  <a:srgbClr val="FFFFFF"/>
                </a:solidFill>
                <a:cs typeface="Arial"/>
              </a:rPr>
              <a:t>Ls</a:t>
            </a:r>
            <a:r>
              <a:rPr lang="tr-TR" spc="25" dirty="0" smtClean="0">
                <a:solidFill>
                  <a:srgbClr val="FFFFFF"/>
                </a:solidFill>
                <a:cs typeface="Arial"/>
              </a:rPr>
              <a:t>; </a:t>
            </a:r>
            <a:r>
              <a:rPr lang="tr-TR" spc="25" dirty="0">
                <a:solidFill>
                  <a:srgbClr val="FFFFFF"/>
                </a:solidFill>
                <a:cs typeface="Arial"/>
              </a:rPr>
              <a:t>Poster: AAO, 2013.</a:t>
            </a:r>
          </a:p>
          <a:p>
            <a:pPr marL="198755" marR="5080" indent="-186055">
              <a:lnSpc>
                <a:spcPct val="104900"/>
              </a:lnSpc>
              <a:buAutoNum type="arabicPeriod"/>
              <a:tabLst>
                <a:tab pos="199390" algn="l"/>
              </a:tabLst>
            </a:pPr>
            <a:r>
              <a:rPr lang="tr-TR" spc="25" dirty="0" smtClean="0">
                <a:solidFill>
                  <a:srgbClr val="FFFFFF"/>
                </a:solidFill>
                <a:cs typeface="Arial"/>
              </a:rPr>
              <a:t>Rennie</a:t>
            </a:r>
            <a:r>
              <a:rPr lang="tr-TR" spc="25" dirty="0">
                <a:solidFill>
                  <a:srgbClr val="FFFFFF"/>
                </a:solidFill>
                <a:cs typeface="Arial"/>
              </a:rPr>
              <a:t>, </a:t>
            </a:r>
            <a:r>
              <a:rPr lang="tr-TR" spc="25" dirty="0" smtClean="0">
                <a:solidFill>
                  <a:srgbClr val="FFFFFF"/>
                </a:solidFill>
                <a:cs typeface="Arial"/>
              </a:rPr>
              <a:t>A</a:t>
            </a:r>
            <a:r>
              <a:rPr lang="en-GB" spc="25" dirty="0" smtClean="0">
                <a:solidFill>
                  <a:srgbClr val="FFFFFF"/>
                </a:solidFill>
                <a:cs typeface="Arial"/>
              </a:rPr>
              <a:t> et al</a:t>
            </a:r>
            <a:r>
              <a:rPr lang="tr-TR" spc="25" dirty="0" smtClean="0">
                <a:solidFill>
                  <a:srgbClr val="FFFFFF"/>
                </a:solidFill>
                <a:cs typeface="Arial"/>
              </a:rPr>
              <a:t>. </a:t>
            </a:r>
            <a:r>
              <a:rPr lang="tr-TR" spc="25" dirty="0" err="1">
                <a:solidFill>
                  <a:srgbClr val="FFFFFF"/>
                </a:solidFill>
                <a:cs typeface="Arial"/>
              </a:rPr>
              <a:t>Friction</a:t>
            </a:r>
            <a:r>
              <a:rPr lang="tr-TR" spc="25" dirty="0">
                <a:solidFill>
                  <a:srgbClr val="FFFFFF"/>
                </a:solidFill>
                <a:cs typeface="Arial"/>
              </a:rPr>
              <a:t> </a:t>
            </a:r>
            <a:r>
              <a:rPr lang="tr-TR" spc="25" dirty="0" err="1">
                <a:solidFill>
                  <a:srgbClr val="FFFFFF"/>
                </a:solidFill>
                <a:cs typeface="Arial"/>
              </a:rPr>
              <a:t>Coefficient</a:t>
            </a:r>
            <a:r>
              <a:rPr lang="tr-TR" spc="25" dirty="0">
                <a:solidFill>
                  <a:srgbClr val="FFFFFF"/>
                </a:solidFill>
                <a:cs typeface="Arial"/>
              </a:rPr>
              <a:t> of </a:t>
            </a:r>
            <a:r>
              <a:rPr lang="tr-TR" spc="25" dirty="0" err="1">
                <a:solidFill>
                  <a:srgbClr val="FFFFFF"/>
                </a:solidFill>
                <a:cs typeface="Arial"/>
              </a:rPr>
              <a:t>Soft</a:t>
            </a:r>
            <a:r>
              <a:rPr lang="tr-TR" spc="25" dirty="0">
                <a:solidFill>
                  <a:srgbClr val="FFFFFF"/>
                </a:solidFill>
                <a:cs typeface="Arial"/>
              </a:rPr>
              <a:t> </a:t>
            </a:r>
            <a:r>
              <a:rPr lang="tr-TR" spc="25" dirty="0" err="1" smtClean="0">
                <a:solidFill>
                  <a:srgbClr val="FFFFFF"/>
                </a:solidFill>
                <a:cs typeface="Arial"/>
              </a:rPr>
              <a:t>contact</a:t>
            </a:r>
            <a:r>
              <a:rPr lang="tr-TR" spc="25" dirty="0" smtClean="0">
                <a:solidFill>
                  <a:srgbClr val="FFFFFF"/>
                </a:solidFill>
                <a:cs typeface="Arial"/>
              </a:rPr>
              <a:t> </a:t>
            </a:r>
            <a:r>
              <a:rPr lang="tr-TR" spc="25" dirty="0" err="1" smtClean="0">
                <a:solidFill>
                  <a:srgbClr val="FFFFFF"/>
                </a:solidFill>
                <a:cs typeface="Arial"/>
              </a:rPr>
              <a:t>Lenses</a:t>
            </a:r>
            <a:r>
              <a:rPr lang="tr-TR" spc="25" dirty="0">
                <a:solidFill>
                  <a:srgbClr val="FFFFFF"/>
                </a:solidFill>
                <a:cs typeface="Arial"/>
              </a:rPr>
              <a:t>: </a:t>
            </a:r>
            <a:r>
              <a:rPr lang="tr-TR" spc="25" dirty="0" err="1">
                <a:solidFill>
                  <a:srgbClr val="FFFFFF"/>
                </a:solidFill>
                <a:cs typeface="Arial"/>
              </a:rPr>
              <a:t>Measurements</a:t>
            </a:r>
            <a:r>
              <a:rPr lang="tr-TR" spc="25" dirty="0">
                <a:solidFill>
                  <a:srgbClr val="FFFFFF"/>
                </a:solidFill>
                <a:cs typeface="Arial"/>
              </a:rPr>
              <a:t> </a:t>
            </a:r>
            <a:r>
              <a:rPr lang="tr-TR" spc="25" dirty="0" err="1">
                <a:solidFill>
                  <a:srgbClr val="FFFFFF"/>
                </a:solidFill>
                <a:cs typeface="Arial"/>
              </a:rPr>
              <a:t>and</a:t>
            </a:r>
            <a:r>
              <a:rPr lang="tr-TR" spc="25" dirty="0">
                <a:solidFill>
                  <a:srgbClr val="FFFFFF"/>
                </a:solidFill>
                <a:cs typeface="Arial"/>
              </a:rPr>
              <a:t> </a:t>
            </a:r>
            <a:r>
              <a:rPr lang="tr-TR" spc="25" dirty="0" err="1">
                <a:solidFill>
                  <a:srgbClr val="FFFFFF"/>
                </a:solidFill>
                <a:cs typeface="Arial"/>
              </a:rPr>
              <a:t>Modeling</a:t>
            </a:r>
            <a:r>
              <a:rPr lang="tr-TR" spc="25" dirty="0">
                <a:solidFill>
                  <a:srgbClr val="FFFFFF"/>
                </a:solidFill>
                <a:cs typeface="Arial"/>
              </a:rPr>
              <a:t>, </a:t>
            </a:r>
            <a:r>
              <a:rPr lang="tr-TR" spc="25" dirty="0" err="1">
                <a:solidFill>
                  <a:srgbClr val="FFFFFF"/>
                </a:solidFill>
                <a:cs typeface="Arial"/>
              </a:rPr>
              <a:t>Tribology</a:t>
            </a:r>
            <a:r>
              <a:rPr lang="tr-TR" spc="25" dirty="0">
                <a:solidFill>
                  <a:srgbClr val="FFFFFF"/>
                </a:solidFill>
                <a:cs typeface="Arial"/>
              </a:rPr>
              <a:t> </a:t>
            </a:r>
            <a:r>
              <a:rPr lang="tr-TR" spc="25" dirty="0" err="1">
                <a:solidFill>
                  <a:srgbClr val="FFFFFF"/>
                </a:solidFill>
                <a:cs typeface="Arial"/>
              </a:rPr>
              <a:t>Letters</a:t>
            </a:r>
            <a:r>
              <a:rPr lang="tr-TR" spc="25" dirty="0">
                <a:solidFill>
                  <a:srgbClr val="FFFFFF"/>
                </a:solidFill>
                <a:cs typeface="Arial"/>
              </a:rPr>
              <a:t>, </a:t>
            </a:r>
            <a:r>
              <a:rPr lang="tr-TR" spc="25" dirty="0" err="1">
                <a:solidFill>
                  <a:srgbClr val="FFFFFF"/>
                </a:solidFill>
                <a:cs typeface="Arial"/>
              </a:rPr>
              <a:t>vol</a:t>
            </a:r>
            <a:r>
              <a:rPr lang="tr-TR" spc="25" dirty="0">
                <a:solidFill>
                  <a:srgbClr val="FFFFFF"/>
                </a:solidFill>
                <a:cs typeface="Arial"/>
              </a:rPr>
              <a:t>. 18, 2005 </a:t>
            </a:r>
            <a:r>
              <a:rPr lang="tr-TR" spc="25" dirty="0" err="1">
                <a:solidFill>
                  <a:srgbClr val="FFFFFF"/>
                </a:solidFill>
                <a:cs typeface="Arial"/>
              </a:rPr>
              <a:t>pp</a:t>
            </a:r>
            <a:r>
              <a:rPr lang="tr-TR" spc="25" dirty="0">
                <a:solidFill>
                  <a:srgbClr val="FFFFFF"/>
                </a:solidFill>
                <a:cs typeface="Arial"/>
              </a:rPr>
              <a:t>. 499-504.</a:t>
            </a:r>
          </a:p>
          <a:p>
            <a:pPr marL="198755" marR="5080" indent="-186055">
              <a:lnSpc>
                <a:spcPct val="104900"/>
              </a:lnSpc>
              <a:buAutoNum type="arabicPeriod"/>
              <a:tabLst>
                <a:tab pos="199390" algn="l"/>
              </a:tabLst>
            </a:pPr>
            <a:r>
              <a:rPr lang="tr-TR" spc="25" dirty="0" smtClean="0">
                <a:solidFill>
                  <a:srgbClr val="FFFFFF"/>
                </a:solidFill>
                <a:cs typeface="Arial"/>
              </a:rPr>
              <a:t>Zhou</a:t>
            </a:r>
            <a:r>
              <a:rPr lang="tr-TR" spc="25" dirty="0">
                <a:solidFill>
                  <a:srgbClr val="FFFFFF"/>
                </a:solidFill>
                <a:cs typeface="Arial"/>
              </a:rPr>
              <a:t>, </a:t>
            </a:r>
            <a:r>
              <a:rPr lang="tr-TR" spc="25" dirty="0" smtClean="0">
                <a:solidFill>
                  <a:srgbClr val="FFFFFF"/>
                </a:solidFill>
                <a:cs typeface="Arial"/>
              </a:rPr>
              <a:t>B</a:t>
            </a:r>
            <a:r>
              <a:rPr lang="en-GB" spc="25" dirty="0" smtClean="0">
                <a:solidFill>
                  <a:srgbClr val="FFFFFF"/>
                </a:solidFill>
                <a:cs typeface="Arial"/>
              </a:rPr>
              <a:t> et al. </a:t>
            </a:r>
            <a:r>
              <a:rPr lang="tr-TR" spc="25" dirty="0" smtClean="0">
                <a:solidFill>
                  <a:srgbClr val="FFFFFF"/>
                </a:solidFill>
                <a:cs typeface="Arial"/>
              </a:rPr>
              <a:t>A </a:t>
            </a:r>
            <a:r>
              <a:rPr lang="tr-TR" spc="25" dirty="0">
                <a:solidFill>
                  <a:srgbClr val="FFFFFF"/>
                </a:solidFill>
                <a:cs typeface="Arial"/>
              </a:rPr>
              <a:t>Study of Frictional Properties of </a:t>
            </a:r>
            <a:r>
              <a:rPr lang="tr-TR" spc="25" dirty="0" smtClean="0">
                <a:solidFill>
                  <a:srgbClr val="FFFFFF"/>
                </a:solidFill>
                <a:cs typeface="Arial"/>
              </a:rPr>
              <a:t>Senofilicon-A Contact </a:t>
            </a:r>
            <a:r>
              <a:rPr lang="tr-TR" spc="25" dirty="0">
                <a:solidFill>
                  <a:srgbClr val="FFFFFF"/>
                </a:solidFill>
                <a:cs typeface="Arial"/>
              </a:rPr>
              <a:t>Lenses, J. Mech. </a:t>
            </a:r>
            <a:r>
              <a:rPr lang="tr-TR" spc="25" dirty="0" err="1">
                <a:solidFill>
                  <a:srgbClr val="FFFFFF"/>
                </a:solidFill>
                <a:cs typeface="Arial"/>
              </a:rPr>
              <a:t>Behavior</a:t>
            </a:r>
            <a:r>
              <a:rPr lang="tr-TR" spc="25" dirty="0">
                <a:solidFill>
                  <a:srgbClr val="FFFFFF"/>
                </a:solidFill>
                <a:cs typeface="Arial"/>
              </a:rPr>
              <a:t> </a:t>
            </a:r>
            <a:r>
              <a:rPr lang="tr-TR" spc="25" dirty="0" err="1">
                <a:solidFill>
                  <a:srgbClr val="FFFFFF"/>
                </a:solidFill>
                <a:cs typeface="Arial"/>
              </a:rPr>
              <a:t>Biomedical</a:t>
            </a:r>
            <a:r>
              <a:rPr lang="tr-TR" spc="25" dirty="0">
                <a:solidFill>
                  <a:srgbClr val="FFFFFF"/>
                </a:solidFill>
                <a:cs typeface="Arial"/>
              </a:rPr>
              <a:t> Mat. 4 (2011) </a:t>
            </a:r>
            <a:r>
              <a:rPr lang="tr-TR" spc="25" dirty="0" err="1">
                <a:solidFill>
                  <a:srgbClr val="FFFFFF"/>
                </a:solidFill>
                <a:cs typeface="Arial"/>
              </a:rPr>
              <a:t>pp</a:t>
            </a:r>
            <a:r>
              <a:rPr lang="tr-TR" spc="25" dirty="0">
                <a:solidFill>
                  <a:srgbClr val="FFFFFF"/>
                </a:solidFill>
                <a:cs typeface="Arial"/>
              </a:rPr>
              <a:t>. 1336-1342.</a:t>
            </a:r>
          </a:p>
          <a:p>
            <a:pPr marL="198755" marR="5080" indent="-186055">
              <a:lnSpc>
                <a:spcPct val="104900"/>
              </a:lnSpc>
              <a:buAutoNum type="arabicPeriod"/>
              <a:tabLst>
                <a:tab pos="199390" algn="l"/>
              </a:tabLst>
            </a:pPr>
            <a:r>
              <a:rPr lang="tr-TR" spc="25" dirty="0" smtClean="0">
                <a:solidFill>
                  <a:srgbClr val="FFFFFF"/>
                </a:solidFill>
                <a:cs typeface="Arial"/>
              </a:rPr>
              <a:t>Dunn A</a:t>
            </a:r>
            <a:r>
              <a:rPr lang="en-GB" spc="25" dirty="0" smtClean="0">
                <a:solidFill>
                  <a:srgbClr val="FFFFFF"/>
                </a:solidFill>
                <a:cs typeface="Arial"/>
              </a:rPr>
              <a:t> et al</a:t>
            </a:r>
            <a:r>
              <a:rPr lang="tr-TR" spc="25" dirty="0" smtClean="0">
                <a:solidFill>
                  <a:srgbClr val="FFFFFF"/>
                </a:solidFill>
                <a:cs typeface="Arial"/>
              </a:rPr>
              <a:t>. </a:t>
            </a:r>
            <a:r>
              <a:rPr lang="tr-TR" spc="25" dirty="0" err="1">
                <a:solidFill>
                  <a:srgbClr val="FFFFFF"/>
                </a:solidFill>
                <a:cs typeface="Arial"/>
              </a:rPr>
              <a:t>Lubricity</a:t>
            </a:r>
            <a:r>
              <a:rPr lang="tr-TR" spc="25" dirty="0">
                <a:solidFill>
                  <a:srgbClr val="FFFFFF"/>
                </a:solidFill>
                <a:cs typeface="Arial"/>
              </a:rPr>
              <a:t> of </a:t>
            </a:r>
            <a:r>
              <a:rPr lang="tr-TR" spc="25" dirty="0" err="1" smtClean="0">
                <a:solidFill>
                  <a:srgbClr val="FFFFFF"/>
                </a:solidFill>
                <a:cs typeface="Arial"/>
              </a:rPr>
              <a:t>Surface</a:t>
            </a:r>
            <a:r>
              <a:rPr lang="tr-TR" spc="25" dirty="0" smtClean="0">
                <a:solidFill>
                  <a:srgbClr val="FFFFFF"/>
                </a:solidFill>
                <a:cs typeface="Arial"/>
              </a:rPr>
              <a:t> </a:t>
            </a:r>
            <a:r>
              <a:rPr lang="tr-TR" spc="25" dirty="0" err="1" smtClean="0">
                <a:solidFill>
                  <a:srgbClr val="FFFFFF"/>
                </a:solidFill>
                <a:cs typeface="Arial"/>
              </a:rPr>
              <a:t>Hydrogel</a:t>
            </a:r>
            <a:r>
              <a:rPr lang="tr-TR" spc="25" dirty="0" smtClean="0">
                <a:solidFill>
                  <a:srgbClr val="FFFFFF"/>
                </a:solidFill>
                <a:cs typeface="Arial"/>
              </a:rPr>
              <a:t> </a:t>
            </a:r>
            <a:r>
              <a:rPr lang="tr-TR" spc="25" dirty="0" err="1">
                <a:solidFill>
                  <a:srgbClr val="FFFFFF"/>
                </a:solidFill>
                <a:cs typeface="Arial"/>
              </a:rPr>
              <a:t>Layers</a:t>
            </a:r>
            <a:r>
              <a:rPr lang="tr-TR" spc="25" dirty="0">
                <a:solidFill>
                  <a:srgbClr val="FFFFFF"/>
                </a:solidFill>
                <a:cs typeface="Arial"/>
              </a:rPr>
              <a:t>, </a:t>
            </a:r>
            <a:r>
              <a:rPr lang="tr-TR" spc="25" dirty="0" err="1">
                <a:solidFill>
                  <a:srgbClr val="FFFFFF"/>
                </a:solidFill>
                <a:cs typeface="Arial"/>
              </a:rPr>
              <a:t>Trib</a:t>
            </a:r>
            <a:r>
              <a:rPr lang="tr-TR" spc="25" dirty="0">
                <a:solidFill>
                  <a:srgbClr val="FFFFFF"/>
                </a:solidFill>
                <a:cs typeface="Arial"/>
              </a:rPr>
              <a:t>. </a:t>
            </a:r>
            <a:r>
              <a:rPr lang="tr-TR" spc="25" dirty="0" err="1">
                <a:solidFill>
                  <a:srgbClr val="FFFFFF"/>
                </a:solidFill>
                <a:cs typeface="Arial"/>
              </a:rPr>
              <a:t>Lett</a:t>
            </a:r>
            <a:r>
              <a:rPr lang="tr-TR" spc="25" dirty="0">
                <a:solidFill>
                  <a:srgbClr val="FFFFFF"/>
                </a:solidFill>
                <a:cs typeface="Arial"/>
              </a:rPr>
              <a:t>., </a:t>
            </a:r>
            <a:r>
              <a:rPr lang="tr-TR" spc="25" dirty="0" err="1">
                <a:solidFill>
                  <a:srgbClr val="FFFFFF"/>
                </a:solidFill>
                <a:cs typeface="Arial"/>
              </a:rPr>
              <a:t>Dec</a:t>
            </a:r>
            <a:r>
              <a:rPr lang="tr-TR" spc="25" dirty="0">
                <a:solidFill>
                  <a:srgbClr val="FFFFFF"/>
                </a:solidFill>
                <a:cs typeface="Arial"/>
              </a:rPr>
              <a:t>. 2012.</a:t>
            </a:r>
          </a:p>
          <a:p>
            <a:pPr marL="198755" marR="5080" indent="-186055">
              <a:lnSpc>
                <a:spcPct val="104900"/>
              </a:lnSpc>
              <a:buAutoNum type="arabicPeriod"/>
              <a:tabLst>
                <a:tab pos="199390" algn="l"/>
              </a:tabLst>
            </a:pPr>
            <a:r>
              <a:rPr lang="tr-TR" spc="25" dirty="0" smtClean="0">
                <a:solidFill>
                  <a:srgbClr val="FFFFFF"/>
                </a:solidFill>
                <a:cs typeface="Arial"/>
              </a:rPr>
              <a:t>Roba </a:t>
            </a:r>
            <a:r>
              <a:rPr lang="tr-TR" spc="25" dirty="0">
                <a:solidFill>
                  <a:srgbClr val="FFFFFF"/>
                </a:solidFill>
                <a:cs typeface="Arial"/>
              </a:rPr>
              <a:t>M</a:t>
            </a:r>
            <a:r>
              <a:rPr lang="tr-TR" spc="25" dirty="0" smtClean="0">
                <a:solidFill>
                  <a:srgbClr val="FFFFFF"/>
                </a:solidFill>
                <a:cs typeface="Arial"/>
              </a:rPr>
              <a:t>.</a:t>
            </a:r>
            <a:r>
              <a:rPr lang="en-GB" spc="25" dirty="0" smtClean="0">
                <a:solidFill>
                  <a:srgbClr val="FFFFFF"/>
                </a:solidFill>
                <a:cs typeface="Arial"/>
              </a:rPr>
              <a:t> et al. </a:t>
            </a:r>
            <a:r>
              <a:rPr lang="tr-TR" spc="25" dirty="0" smtClean="0">
                <a:solidFill>
                  <a:srgbClr val="FFFFFF"/>
                </a:solidFill>
                <a:cs typeface="Arial"/>
              </a:rPr>
              <a:t>Friction </a:t>
            </a:r>
            <a:r>
              <a:rPr lang="tr-TR" spc="25" dirty="0">
                <a:solidFill>
                  <a:srgbClr val="FFFFFF"/>
                </a:solidFill>
                <a:cs typeface="Arial"/>
              </a:rPr>
              <a:t>Measurements </a:t>
            </a:r>
            <a:r>
              <a:rPr lang="tr-TR" spc="25" dirty="0" smtClean="0">
                <a:solidFill>
                  <a:srgbClr val="FFFFFF"/>
                </a:solidFill>
                <a:cs typeface="Arial"/>
              </a:rPr>
              <a:t>on Contact </a:t>
            </a:r>
            <a:r>
              <a:rPr lang="tr-TR" spc="25" dirty="0">
                <a:solidFill>
                  <a:srgbClr val="FFFFFF"/>
                </a:solidFill>
                <a:cs typeface="Arial"/>
              </a:rPr>
              <a:t>Lenses in Their Operating Environment, Tribol. </a:t>
            </a:r>
            <a:r>
              <a:rPr lang="tr-TR" spc="25" dirty="0" err="1">
                <a:solidFill>
                  <a:srgbClr val="FFFFFF"/>
                </a:solidFill>
                <a:cs typeface="Arial"/>
              </a:rPr>
              <a:t>Lett</a:t>
            </a:r>
            <a:r>
              <a:rPr lang="tr-TR" spc="25" dirty="0">
                <a:solidFill>
                  <a:srgbClr val="FFFFFF"/>
                </a:solidFill>
                <a:cs typeface="Arial"/>
              </a:rPr>
              <a:t>. (2011) 44:pp.387-397.</a:t>
            </a:r>
          </a:p>
          <a:p>
            <a:pPr marL="198755" marR="5080" indent="-186055">
              <a:lnSpc>
                <a:spcPct val="104900"/>
              </a:lnSpc>
              <a:buAutoNum type="arabicPeriod"/>
              <a:tabLst>
                <a:tab pos="199390" algn="l"/>
              </a:tabLst>
            </a:pPr>
            <a:r>
              <a:rPr lang="tr-TR" spc="25" dirty="0" smtClean="0">
                <a:solidFill>
                  <a:srgbClr val="FFFFFF"/>
                </a:solidFill>
                <a:cs typeface="Arial"/>
              </a:rPr>
              <a:t>Dunn A</a:t>
            </a:r>
            <a:r>
              <a:rPr lang="en-GB" spc="25" dirty="0" smtClean="0">
                <a:solidFill>
                  <a:srgbClr val="FFFFFF"/>
                </a:solidFill>
                <a:cs typeface="Arial"/>
              </a:rPr>
              <a:t> et al.</a:t>
            </a:r>
            <a:r>
              <a:rPr lang="tr-TR" spc="25" dirty="0" smtClean="0">
                <a:solidFill>
                  <a:srgbClr val="FFFFFF"/>
                </a:solidFill>
                <a:cs typeface="Arial"/>
              </a:rPr>
              <a:t> </a:t>
            </a:r>
            <a:r>
              <a:rPr lang="tr-TR" spc="25" dirty="0">
                <a:solidFill>
                  <a:srgbClr val="FFFFFF"/>
                </a:solidFill>
                <a:cs typeface="Arial"/>
              </a:rPr>
              <a:t>Friction Coefficient Measurement of Hydrogel Materials on </a:t>
            </a:r>
            <a:r>
              <a:rPr lang="tr-TR" spc="25" dirty="0" smtClean="0">
                <a:solidFill>
                  <a:srgbClr val="FFFFFF"/>
                </a:solidFill>
                <a:cs typeface="Arial"/>
              </a:rPr>
              <a:t>Living Epithelial </a:t>
            </a:r>
            <a:r>
              <a:rPr lang="tr-TR" spc="25" dirty="0">
                <a:solidFill>
                  <a:srgbClr val="FFFFFF"/>
                </a:solidFill>
                <a:cs typeface="Arial"/>
              </a:rPr>
              <a:t>Cells, </a:t>
            </a:r>
            <a:r>
              <a:rPr lang="tr-TR" spc="25" dirty="0" smtClean="0">
                <a:solidFill>
                  <a:srgbClr val="FFFFFF"/>
                </a:solidFill>
                <a:cs typeface="Arial"/>
              </a:rPr>
              <a:t>Tribology </a:t>
            </a:r>
            <a:endParaRPr lang="tr-TR" spc="25" dirty="0">
              <a:solidFill>
                <a:srgbClr val="FFFFFF"/>
              </a:solidFill>
              <a:cs typeface="Arial"/>
            </a:endParaRPr>
          </a:p>
          <a:p>
            <a:pPr marL="198755" marR="5080" indent="-186055">
              <a:lnSpc>
                <a:spcPct val="104900"/>
              </a:lnSpc>
              <a:buAutoNum type="arabicPeriod"/>
              <a:tabLst>
                <a:tab pos="199390" algn="l"/>
              </a:tabLst>
            </a:pPr>
            <a:r>
              <a:rPr lang="tr-TR" spc="25" dirty="0" smtClean="0">
                <a:solidFill>
                  <a:srgbClr val="FFFFFF"/>
                </a:solidFill>
                <a:cs typeface="Arial"/>
              </a:rPr>
              <a:t>Tosatti S</a:t>
            </a:r>
            <a:r>
              <a:rPr lang="en-GB" spc="25" dirty="0" smtClean="0">
                <a:solidFill>
                  <a:srgbClr val="FFFFFF"/>
                </a:solidFill>
                <a:cs typeface="Arial"/>
              </a:rPr>
              <a:t> et al</a:t>
            </a:r>
            <a:r>
              <a:rPr lang="tr-TR" spc="25" dirty="0" smtClean="0">
                <a:solidFill>
                  <a:srgbClr val="FFFFFF"/>
                </a:solidFill>
                <a:cs typeface="Arial"/>
              </a:rPr>
              <a:t>. </a:t>
            </a:r>
            <a:r>
              <a:rPr lang="tr-TR" spc="25" dirty="0" err="1">
                <a:solidFill>
                  <a:srgbClr val="FFFFFF"/>
                </a:solidFill>
                <a:cs typeface="Arial"/>
              </a:rPr>
              <a:t>Dynamic</a:t>
            </a:r>
            <a:r>
              <a:rPr lang="tr-TR" spc="25" dirty="0">
                <a:solidFill>
                  <a:srgbClr val="FFFFFF"/>
                </a:solidFill>
                <a:cs typeface="Arial"/>
              </a:rPr>
              <a:t> </a:t>
            </a:r>
            <a:r>
              <a:rPr lang="tr-TR" spc="25" dirty="0" err="1">
                <a:solidFill>
                  <a:srgbClr val="FFFFFF"/>
                </a:solidFill>
                <a:cs typeface="Arial"/>
              </a:rPr>
              <a:t>Coefficient</a:t>
            </a:r>
            <a:r>
              <a:rPr lang="tr-TR" spc="25" dirty="0">
                <a:solidFill>
                  <a:srgbClr val="FFFFFF"/>
                </a:solidFill>
                <a:cs typeface="Arial"/>
              </a:rPr>
              <a:t> </a:t>
            </a:r>
            <a:r>
              <a:rPr lang="tr-TR" spc="25" dirty="0" smtClean="0">
                <a:solidFill>
                  <a:srgbClr val="FFFFFF"/>
                </a:solidFill>
                <a:cs typeface="Arial"/>
              </a:rPr>
              <a:t>of </a:t>
            </a:r>
            <a:r>
              <a:rPr lang="tr-TR" spc="25" dirty="0" err="1" smtClean="0">
                <a:solidFill>
                  <a:srgbClr val="FFFFFF"/>
                </a:solidFill>
                <a:cs typeface="Arial"/>
              </a:rPr>
              <a:t>Friction</a:t>
            </a:r>
            <a:r>
              <a:rPr lang="tr-TR" spc="25" dirty="0" smtClean="0">
                <a:solidFill>
                  <a:srgbClr val="FFFFFF"/>
                </a:solidFill>
                <a:cs typeface="Arial"/>
              </a:rPr>
              <a:t> </a:t>
            </a:r>
            <a:r>
              <a:rPr lang="tr-TR" spc="25" dirty="0" err="1">
                <a:solidFill>
                  <a:srgbClr val="FFFFFF"/>
                </a:solidFill>
                <a:cs typeface="Arial"/>
              </a:rPr>
              <a:t>Measurments</a:t>
            </a:r>
            <a:r>
              <a:rPr lang="tr-TR" spc="25" dirty="0">
                <a:solidFill>
                  <a:srgbClr val="FFFFFF"/>
                </a:solidFill>
                <a:cs typeface="Arial"/>
              </a:rPr>
              <a:t> of </a:t>
            </a:r>
            <a:r>
              <a:rPr lang="tr-TR" spc="25" dirty="0" err="1">
                <a:solidFill>
                  <a:srgbClr val="FFFFFF"/>
                </a:solidFill>
                <a:cs typeface="Arial"/>
              </a:rPr>
              <a:t>Contact</a:t>
            </a:r>
            <a:r>
              <a:rPr lang="tr-TR" spc="25" dirty="0">
                <a:solidFill>
                  <a:srgbClr val="FFFFFF"/>
                </a:solidFill>
                <a:cs typeface="Arial"/>
              </a:rPr>
              <a:t> </a:t>
            </a:r>
            <a:r>
              <a:rPr lang="tr-TR" spc="25" dirty="0" err="1">
                <a:solidFill>
                  <a:srgbClr val="FFFFFF"/>
                </a:solidFill>
                <a:cs typeface="Arial"/>
              </a:rPr>
              <a:t>Lenses</a:t>
            </a:r>
            <a:r>
              <a:rPr lang="tr-TR" spc="25" dirty="0">
                <a:solidFill>
                  <a:srgbClr val="FFFFFF"/>
                </a:solidFill>
                <a:cs typeface="Arial"/>
              </a:rPr>
              <a:t> in </a:t>
            </a:r>
            <a:r>
              <a:rPr lang="tr-TR" spc="25" dirty="0" err="1">
                <a:solidFill>
                  <a:srgbClr val="FFFFFF"/>
                </a:solidFill>
                <a:cs typeface="Arial"/>
              </a:rPr>
              <a:t>Tear</a:t>
            </a:r>
            <a:r>
              <a:rPr lang="tr-TR" spc="25" dirty="0">
                <a:solidFill>
                  <a:srgbClr val="FFFFFF"/>
                </a:solidFill>
                <a:cs typeface="Arial"/>
              </a:rPr>
              <a:t> </a:t>
            </a:r>
            <a:r>
              <a:rPr lang="tr-TR" spc="25" dirty="0" err="1">
                <a:solidFill>
                  <a:srgbClr val="FFFFFF"/>
                </a:solidFill>
                <a:cs typeface="Arial"/>
              </a:rPr>
              <a:t>Like</a:t>
            </a:r>
            <a:r>
              <a:rPr lang="tr-TR" spc="25" dirty="0">
                <a:solidFill>
                  <a:srgbClr val="FFFFFF"/>
                </a:solidFill>
                <a:cs typeface="Arial"/>
              </a:rPr>
              <a:t> </a:t>
            </a:r>
            <a:r>
              <a:rPr lang="tr-TR" spc="25" dirty="0" err="1">
                <a:solidFill>
                  <a:srgbClr val="FFFFFF"/>
                </a:solidFill>
                <a:cs typeface="Arial"/>
              </a:rPr>
              <a:t>Fluid</a:t>
            </a:r>
            <a:r>
              <a:rPr lang="tr-TR" spc="25" dirty="0">
                <a:solidFill>
                  <a:srgbClr val="FFFFFF"/>
                </a:solidFill>
                <a:cs typeface="Arial"/>
              </a:rPr>
              <a:t>, BCLA </a:t>
            </a:r>
            <a:r>
              <a:rPr lang="tr-TR" spc="25" dirty="0" err="1">
                <a:solidFill>
                  <a:srgbClr val="FFFFFF"/>
                </a:solidFill>
                <a:cs typeface="Arial"/>
              </a:rPr>
              <a:t>Abstract</a:t>
            </a:r>
            <a:r>
              <a:rPr lang="tr-TR" spc="25" dirty="0">
                <a:solidFill>
                  <a:srgbClr val="FFFFFF"/>
                </a:solidFill>
                <a:cs typeface="Arial"/>
              </a:rPr>
              <a:t>, 2014.</a:t>
            </a:r>
          </a:p>
          <a:p>
            <a:pPr marL="198755" marR="5080" indent="-186055">
              <a:lnSpc>
                <a:spcPct val="104900"/>
              </a:lnSpc>
              <a:buAutoNum type="arabicPeriod"/>
              <a:tabLst>
                <a:tab pos="199390" algn="l"/>
              </a:tabLst>
            </a:pPr>
            <a:r>
              <a:rPr lang="tr-TR" spc="25" dirty="0" smtClean="0">
                <a:solidFill>
                  <a:srgbClr val="FFFFFF"/>
                </a:solidFill>
                <a:cs typeface="Arial"/>
              </a:rPr>
              <a:t>Samson M</a:t>
            </a:r>
            <a:r>
              <a:rPr lang="en-GB" spc="25" dirty="0" smtClean="0">
                <a:solidFill>
                  <a:srgbClr val="FFFFFF"/>
                </a:solidFill>
                <a:cs typeface="Arial"/>
              </a:rPr>
              <a:t> et al</a:t>
            </a:r>
            <a:r>
              <a:rPr lang="tr-TR" spc="25" dirty="0" smtClean="0">
                <a:solidFill>
                  <a:srgbClr val="FFFFFF"/>
                </a:solidFill>
                <a:cs typeface="Arial"/>
              </a:rPr>
              <a:t>. </a:t>
            </a:r>
            <a:r>
              <a:rPr lang="tr-TR" spc="25" dirty="0" smtClean="0">
                <a:solidFill>
                  <a:srgbClr val="FFFFFF"/>
                </a:solidFill>
                <a:cs typeface="Arial"/>
              </a:rPr>
              <a:t>Invitro Friction </a:t>
            </a:r>
            <a:r>
              <a:rPr lang="tr-TR" spc="25" dirty="0">
                <a:solidFill>
                  <a:srgbClr val="FFFFFF"/>
                </a:solidFill>
                <a:cs typeface="Arial"/>
              </a:rPr>
              <a:t>Testing of </a:t>
            </a:r>
            <a:r>
              <a:rPr lang="tr-TR" spc="25" dirty="0" smtClean="0">
                <a:solidFill>
                  <a:srgbClr val="FFFFFF"/>
                </a:solidFill>
                <a:cs typeface="Arial"/>
              </a:rPr>
              <a:t>C</a:t>
            </a:r>
            <a:r>
              <a:rPr lang="en-GB" spc="25" dirty="0" err="1" smtClean="0">
                <a:solidFill>
                  <a:srgbClr val="FFFFFF"/>
                </a:solidFill>
                <a:cs typeface="Arial"/>
              </a:rPr>
              <a:t>Ls</a:t>
            </a:r>
            <a:r>
              <a:rPr lang="en-GB" spc="25" dirty="0" smtClean="0">
                <a:solidFill>
                  <a:srgbClr val="FFFFFF"/>
                </a:solidFill>
                <a:cs typeface="Arial"/>
              </a:rPr>
              <a:t> </a:t>
            </a:r>
            <a:r>
              <a:rPr lang="tr-TR" spc="25" dirty="0" smtClean="0">
                <a:solidFill>
                  <a:srgbClr val="FFFFFF"/>
                </a:solidFill>
                <a:cs typeface="Arial"/>
              </a:rPr>
              <a:t>and </a:t>
            </a:r>
            <a:r>
              <a:rPr lang="tr-TR" spc="25" dirty="0">
                <a:solidFill>
                  <a:srgbClr val="FFFFFF"/>
                </a:solidFill>
                <a:cs typeface="Arial"/>
              </a:rPr>
              <a:t>Human Ocular Tissues: Effect </a:t>
            </a:r>
            <a:r>
              <a:rPr lang="tr-TR" spc="25" dirty="0" smtClean="0">
                <a:solidFill>
                  <a:srgbClr val="FFFFFF"/>
                </a:solidFill>
                <a:cs typeface="Arial"/>
              </a:rPr>
              <a:t>of Proteoglycan </a:t>
            </a:r>
            <a:r>
              <a:rPr lang="tr-TR" spc="25" dirty="0">
                <a:solidFill>
                  <a:srgbClr val="FFFFFF"/>
                </a:solidFill>
                <a:cs typeface="Arial"/>
              </a:rPr>
              <a:t>4 (PRG4). </a:t>
            </a:r>
            <a:r>
              <a:rPr lang="tr-TR" spc="25" dirty="0" err="1">
                <a:solidFill>
                  <a:srgbClr val="FFFFFF"/>
                </a:solidFill>
                <a:cs typeface="Arial"/>
              </a:rPr>
              <a:t>Tribology</a:t>
            </a:r>
            <a:r>
              <a:rPr lang="tr-TR" spc="25" dirty="0">
                <a:solidFill>
                  <a:srgbClr val="FFFFFF"/>
                </a:solidFill>
                <a:cs typeface="Arial"/>
              </a:rPr>
              <a:t> International, 2014</a:t>
            </a:r>
            <a:r>
              <a:rPr lang="tr-TR" spc="25" dirty="0" smtClean="0">
                <a:solidFill>
                  <a:srgbClr val="FFFFFF"/>
                </a:solidFill>
                <a:cs typeface="Arial"/>
              </a:rPr>
              <a:t>. </a:t>
            </a:r>
          </a:p>
          <a:p>
            <a:pPr marL="12700" marR="5080">
              <a:lnSpc>
                <a:spcPct val="104900"/>
              </a:lnSpc>
              <a:tabLst>
                <a:tab pos="199390" algn="l"/>
              </a:tabLst>
            </a:pPr>
            <a:endParaRPr lang="tr-TR" sz="1200" spc="25" dirty="0" smtClean="0">
              <a:solidFill>
                <a:srgbClr val="FFFFFF"/>
              </a:solidFill>
              <a:cs typeface="Arial"/>
            </a:endParaRPr>
          </a:p>
          <a:p>
            <a:pPr marL="12700" marR="5080">
              <a:lnSpc>
                <a:spcPct val="104900"/>
              </a:lnSpc>
              <a:tabLst>
                <a:tab pos="199390" algn="l"/>
              </a:tabLst>
            </a:pPr>
            <a:r>
              <a:rPr lang="en-US" sz="1600" b="1" spc="25" dirty="0" smtClean="0">
                <a:solidFill>
                  <a:srgbClr val="FFFFFF"/>
                </a:solidFill>
                <a:cs typeface="Arial"/>
              </a:rPr>
              <a:t>ACKNOWLEDGEMENT</a:t>
            </a:r>
            <a:endParaRPr lang="en-US" sz="1600" b="1" spc="25" dirty="0">
              <a:solidFill>
                <a:srgbClr val="FFFFFF"/>
              </a:solidFill>
              <a:cs typeface="Arial"/>
            </a:endParaRPr>
          </a:p>
          <a:p>
            <a:pPr marL="12700" marR="5080">
              <a:lnSpc>
                <a:spcPct val="104900"/>
              </a:lnSpc>
              <a:tabLst>
                <a:tab pos="199390" algn="l"/>
              </a:tabLst>
            </a:pPr>
            <a:r>
              <a:rPr lang="en-US" sz="1600" spc="25" dirty="0">
                <a:solidFill>
                  <a:srgbClr val="FFFFFF"/>
                </a:solidFill>
                <a:cs typeface="Arial"/>
              </a:rPr>
              <a:t>This work was funded by Johnson &amp; Johnson Vision Care, Inc</a:t>
            </a:r>
            <a:r>
              <a:rPr lang="en-US" sz="1600" spc="25" dirty="0" smtClean="0">
                <a:solidFill>
                  <a:srgbClr val="FFFFFF"/>
                </a:solidFill>
                <a:cs typeface="Arial"/>
              </a:rPr>
              <a:t>.</a:t>
            </a:r>
          </a:p>
          <a:p>
            <a:pPr marL="12700" marR="5080">
              <a:lnSpc>
                <a:spcPct val="104900"/>
              </a:lnSpc>
              <a:tabLst>
                <a:tab pos="199390" algn="l"/>
              </a:tabLst>
            </a:pPr>
            <a:endParaRPr lang="en-GB" sz="1100" spc="25" dirty="0">
              <a:solidFill>
                <a:srgbClr val="FFFFFF"/>
              </a:solidFill>
              <a:cs typeface="Arial"/>
            </a:endParaRPr>
          </a:p>
          <a:p>
            <a:pPr marL="12700" marR="5080">
              <a:lnSpc>
                <a:spcPct val="104900"/>
              </a:lnSpc>
              <a:tabLst>
                <a:tab pos="199390" algn="l"/>
              </a:tabLst>
            </a:pPr>
            <a:r>
              <a:rPr lang="tr-TR" sz="1600" spc="25" dirty="0">
                <a:solidFill>
                  <a:srgbClr val="FFFFFF"/>
                </a:solidFill>
                <a:cs typeface="Arial"/>
              </a:rPr>
              <a:t>1-DAY ACUVUE® MOIST, ACUVUE® 2, 1-DAY ACUVUE® TruEye® and ACUVUE OASYS® are registered trademarks of JJVCI. All others are </a:t>
            </a:r>
            <a:r>
              <a:rPr lang="tr-TR" sz="1600" spc="25" dirty="0" smtClean="0">
                <a:solidFill>
                  <a:srgbClr val="FFFFFF"/>
                </a:solidFill>
                <a:cs typeface="Arial"/>
              </a:rPr>
              <a:t>trademarks </a:t>
            </a:r>
            <a:r>
              <a:rPr lang="tr-TR" sz="1600" spc="25" dirty="0">
                <a:solidFill>
                  <a:srgbClr val="FFFFFF"/>
                </a:solidFill>
                <a:cs typeface="Arial"/>
              </a:rPr>
              <a:t>of their respective owners.</a:t>
            </a:r>
          </a:p>
          <a:p>
            <a:pPr marL="12700" marR="5080">
              <a:lnSpc>
                <a:spcPct val="104900"/>
              </a:lnSpc>
              <a:tabLst>
                <a:tab pos="199390" algn="l"/>
              </a:tabLst>
            </a:pPr>
            <a:endParaRPr lang="tr-TR" sz="1050" b="1" spc="25" dirty="0">
              <a:solidFill>
                <a:srgbClr val="FFFFFF"/>
              </a:solidFill>
              <a:cs typeface="Arial"/>
            </a:endParaRPr>
          </a:p>
          <a:p>
            <a:pPr marL="12700" marR="5080">
              <a:lnSpc>
                <a:spcPct val="104900"/>
              </a:lnSpc>
              <a:tabLst>
                <a:tab pos="199390" algn="l"/>
              </a:tabLst>
            </a:pPr>
            <a:r>
              <a:rPr lang="tr-TR" sz="1600" b="1" spc="25" dirty="0">
                <a:solidFill>
                  <a:srgbClr val="FFFFFF"/>
                </a:solidFill>
                <a:cs typeface="Arial"/>
              </a:rPr>
              <a:t>CORRESPONDENCE</a:t>
            </a:r>
          </a:p>
          <a:p>
            <a:pPr marL="12700" marR="5080">
              <a:lnSpc>
                <a:spcPct val="104900"/>
              </a:lnSpc>
              <a:tabLst>
                <a:tab pos="199390" algn="l"/>
              </a:tabLst>
            </a:pPr>
            <a:r>
              <a:rPr lang="tr-TR" sz="1600" b="1" spc="25" dirty="0">
                <a:solidFill>
                  <a:srgbClr val="FFFFFF"/>
                </a:solidFill>
                <a:cs typeface="Arial"/>
              </a:rPr>
              <a:t>Johnson &amp; Johnson Vision Care, Inc. (JJVCI) 7500 Centurion Parkway, Suite 100, W-2B, </a:t>
            </a:r>
          </a:p>
          <a:p>
            <a:pPr marL="12700" marR="5080">
              <a:lnSpc>
                <a:spcPct val="104900"/>
              </a:lnSpc>
              <a:tabLst>
                <a:tab pos="199390" algn="l"/>
              </a:tabLst>
            </a:pPr>
            <a:r>
              <a:rPr lang="tr-TR" sz="1600" b="1" spc="25" dirty="0">
                <a:solidFill>
                  <a:srgbClr val="FFFFFF"/>
                </a:solidFill>
                <a:cs typeface="Arial"/>
              </a:rPr>
              <a:t>Jacksonville, FL 32256, USA</a:t>
            </a:r>
          </a:p>
          <a:p>
            <a:pPr marL="12700" marR="5080">
              <a:lnSpc>
                <a:spcPct val="104900"/>
              </a:lnSpc>
              <a:tabLst>
                <a:tab pos="199390" algn="l"/>
              </a:tabLst>
            </a:pPr>
            <a:r>
              <a:rPr lang="tr-TR" sz="1600" b="1" spc="25" dirty="0">
                <a:solidFill>
                  <a:srgbClr val="FFFFFF"/>
                </a:solidFill>
                <a:cs typeface="Arial"/>
              </a:rPr>
              <a:t>Email: </a:t>
            </a:r>
            <a:r>
              <a:rPr lang="tr-TR" sz="1600" b="1" spc="25" dirty="0">
                <a:solidFill>
                  <a:srgbClr val="FF0000"/>
                </a:solidFill>
                <a:cs typeface="Arial"/>
              </a:rPr>
              <a:t>ghofmann@its.jnj.com</a:t>
            </a:r>
          </a:p>
          <a:p>
            <a:pPr marL="12700" marR="5080">
              <a:lnSpc>
                <a:spcPct val="104900"/>
              </a:lnSpc>
              <a:tabLst>
                <a:tab pos="199390" algn="l"/>
              </a:tabLst>
            </a:pPr>
            <a:endParaRPr lang="tr-TR" sz="1600" spc="25" dirty="0" smtClean="0">
              <a:solidFill>
                <a:srgbClr val="FFFFFF"/>
              </a:solidFill>
              <a:cs typeface="Arial"/>
            </a:endParaRPr>
          </a:p>
        </p:txBody>
      </p:sp>
      <p:graphicFrame>
        <p:nvGraphicFramePr>
          <p:cNvPr id="14" name="Table 13"/>
          <p:cNvGraphicFramePr>
            <a:graphicFrameLocks noGrp="1"/>
          </p:cNvGraphicFramePr>
          <p:nvPr>
            <p:extLst>
              <p:ext uri="{D42A27DB-BD31-4B8C-83A1-F6EECF244321}">
                <p14:modId xmlns:p14="http://schemas.microsoft.com/office/powerpoint/2010/main" val="718911191"/>
              </p:ext>
            </p:extLst>
          </p:nvPr>
        </p:nvGraphicFramePr>
        <p:xfrm>
          <a:off x="450851" y="9378950"/>
          <a:ext cx="10515601" cy="3839970"/>
        </p:xfrm>
        <a:graphic>
          <a:graphicData uri="http://schemas.openxmlformats.org/drawingml/2006/table">
            <a:tbl>
              <a:tblPr firstRow="1" firstCol="1" bandRow="1">
                <a:tableStyleId>{5C22544A-7EE6-4342-B048-85BDC9FD1C3A}</a:tableStyleId>
              </a:tblPr>
              <a:tblGrid>
                <a:gridCol w="2954520"/>
                <a:gridCol w="2612938"/>
                <a:gridCol w="3003941"/>
                <a:gridCol w="1944202"/>
              </a:tblGrid>
              <a:tr h="898892">
                <a:tc>
                  <a:txBody>
                    <a:bodyPr/>
                    <a:lstStyle/>
                    <a:p>
                      <a:pPr marL="0" marR="0" algn="ctr">
                        <a:lnSpc>
                          <a:spcPct val="115000"/>
                        </a:lnSpc>
                        <a:spcBef>
                          <a:spcPts val="0"/>
                        </a:spcBef>
                        <a:spcAft>
                          <a:spcPts val="400"/>
                        </a:spcAft>
                      </a:pPr>
                      <a:r>
                        <a:rPr lang="en-US" sz="1800" dirty="0" smtClean="0">
                          <a:effectLst/>
                          <a:latin typeface="Arial" panose="020B0604020202020204" pitchFamily="34" charset="0"/>
                          <a:cs typeface="Arial" panose="020B0604020202020204" pitchFamily="34" charset="0"/>
                        </a:rPr>
                        <a:t>Lens Material</a:t>
                      </a:r>
                    </a:p>
                    <a:p>
                      <a:pPr marL="0" marR="0" algn="ctr">
                        <a:lnSpc>
                          <a:spcPct val="115000"/>
                        </a:lnSpc>
                        <a:spcBef>
                          <a:spcPts val="0"/>
                        </a:spcBef>
                        <a:spcAft>
                          <a:spcPts val="400"/>
                        </a:spcAft>
                      </a:pPr>
                      <a:r>
                        <a:rPr lang="en-US" sz="1800" dirty="0" smtClean="0">
                          <a:effectLst/>
                          <a:latin typeface="Arial" panose="020B0604020202020204" pitchFamily="34" charset="0"/>
                          <a:cs typeface="Arial" panose="020B0604020202020204" pitchFamily="34" charset="0"/>
                        </a:rPr>
                        <a:t>Contact Lens Brand</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Mean dynamic DCoF (</a:t>
                      </a:r>
                      <a:r>
                        <a:rPr lang="en-US" sz="1800" dirty="0" err="1" smtClean="0">
                          <a:effectLst/>
                          <a:latin typeface="Arial" panose="020B0604020202020204" pitchFamily="34" charset="0"/>
                          <a:cs typeface="Arial" panose="020B0604020202020204" pitchFamily="34" charset="0"/>
                        </a:rPr>
                        <a:t>std</a:t>
                      </a:r>
                      <a:r>
                        <a:rPr lang="en-US" sz="1800" dirty="0" smtClean="0">
                          <a:effectLst/>
                          <a:latin typeface="Arial" panose="020B0604020202020204" pitchFamily="34" charset="0"/>
                          <a:cs typeface="Arial" panose="020B0604020202020204" pitchFamily="34" charset="0"/>
                        </a:rPr>
                        <a:t>) 100 </a:t>
                      </a:r>
                      <a:r>
                        <a:rPr lang="en-US" sz="1800" dirty="0">
                          <a:effectLst/>
                          <a:latin typeface="Arial" panose="020B0604020202020204" pitchFamily="34" charset="0"/>
                          <a:cs typeface="Arial" panose="020B0604020202020204" pitchFamily="34" charset="0"/>
                        </a:rPr>
                        <a:t>cycles</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Tosatti et. al. [12] Mean DCoF (</a:t>
                      </a:r>
                      <a:r>
                        <a:rPr lang="en-US" sz="1800" dirty="0" err="1" smtClean="0">
                          <a:effectLst/>
                          <a:latin typeface="Arial" panose="020B0604020202020204" pitchFamily="34" charset="0"/>
                          <a:cs typeface="Arial" panose="020B0604020202020204" pitchFamily="34" charset="0"/>
                        </a:rPr>
                        <a:t>std</a:t>
                      </a:r>
                      <a:r>
                        <a:rPr lang="en-US" sz="1800" dirty="0" smtClean="0">
                          <a:effectLst/>
                          <a:latin typeface="Arial" panose="020B0604020202020204" pitchFamily="34" charset="0"/>
                          <a:cs typeface="Arial" panose="020B0604020202020204" pitchFamily="34" charset="0"/>
                        </a:rPr>
                        <a:t>) 100 </a:t>
                      </a:r>
                      <a:r>
                        <a:rPr lang="en-US" sz="1800" dirty="0">
                          <a:effectLst/>
                          <a:latin typeface="Arial" panose="020B0604020202020204" pitchFamily="34" charset="0"/>
                          <a:cs typeface="Arial" panose="020B0604020202020204" pitchFamily="34" charset="0"/>
                        </a:rPr>
                        <a:t>cycles</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Absolute Value of Difference</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420154">
                <a:tc>
                  <a:txBody>
                    <a:bodyPr/>
                    <a:lstStyle/>
                    <a:p>
                      <a:pPr marL="0" marR="0" algn="ctr">
                        <a:lnSpc>
                          <a:spcPct val="115000"/>
                        </a:lnSpc>
                        <a:spcBef>
                          <a:spcPts val="0"/>
                        </a:spcBef>
                        <a:spcAft>
                          <a:spcPts val="400"/>
                        </a:spcAft>
                      </a:pPr>
                      <a:r>
                        <a:rPr lang="en-US" sz="1600" dirty="0" err="1" smtClean="0">
                          <a:effectLst/>
                          <a:latin typeface="Arial" panose="020B0604020202020204" pitchFamily="34" charset="0"/>
                          <a:cs typeface="Arial" panose="020B0604020202020204" pitchFamily="34" charset="0"/>
                        </a:rPr>
                        <a:t>balafilcon</a:t>
                      </a:r>
                      <a:r>
                        <a:rPr lang="en-US" sz="1600" dirty="0" smtClean="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A PV</a:t>
                      </a:r>
                      <a:endParaRPr lang="en-US" sz="16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0.064 (0.008)</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0.231 (0.018)</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0.167</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420154">
                <a:tc>
                  <a:txBody>
                    <a:bodyPr/>
                    <a:lstStyle/>
                    <a:p>
                      <a:pPr marL="0" marR="0" algn="ctr">
                        <a:lnSpc>
                          <a:spcPct val="115000"/>
                        </a:lnSpc>
                        <a:spcBef>
                          <a:spcPts val="0"/>
                        </a:spcBef>
                        <a:spcAft>
                          <a:spcPts val="400"/>
                        </a:spcAft>
                      </a:pPr>
                      <a:r>
                        <a:rPr lang="en-US" sz="1600" dirty="0" err="1" smtClean="0">
                          <a:effectLst/>
                          <a:latin typeface="Arial" panose="020B0604020202020204" pitchFamily="34" charset="0"/>
                          <a:cs typeface="Arial" panose="020B0604020202020204" pitchFamily="34" charset="0"/>
                        </a:rPr>
                        <a:t>etafilcon</a:t>
                      </a:r>
                      <a:r>
                        <a:rPr lang="en-US" sz="1600" dirty="0" smtClean="0">
                          <a:effectLst/>
                          <a:latin typeface="Arial" panose="020B0604020202020204" pitchFamily="34" charset="0"/>
                          <a:cs typeface="Arial" panose="020B0604020202020204" pitchFamily="34" charset="0"/>
                        </a:rPr>
                        <a:t> A with </a:t>
                      </a:r>
                      <a:r>
                        <a:rPr lang="en-US" sz="1600" dirty="0" smtClean="0">
                          <a:effectLst/>
                          <a:latin typeface="Arial" panose="020B0604020202020204" pitchFamily="34" charset="0"/>
                          <a:cs typeface="Arial" panose="020B0604020202020204" pitchFamily="34" charset="0"/>
                        </a:rPr>
                        <a:t>PVP 1DM</a:t>
                      </a:r>
                      <a:endParaRPr lang="en-US" sz="16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0.043 (0.006)</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0.024 (0.010)</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0.019</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420154">
                <a:tc>
                  <a:txBody>
                    <a:bodyPr/>
                    <a:lstStyle/>
                    <a:p>
                      <a:pPr marL="0" marR="0" algn="ctr">
                        <a:lnSpc>
                          <a:spcPct val="115000"/>
                        </a:lnSpc>
                        <a:spcBef>
                          <a:spcPts val="0"/>
                        </a:spcBef>
                        <a:spcAft>
                          <a:spcPts val="400"/>
                        </a:spcAft>
                      </a:pPr>
                      <a:r>
                        <a:rPr lang="en-US" sz="1600" dirty="0" err="1" smtClean="0">
                          <a:effectLst/>
                          <a:latin typeface="Arial" panose="020B0604020202020204" pitchFamily="34" charset="0"/>
                          <a:cs typeface="Arial" panose="020B0604020202020204" pitchFamily="34" charset="0"/>
                        </a:rPr>
                        <a:t>lotrafilcon</a:t>
                      </a:r>
                      <a:r>
                        <a:rPr lang="en-US" sz="1600" dirty="0" smtClean="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A</a:t>
                      </a:r>
                      <a:r>
                        <a:rPr lang="en-US" sz="1600" baseline="0" dirty="0" smtClean="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AOA</a:t>
                      </a:r>
                      <a:endParaRPr lang="en-US" sz="16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a:effectLst/>
                          <a:latin typeface="Arial" panose="020B0604020202020204" pitchFamily="34" charset="0"/>
                          <a:cs typeface="Arial" panose="020B0604020202020204" pitchFamily="34" charset="0"/>
                        </a:rPr>
                        <a:t>0.057 (0.010)</a:t>
                      </a:r>
                      <a:endParaRPr lang="en-US" sz="180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0.119 (0.105)</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0.062</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420154">
                <a:tc>
                  <a:txBody>
                    <a:bodyPr/>
                    <a:lstStyle/>
                    <a:p>
                      <a:pPr marL="0" marR="0" algn="ctr">
                        <a:lnSpc>
                          <a:spcPct val="115000"/>
                        </a:lnSpc>
                        <a:spcBef>
                          <a:spcPts val="0"/>
                        </a:spcBef>
                        <a:spcAft>
                          <a:spcPts val="400"/>
                        </a:spcAft>
                      </a:pPr>
                      <a:r>
                        <a:rPr lang="en-US" sz="1600" dirty="0" err="1" smtClean="0">
                          <a:effectLst/>
                          <a:latin typeface="Arial" panose="020B0604020202020204" pitchFamily="34" charset="0"/>
                          <a:cs typeface="Arial" panose="020B0604020202020204" pitchFamily="34" charset="0"/>
                        </a:rPr>
                        <a:t>comfilcon</a:t>
                      </a:r>
                      <a:r>
                        <a:rPr lang="en-US" sz="1600" dirty="0" smtClean="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A BF</a:t>
                      </a:r>
                      <a:endParaRPr lang="en-US" sz="16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a:effectLst/>
                          <a:latin typeface="Arial" panose="020B0604020202020204" pitchFamily="34" charset="0"/>
                          <a:cs typeface="Arial" panose="020B0604020202020204" pitchFamily="34" charset="0"/>
                        </a:rPr>
                        <a:t>0.051 (0.001)</a:t>
                      </a:r>
                      <a:endParaRPr lang="en-US" sz="180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0.011 (0.005)</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0.040</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420154">
                <a:tc>
                  <a:txBody>
                    <a:bodyPr/>
                    <a:lstStyle/>
                    <a:p>
                      <a:pPr marL="0" marR="0" algn="ctr">
                        <a:lnSpc>
                          <a:spcPct val="115000"/>
                        </a:lnSpc>
                        <a:spcBef>
                          <a:spcPts val="0"/>
                        </a:spcBef>
                        <a:spcAft>
                          <a:spcPts val="400"/>
                        </a:spcAft>
                      </a:pPr>
                      <a:r>
                        <a:rPr lang="en-US" sz="1600" dirty="0" err="1" smtClean="0">
                          <a:effectLst/>
                          <a:latin typeface="Arial" panose="020B0604020202020204" pitchFamily="34" charset="0"/>
                          <a:cs typeface="Arial" panose="020B0604020202020204" pitchFamily="34" charset="0"/>
                        </a:rPr>
                        <a:t>etafilcon</a:t>
                      </a:r>
                      <a:r>
                        <a:rPr lang="en-US" sz="1600" dirty="0" smtClean="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A Acv2</a:t>
                      </a:r>
                      <a:endParaRPr lang="en-US" sz="16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a:effectLst/>
                          <a:latin typeface="Arial" panose="020B0604020202020204" pitchFamily="34" charset="0"/>
                          <a:cs typeface="Arial" panose="020B0604020202020204" pitchFamily="34" charset="0"/>
                        </a:rPr>
                        <a:t>0.068 (0.013)</a:t>
                      </a:r>
                      <a:endParaRPr lang="en-US" sz="180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0.041 (0.010)</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0.027</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420154">
                <a:tc>
                  <a:txBody>
                    <a:bodyPr/>
                    <a:lstStyle/>
                    <a:p>
                      <a:pPr marL="0" marR="0" algn="ctr">
                        <a:lnSpc>
                          <a:spcPct val="115000"/>
                        </a:lnSpc>
                        <a:spcBef>
                          <a:spcPts val="0"/>
                        </a:spcBef>
                        <a:spcAft>
                          <a:spcPts val="400"/>
                        </a:spcAft>
                      </a:pPr>
                      <a:r>
                        <a:rPr lang="en-US" sz="1600" dirty="0" err="1" smtClean="0">
                          <a:effectLst/>
                          <a:latin typeface="Arial" panose="020B0604020202020204" pitchFamily="34" charset="0"/>
                          <a:cs typeface="Arial" panose="020B0604020202020204" pitchFamily="34" charset="0"/>
                        </a:rPr>
                        <a:t>narafilcon</a:t>
                      </a:r>
                      <a:r>
                        <a:rPr lang="en-US" sz="1600" dirty="0" smtClean="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A 1DTE</a:t>
                      </a:r>
                      <a:endParaRPr lang="en-US" sz="1600" dirty="0">
                        <a:effectLst/>
                        <a:latin typeface="Arial" panose="020B0604020202020204" pitchFamily="34" charset="0"/>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0.043 (0.001)</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a:effectLst/>
                          <a:latin typeface="Arial" panose="020B0604020202020204" pitchFamily="34" charset="0"/>
                          <a:cs typeface="Arial" panose="020B0604020202020204" pitchFamily="34" charset="0"/>
                        </a:rPr>
                        <a:t>0.008 (0.009)</a:t>
                      </a:r>
                      <a:endParaRPr lang="en-US" sz="180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0.035</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r h="420154">
                <a:tc>
                  <a:txBody>
                    <a:bodyPr/>
                    <a:lstStyle/>
                    <a:p>
                      <a:pPr marL="0" marR="0" algn="ctr">
                        <a:lnSpc>
                          <a:spcPct val="115000"/>
                        </a:lnSpc>
                        <a:spcBef>
                          <a:spcPts val="0"/>
                        </a:spcBef>
                        <a:spcAft>
                          <a:spcPts val="400"/>
                        </a:spcAft>
                      </a:pPr>
                      <a:r>
                        <a:rPr lang="en-US" sz="1600" dirty="0" err="1" smtClean="0">
                          <a:effectLst/>
                          <a:latin typeface="Arial" panose="020B0604020202020204" pitchFamily="34" charset="0"/>
                          <a:cs typeface="Arial" panose="020B0604020202020204" pitchFamily="34" charset="0"/>
                        </a:rPr>
                        <a:t>senofilcon</a:t>
                      </a:r>
                      <a:r>
                        <a:rPr lang="en-US" sz="1600" baseline="0" dirty="0" smtClean="0">
                          <a:effectLst/>
                          <a:latin typeface="Arial" panose="020B0604020202020204" pitchFamily="34" charset="0"/>
                          <a:cs typeface="Arial" panose="020B0604020202020204" pitchFamily="34" charset="0"/>
                        </a:rPr>
                        <a:t> </a:t>
                      </a:r>
                      <a:r>
                        <a:rPr lang="en-US" sz="1600" baseline="0" dirty="0" smtClean="0">
                          <a:effectLst/>
                          <a:latin typeface="Arial" panose="020B0604020202020204" pitchFamily="34" charset="0"/>
                          <a:cs typeface="Arial" panose="020B0604020202020204" pitchFamily="34" charset="0"/>
                        </a:rPr>
                        <a:t>A </a:t>
                      </a:r>
                      <a:r>
                        <a:rPr lang="en-US" sz="1600" dirty="0" smtClean="0">
                          <a:effectLst/>
                          <a:latin typeface="Arial" panose="020B0604020202020204" pitchFamily="34" charset="0"/>
                          <a:cs typeface="Arial" panose="020B0604020202020204" pitchFamily="34" charset="0"/>
                        </a:rPr>
                        <a:t>AO</a:t>
                      </a:r>
                      <a:endParaRPr lang="en-US" sz="1600" dirty="0">
                        <a:effectLst/>
                        <a:latin typeface="Arial" panose="020B0604020202020204" pitchFamily="34" charset="0"/>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0.040 (0.007)</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0.010 (0.015)</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c>
                  <a:txBody>
                    <a:bodyPr/>
                    <a:lstStyle/>
                    <a:p>
                      <a:pPr marL="0" marR="0" algn="ctr">
                        <a:lnSpc>
                          <a:spcPct val="115000"/>
                        </a:lnSpc>
                        <a:spcBef>
                          <a:spcPts val="0"/>
                        </a:spcBef>
                        <a:spcAft>
                          <a:spcPts val="400"/>
                        </a:spcAft>
                      </a:pPr>
                      <a:r>
                        <a:rPr lang="en-US" sz="1800" dirty="0">
                          <a:effectLst/>
                          <a:latin typeface="Arial" panose="020B0604020202020204" pitchFamily="34" charset="0"/>
                          <a:cs typeface="Arial" panose="020B0604020202020204" pitchFamily="34" charset="0"/>
                        </a:rPr>
                        <a:t>0.030</a:t>
                      </a:r>
                      <a:endParaRPr lang="en-US" sz="1800" dirty="0">
                        <a:effectLst/>
                        <a:latin typeface="Arial" panose="020B0604020202020204" pitchFamily="34" charset="0"/>
                        <a:ea typeface="Calibri"/>
                        <a:cs typeface="Arial" panose="020B0604020202020204" pitchFamily="34" charset="0"/>
                      </a:endParaRPr>
                    </a:p>
                  </a:txBody>
                  <a:tcPr marL="63007" marR="63007" marT="0" marB="0" anchor="ctr"/>
                </a:tc>
              </a:tr>
            </a:tbl>
          </a:graphicData>
        </a:graphic>
      </p:graphicFrame>
      <p:sp>
        <p:nvSpPr>
          <p:cNvPr id="4" name="Rectangle 3"/>
          <p:cNvSpPr/>
          <p:nvPr/>
        </p:nvSpPr>
        <p:spPr>
          <a:xfrm>
            <a:off x="2165863" y="13339087"/>
            <a:ext cx="7405233" cy="400110"/>
          </a:xfrm>
          <a:prstGeom prst="rect">
            <a:avLst/>
          </a:prstGeom>
        </p:spPr>
        <p:txBody>
          <a:bodyPr wrap="none">
            <a:spAutoFit/>
          </a:bodyPr>
          <a:lstStyle/>
          <a:p>
            <a:pPr algn="ctr"/>
            <a:r>
              <a:rPr lang="en-US" sz="2000" b="1" dirty="0">
                <a:solidFill>
                  <a:schemeClr val="accent1"/>
                </a:solidFill>
                <a:latin typeface="Arial" panose="020B0604020202020204" pitchFamily="34" charset="0"/>
                <a:cs typeface="Arial" panose="020B0604020202020204" pitchFamily="34" charset="0"/>
              </a:rPr>
              <a:t>Table 2: Summary of </a:t>
            </a:r>
            <a:r>
              <a:rPr lang="en-US" sz="2000" b="1" dirty="0" err="1">
                <a:solidFill>
                  <a:schemeClr val="accent1"/>
                </a:solidFill>
                <a:latin typeface="Arial" panose="020B0604020202020204" pitchFamily="34" charset="0"/>
                <a:cs typeface="Arial" panose="020B0604020202020204" pitchFamily="34" charset="0"/>
              </a:rPr>
              <a:t>CoF</a:t>
            </a:r>
            <a:r>
              <a:rPr lang="en-US" sz="2000" b="1" dirty="0">
                <a:solidFill>
                  <a:schemeClr val="accent1"/>
                </a:solidFill>
                <a:latin typeface="Arial" panose="020B0604020202020204" pitchFamily="34" charset="0"/>
                <a:cs typeface="Arial" panose="020B0604020202020204" pitchFamily="34" charset="0"/>
              </a:rPr>
              <a:t> Comparisons to </a:t>
            </a:r>
            <a:r>
              <a:rPr lang="en-US" sz="2000" b="1" dirty="0" err="1">
                <a:solidFill>
                  <a:schemeClr val="accent1"/>
                </a:solidFill>
                <a:latin typeface="Arial" panose="020B0604020202020204" pitchFamily="34" charset="0"/>
                <a:cs typeface="Arial" panose="020B0604020202020204" pitchFamily="34" charset="0"/>
              </a:rPr>
              <a:t>Tosatti</a:t>
            </a:r>
            <a:r>
              <a:rPr lang="en-US" sz="2000" b="1" dirty="0">
                <a:solidFill>
                  <a:schemeClr val="accent1"/>
                </a:solidFill>
                <a:latin typeface="Arial" panose="020B0604020202020204" pitchFamily="34" charset="0"/>
                <a:cs typeface="Arial" panose="020B0604020202020204" pitchFamily="34" charset="0"/>
              </a:rPr>
              <a:t> et. al. [11]</a:t>
            </a:r>
            <a:endParaRPr lang="en-US" sz="2000" b="1" dirty="0">
              <a:solidFill>
                <a:schemeClr val="accent1"/>
              </a:solidFill>
              <a:latin typeface="Arial" panose="020B0604020202020204" pitchFamily="34" charset="0"/>
              <a:cs typeface="Arial" panose="020B0604020202020204" pitchFamily="34" charset="0"/>
            </a:endParaRPr>
          </a:p>
        </p:txBody>
      </p:sp>
      <p:grpSp>
        <p:nvGrpSpPr>
          <p:cNvPr id="16" name="Group 15"/>
          <p:cNvGrpSpPr/>
          <p:nvPr/>
        </p:nvGrpSpPr>
        <p:grpSpPr>
          <a:xfrm>
            <a:off x="15032167" y="12361838"/>
            <a:ext cx="4770311" cy="1555811"/>
            <a:chOff x="31998306" y="26084461"/>
            <a:chExt cx="10978494" cy="3844465"/>
          </a:xfrm>
        </p:grpSpPr>
        <p:pic>
          <p:nvPicPr>
            <p:cNvPr id="17" name="Picture 2" descr="cid:image001.png@01D013C0.AD8CF8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
        <p:nvSpPr>
          <p:cNvPr id="26" name="Başlık 1"/>
          <p:cNvSpPr>
            <a:spLocks noGrp="1"/>
          </p:cNvSpPr>
          <p:nvPr>
            <p:ph type="title"/>
          </p:nvPr>
        </p:nvSpPr>
        <p:spPr>
          <a:xfrm>
            <a:off x="527050" y="234950"/>
            <a:ext cx="19049999" cy="1905000"/>
          </a:xfrm>
        </p:spPr>
        <p:txBody>
          <a:bodyPr/>
          <a:lstStyle/>
          <a:p>
            <a:r>
              <a:rPr lang="en-US" sz="4400" b="1" dirty="0">
                <a:effectLst/>
              </a:rPr>
              <a:t>Development of </a:t>
            </a:r>
            <a:r>
              <a:rPr lang="en-US" sz="4400" b="1" i="1" dirty="0" smtClean="0">
                <a:effectLst/>
              </a:rPr>
              <a:t>in-vitro</a:t>
            </a:r>
            <a:r>
              <a:rPr lang="en-US" sz="4400" b="1" dirty="0" smtClean="0">
                <a:effectLst/>
              </a:rPr>
              <a:t> test </a:t>
            </a:r>
            <a:r>
              <a:rPr lang="en-US" sz="4400" b="1" dirty="0">
                <a:effectLst/>
              </a:rPr>
              <a:t>to </a:t>
            </a:r>
            <a:r>
              <a:rPr lang="en-US" sz="4400" b="1" dirty="0" smtClean="0">
                <a:effectLst/>
              </a:rPr>
              <a:t>determine corneal cell damage</a:t>
            </a:r>
            <a:r>
              <a:rPr lang="tr-TR" sz="4400" b="1" dirty="0" smtClean="0">
                <a:effectLst/>
              </a:rPr>
              <a:t> </a:t>
            </a:r>
            <a:r>
              <a:rPr lang="en-GB" sz="4400" b="1" dirty="0" smtClean="0">
                <a:effectLst/>
              </a:rPr>
              <a:t/>
            </a:r>
            <a:br>
              <a:rPr lang="en-GB" sz="4400" b="1" dirty="0" smtClean="0">
                <a:effectLst/>
              </a:rPr>
            </a:br>
            <a:r>
              <a:rPr lang="en-US" sz="4400" b="1" dirty="0" smtClean="0">
                <a:effectLst/>
              </a:rPr>
              <a:t>due </a:t>
            </a:r>
            <a:r>
              <a:rPr lang="en-US" sz="4400" b="1" dirty="0">
                <a:effectLst/>
              </a:rPr>
              <a:t>to </a:t>
            </a:r>
            <a:r>
              <a:rPr lang="en-US" sz="4400" b="1" dirty="0" smtClean="0">
                <a:effectLst/>
              </a:rPr>
              <a:t>CL induced mechanical </a:t>
            </a:r>
            <a:r>
              <a:rPr lang="en-US" sz="4400" b="1" dirty="0">
                <a:effectLst/>
              </a:rPr>
              <a:t>d</a:t>
            </a:r>
            <a:r>
              <a:rPr lang="en-US" sz="4400" b="1" dirty="0" smtClean="0">
                <a:effectLst/>
              </a:rPr>
              <a:t>amage</a:t>
            </a:r>
            <a:r>
              <a:rPr lang="tr-TR" sz="4400" b="1" dirty="0" smtClean="0">
                <a:effectLst/>
              </a:rPr>
              <a:t/>
            </a:r>
            <a:br>
              <a:rPr lang="tr-TR" sz="4400" b="1" dirty="0" smtClean="0">
                <a:effectLst/>
              </a:rPr>
            </a:br>
            <a:r>
              <a:rPr lang="tr-TR" sz="2400" b="1" dirty="0">
                <a:effectLst/>
              </a:rPr>
              <a:t>Greg </a:t>
            </a:r>
            <a:r>
              <a:rPr lang="tr-TR" sz="2400" b="1" dirty="0" smtClean="0">
                <a:effectLst/>
              </a:rPr>
              <a:t>Hofmann</a:t>
            </a:r>
            <a:r>
              <a:rPr lang="en-GB" sz="2400" b="1" dirty="0" smtClean="0">
                <a:effectLst/>
              </a:rPr>
              <a:t>	</a:t>
            </a:r>
            <a:r>
              <a:rPr lang="tr-TR" sz="2400" b="1" dirty="0" smtClean="0">
                <a:effectLst/>
              </a:rPr>
              <a:t>Philippe Jubin</a:t>
            </a:r>
            <a:r>
              <a:rPr lang="en-GB" sz="2400" b="1" dirty="0" smtClean="0">
                <a:effectLst/>
              </a:rPr>
              <a:t>	</a:t>
            </a:r>
            <a:r>
              <a:rPr lang="tr-TR" sz="2400" b="1" dirty="0" smtClean="0">
                <a:effectLst/>
              </a:rPr>
              <a:t>Pierre </a:t>
            </a:r>
            <a:r>
              <a:rPr lang="tr-TR" sz="2400" b="1" dirty="0">
                <a:effectLst/>
              </a:rPr>
              <a:t>Gerligand </a:t>
            </a:r>
            <a:r>
              <a:rPr lang="en-GB" sz="2400" b="1" dirty="0" smtClean="0">
                <a:effectLst/>
              </a:rPr>
              <a:t>	</a:t>
            </a:r>
            <a:r>
              <a:rPr lang="tr-TR" sz="2400" b="1" dirty="0" smtClean="0">
                <a:effectLst/>
              </a:rPr>
              <a:t>Annabelle </a:t>
            </a:r>
            <a:r>
              <a:rPr lang="tr-TR" sz="2400" b="1" dirty="0">
                <a:effectLst/>
              </a:rPr>
              <a:t>Gallois-Bernos </a:t>
            </a:r>
            <a:r>
              <a:rPr lang="en-GB" sz="2400" b="1" dirty="0" smtClean="0">
                <a:effectLst/>
              </a:rPr>
              <a:t>	</a:t>
            </a:r>
            <a:r>
              <a:rPr lang="tr-TR" sz="2400" b="1" dirty="0" smtClean="0">
                <a:effectLst/>
              </a:rPr>
              <a:t>Johnson </a:t>
            </a:r>
            <a:r>
              <a:rPr lang="tr-TR" sz="2400" b="1" dirty="0">
                <a:effectLst/>
              </a:rPr>
              <a:t>and Johnson Vision Care, </a:t>
            </a:r>
            <a:r>
              <a:rPr lang="tr-TR" sz="2400" b="1" dirty="0" smtClean="0">
                <a:effectLst/>
              </a:rPr>
              <a:t>Jacksonville</a:t>
            </a:r>
            <a:r>
              <a:rPr lang="tr-TR" sz="2400" b="1" dirty="0">
                <a:effectLst/>
              </a:rPr>
              <a:t>, FL, </a:t>
            </a:r>
            <a:r>
              <a:rPr lang="tr-TR" sz="2400" b="1" dirty="0" smtClean="0">
                <a:effectLst/>
              </a:rPr>
              <a:t>USA</a:t>
            </a:r>
            <a:r>
              <a:rPr lang="tr-TR" sz="2400" b="1" dirty="0">
                <a:effectLst/>
              </a:rPr>
              <a:t/>
            </a:r>
            <a:br>
              <a:rPr lang="tr-TR" sz="2400" b="1" dirty="0">
                <a:effectLst/>
              </a:rPr>
            </a:br>
            <a:r>
              <a:rPr lang="tr-TR" sz="2400" b="1" dirty="0">
                <a:effectLst/>
              </a:rPr>
              <a:t>Steve </a:t>
            </a:r>
            <a:r>
              <a:rPr lang="tr-TR" sz="2400" b="1" dirty="0" smtClean="0">
                <a:effectLst/>
              </a:rPr>
              <a:t>Franklin</a:t>
            </a:r>
            <a:r>
              <a:rPr lang="en-GB" sz="2400" b="1" dirty="0" smtClean="0">
                <a:effectLst/>
              </a:rPr>
              <a:t>	</a:t>
            </a:r>
            <a:r>
              <a:rPr lang="tr-TR" sz="2400" b="1" dirty="0" smtClean="0">
                <a:effectLst/>
              </a:rPr>
              <a:t>Nicole </a:t>
            </a:r>
            <a:r>
              <a:rPr lang="tr-TR" sz="2400" b="1" dirty="0">
                <a:effectLst/>
              </a:rPr>
              <a:t>Smulders </a:t>
            </a:r>
            <a:r>
              <a:rPr lang="en-GB" sz="2400" b="1" dirty="0" smtClean="0">
                <a:effectLst/>
              </a:rPr>
              <a:t>	</a:t>
            </a:r>
            <a:r>
              <a:rPr lang="tr-TR" sz="2400" b="1" dirty="0" smtClean="0">
                <a:effectLst/>
              </a:rPr>
              <a:t>Lutz-Christian </a:t>
            </a:r>
            <a:r>
              <a:rPr lang="tr-TR" sz="2400" b="1" dirty="0">
                <a:effectLst/>
              </a:rPr>
              <a:t>Gerhardt </a:t>
            </a:r>
            <a:r>
              <a:rPr lang="en-GB" sz="2400" b="1" dirty="0" smtClean="0">
                <a:effectLst/>
              </a:rPr>
              <a:t>	</a:t>
            </a:r>
            <a:r>
              <a:rPr lang="tr-TR" sz="2400" b="1" dirty="0" smtClean="0">
                <a:effectLst/>
              </a:rPr>
              <a:t>Sanne </a:t>
            </a:r>
            <a:r>
              <a:rPr lang="tr-TR" sz="2400" b="1" dirty="0">
                <a:effectLst/>
              </a:rPr>
              <a:t>Valster </a:t>
            </a:r>
            <a:r>
              <a:rPr lang="en-GB" sz="2400" b="1" dirty="0" smtClean="0">
                <a:effectLst/>
              </a:rPr>
              <a:t>	</a:t>
            </a:r>
            <a:r>
              <a:rPr lang="tr-TR" sz="2400" b="1" dirty="0" smtClean="0">
                <a:effectLst/>
              </a:rPr>
              <a:t>Philips </a:t>
            </a:r>
            <a:r>
              <a:rPr lang="tr-TR" sz="2400" b="1" dirty="0">
                <a:effectLst/>
              </a:rPr>
              <a:t>Group Innovation, Eindhoven, </a:t>
            </a:r>
            <a:r>
              <a:rPr lang="tr-TR" sz="2400" b="1" dirty="0" smtClean="0">
                <a:effectLst/>
              </a:rPr>
              <a:t>N</a:t>
            </a:r>
            <a:r>
              <a:rPr lang="en-GB" sz="2400" b="1" dirty="0" smtClean="0">
                <a:effectLst/>
              </a:rPr>
              <a:t>L</a:t>
            </a:r>
            <a:endParaRPr lang="tr-TR" sz="2400" dirty="0">
              <a:effectLst/>
            </a:endParaRPr>
          </a:p>
        </p:txBody>
      </p:sp>
      <p:sp>
        <p:nvSpPr>
          <p:cNvPr id="27" name="Rectangle 1"/>
          <p:cNvSpPr>
            <a:spLocks noChangeArrowheads="1"/>
          </p:cNvSpPr>
          <p:nvPr/>
        </p:nvSpPr>
        <p:spPr bwMode="auto">
          <a:xfrm>
            <a:off x="18198911" y="938567"/>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3 </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of </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3</a:t>
            </a:r>
            <a:endParaRPr lang="en-US" sz="53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4404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SANOFI-Tema1</Template>
  <TotalTime>167</TotalTime>
  <Words>1197</Words>
  <Application>Microsoft Office PowerPoint</Application>
  <PresentationFormat>Custom</PresentationFormat>
  <Paragraphs>143</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Development of in-vitro test to determine corneal cell damage  due to CL induced mechanical damage Greg Hofmann Philippe Jubin Pierre Gerligand  Annabelle Gallois-Bernos  Johnson and Johnson Vision Care, Jacksonville, FL, USA Steve Franklin Nicole Smulders  Lutz-Christian Gerhardt  Sanne Valster  Philips Group Innovation, Eindhoven, NL</vt:lpstr>
      <vt:lpstr>Development of in-vitro test to determine corneal cell damage  due to CL induced mechanical damage Greg Hofmann Philippe Jubin Pierre Gerligand  Annabelle Gallois-Bernos  Johnson and Johnson Vision Care, Jacksonville, FL, USA Steve Franklin Nicole Smulders  Lutz-Christian Gerhardt  Sanne Valster  Philips Group Innovation, Eindhoven, NL</vt:lpstr>
      <vt:lpstr>Development of in-vitro test to determine corneal cell damage  due to CL induced mechanical damage Greg Hofmann Philippe Jubin Pierre Gerligand  Annabelle Gallois-Bernos  Johnson and Johnson Vision Care, Jacksonville, FL, USA Steve Franklin Nicole Smulders  Lutz-Christian Gerhardt  Sanne Valster  Philips Group Innovation, Eindhoven, NL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AAO 2007</dc:title>
  <dc:subject>OWLS protein poster</dc:subject>
  <dc:creator>Dr. S. KAPRAN</dc:creator>
  <cp:lastModifiedBy>Sulley, Anna [MEDGB]</cp:lastModifiedBy>
  <cp:revision>21</cp:revision>
  <dcterms:created xsi:type="dcterms:W3CDTF">2015-09-29T13:28:52Z</dcterms:created>
  <dcterms:modified xsi:type="dcterms:W3CDTF">2015-09-30T13:43:19Z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2015-05-18T00:00:00Z</vt:filetime>
  </property>
  <property fmtid="{D5CDD505-2E9C-101B-9397-08002B2CF9AE}" pid="3" name="Creator">
    <vt:lpwstr>Acrobat PDFMaker 10.1 for PowerPoint</vt:lpwstr>
  </property>
  <property fmtid="{D5CDD505-2E9C-101B-9397-08002B2CF9AE}" pid="4" name="LastSaved">
    <vt:filetime>2015-09-29T00:00:00Z</vt:filetime>
  </property>
</Properties>
</file>