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
  </p:notesMasterIdLst>
  <p:handoutMasterIdLst>
    <p:handoutMasterId r:id="rId6"/>
  </p:handoutMasterIdLst>
  <p:sldIdLst>
    <p:sldId id="257" r:id="rId2"/>
    <p:sldId id="264" r:id="rId3"/>
    <p:sldId id="265" r:id="rId4"/>
  </p:sldIdLst>
  <p:sldSz cx="42976800" cy="30175200"/>
  <p:notesSz cx="6881813" cy="9296400"/>
  <p:defaultTextStyle>
    <a:defPPr>
      <a:defRPr lang="en-US"/>
    </a:defPPr>
    <a:lvl1pPr algn="ctr" rtl="0" eaLnBrk="0" fontAlgn="base" hangingPunct="0">
      <a:spcBef>
        <a:spcPct val="0"/>
      </a:spcBef>
      <a:spcAft>
        <a:spcPct val="0"/>
      </a:spcAft>
      <a:defRPr sz="1700" b="1" kern="1200">
        <a:solidFill>
          <a:schemeClr val="tx1"/>
        </a:solidFill>
        <a:latin typeface="Times New Roman" pitchFamily="18" charset="0"/>
        <a:ea typeface="+mn-ea"/>
        <a:cs typeface="+mn-cs"/>
      </a:defRPr>
    </a:lvl1pPr>
    <a:lvl2pPr marL="397535" algn="ctr" rtl="0" eaLnBrk="0" fontAlgn="base" hangingPunct="0">
      <a:spcBef>
        <a:spcPct val="0"/>
      </a:spcBef>
      <a:spcAft>
        <a:spcPct val="0"/>
      </a:spcAft>
      <a:defRPr sz="1700" b="1" kern="1200">
        <a:solidFill>
          <a:schemeClr val="tx1"/>
        </a:solidFill>
        <a:latin typeface="Times New Roman" pitchFamily="18" charset="0"/>
        <a:ea typeface="+mn-ea"/>
        <a:cs typeface="+mn-cs"/>
      </a:defRPr>
    </a:lvl2pPr>
    <a:lvl3pPr marL="795071" algn="ctr" rtl="0" eaLnBrk="0" fontAlgn="base" hangingPunct="0">
      <a:spcBef>
        <a:spcPct val="0"/>
      </a:spcBef>
      <a:spcAft>
        <a:spcPct val="0"/>
      </a:spcAft>
      <a:defRPr sz="1700" b="1" kern="1200">
        <a:solidFill>
          <a:schemeClr val="tx1"/>
        </a:solidFill>
        <a:latin typeface="Times New Roman" pitchFamily="18" charset="0"/>
        <a:ea typeface="+mn-ea"/>
        <a:cs typeface="+mn-cs"/>
      </a:defRPr>
    </a:lvl3pPr>
    <a:lvl4pPr marL="1192606" algn="ctr" rtl="0" eaLnBrk="0" fontAlgn="base" hangingPunct="0">
      <a:spcBef>
        <a:spcPct val="0"/>
      </a:spcBef>
      <a:spcAft>
        <a:spcPct val="0"/>
      </a:spcAft>
      <a:defRPr sz="1700" b="1" kern="1200">
        <a:solidFill>
          <a:schemeClr val="tx1"/>
        </a:solidFill>
        <a:latin typeface="Times New Roman" pitchFamily="18" charset="0"/>
        <a:ea typeface="+mn-ea"/>
        <a:cs typeface="+mn-cs"/>
      </a:defRPr>
    </a:lvl4pPr>
    <a:lvl5pPr marL="1590142" algn="ctr" rtl="0" eaLnBrk="0" fontAlgn="base" hangingPunct="0">
      <a:spcBef>
        <a:spcPct val="0"/>
      </a:spcBef>
      <a:spcAft>
        <a:spcPct val="0"/>
      </a:spcAft>
      <a:defRPr sz="1700" b="1" kern="1200">
        <a:solidFill>
          <a:schemeClr val="tx1"/>
        </a:solidFill>
        <a:latin typeface="Times New Roman" pitchFamily="18" charset="0"/>
        <a:ea typeface="+mn-ea"/>
        <a:cs typeface="+mn-cs"/>
      </a:defRPr>
    </a:lvl5pPr>
    <a:lvl6pPr marL="1987677" algn="l" defTabSz="795071" rtl="0" eaLnBrk="1" latinLnBrk="0" hangingPunct="1">
      <a:defRPr sz="1700" b="1" kern="1200">
        <a:solidFill>
          <a:schemeClr val="tx1"/>
        </a:solidFill>
        <a:latin typeface="Times New Roman" pitchFamily="18" charset="0"/>
        <a:ea typeface="+mn-ea"/>
        <a:cs typeface="+mn-cs"/>
      </a:defRPr>
    </a:lvl6pPr>
    <a:lvl7pPr marL="2385212" algn="l" defTabSz="795071" rtl="0" eaLnBrk="1" latinLnBrk="0" hangingPunct="1">
      <a:defRPr sz="1700" b="1" kern="1200">
        <a:solidFill>
          <a:schemeClr val="tx1"/>
        </a:solidFill>
        <a:latin typeface="Times New Roman" pitchFamily="18" charset="0"/>
        <a:ea typeface="+mn-ea"/>
        <a:cs typeface="+mn-cs"/>
      </a:defRPr>
    </a:lvl7pPr>
    <a:lvl8pPr marL="2782748" algn="l" defTabSz="795071" rtl="0" eaLnBrk="1" latinLnBrk="0" hangingPunct="1">
      <a:defRPr sz="1700" b="1" kern="1200">
        <a:solidFill>
          <a:schemeClr val="tx1"/>
        </a:solidFill>
        <a:latin typeface="Times New Roman" pitchFamily="18" charset="0"/>
        <a:ea typeface="+mn-ea"/>
        <a:cs typeface="+mn-cs"/>
      </a:defRPr>
    </a:lvl8pPr>
    <a:lvl9pPr marL="3180283" algn="l" defTabSz="795071" rtl="0" eaLnBrk="1" latinLnBrk="0" hangingPunct="1">
      <a:defRPr sz="1700" b="1"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lley, Anna [MEDGB]" initials="SA[" lastIdx="25" clrIdx="0"/>
  <p:cmAuthor id="1" name="Schnider, Cristina Dr [VISUS]" initials="CM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DF"/>
    <a:srgbClr val="002498"/>
    <a:srgbClr val="000066"/>
    <a:srgbClr val="336699"/>
    <a:srgbClr val="001020"/>
    <a:srgbClr val="32208E"/>
    <a:srgbClr val="003399"/>
    <a:srgbClr val="60B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19" autoAdjust="0"/>
    <p:restoredTop sz="89988" autoAdjust="0"/>
  </p:normalViewPr>
  <p:slideViewPr>
    <p:cSldViewPr snapToGrid="0">
      <p:cViewPr>
        <p:scale>
          <a:sx n="20" d="100"/>
          <a:sy n="20" d="100"/>
        </p:scale>
        <p:origin x="-912" y="-72"/>
      </p:cViewPr>
      <p:guideLst>
        <p:guide orient="horz" pos="478"/>
        <p:guide orient="horz" pos="18480"/>
        <p:guide orient="horz" pos="3931"/>
        <p:guide pos="26640"/>
        <p:guide pos="479"/>
        <p:guide pos="20062"/>
        <p:guide pos="7010"/>
        <p:guide pos="20304"/>
        <p:guide pos="13778"/>
        <p:guide pos="6653"/>
        <p:guide pos="134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92"/>
    </p:cViewPr>
  </p:sorterViewPr>
  <p:notesViewPr>
    <p:cSldViewPr snapToGrid="0">
      <p:cViewPr varScale="1">
        <p:scale>
          <a:sx n="73" d="100"/>
          <a:sy n="73" d="100"/>
        </p:scale>
        <p:origin x="-828" y="-90"/>
      </p:cViewPr>
      <p:guideLst>
        <p:guide orient="horz" pos="2929"/>
        <p:guide pos="2167"/>
      </p:guideLst>
    </p:cSldViewPr>
  </p:notes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4400"/>
            </a:pPr>
            <a:r>
              <a:rPr lang="en-US" sz="4400"/>
              <a:t>Top Attributes</a:t>
            </a:r>
          </a:p>
        </c:rich>
      </c:tx>
      <c:layout/>
      <c:overlay val="0"/>
    </c:title>
    <c:autoTitleDeleted val="0"/>
    <c:plotArea>
      <c:layout>
        <c:manualLayout>
          <c:layoutTarget val="inner"/>
          <c:xMode val="edge"/>
          <c:yMode val="edge"/>
          <c:x val="0.17865955981205009"/>
          <c:y val="0.3663029591631593"/>
          <c:w val="0.76593605927889918"/>
          <c:h val="0.45747151408245196"/>
        </c:manualLayout>
      </c:layout>
      <c:barChart>
        <c:barDir val="col"/>
        <c:grouping val="stacked"/>
        <c:varyColors val="0"/>
        <c:ser>
          <c:idx val="0"/>
          <c:order val="0"/>
          <c:tx>
            <c:strRef>
              <c:f>Sheet1!$B$1</c:f>
              <c:strCache>
                <c:ptCount val="1"/>
                <c:pt idx="0">
                  <c:v>Rated 5</c:v>
                </c:pt>
              </c:strCache>
            </c:strRef>
          </c:tx>
          <c:spPr>
            <a:ln>
              <a:solidFill>
                <a:schemeClr val="accent1">
                  <a:lumMod val="50000"/>
                </a:schemeClr>
              </a:solidFill>
            </a:ln>
            <a:effectLst>
              <a:outerShdw blurRad="50800" dist="38100" algn="l" rotWithShape="0">
                <a:prstClr val="black">
                  <a:alpha val="40000"/>
                </a:prstClr>
              </a:outerShdw>
            </a:effectLst>
          </c:spPr>
          <c:invertIfNegative val="0"/>
          <c:cat>
            <c:strRef>
              <c:f>Sheet1!$A$2:$A$4</c:f>
              <c:strCache>
                <c:ptCount val="3"/>
                <c:pt idx="0">
                  <c:v>Vision</c:v>
                </c:pt>
                <c:pt idx="1">
                  <c:v>Safety</c:v>
                </c:pt>
                <c:pt idx="2">
                  <c:v>L/T Comfort</c:v>
                </c:pt>
              </c:strCache>
            </c:strRef>
          </c:cat>
          <c:val>
            <c:numRef>
              <c:f>Sheet1!$B$2:$B$4</c:f>
              <c:numCache>
                <c:formatCode>General</c:formatCode>
                <c:ptCount val="3"/>
                <c:pt idx="0">
                  <c:v>85.4</c:v>
                </c:pt>
                <c:pt idx="1">
                  <c:v>85.4</c:v>
                </c:pt>
                <c:pt idx="2">
                  <c:v>78.099999999999994</c:v>
                </c:pt>
              </c:numCache>
            </c:numRef>
          </c:val>
        </c:ser>
        <c:ser>
          <c:idx val="1"/>
          <c:order val="1"/>
          <c:tx>
            <c:strRef>
              <c:f>Sheet1!$C$1</c:f>
              <c:strCache>
                <c:ptCount val="1"/>
                <c:pt idx="0">
                  <c:v>Rated 4</c:v>
                </c:pt>
              </c:strCache>
            </c:strRef>
          </c:tx>
          <c:spPr>
            <a:ln>
              <a:solidFill>
                <a:schemeClr val="accent2">
                  <a:lumMod val="75000"/>
                </a:schemeClr>
              </a:solidFill>
            </a:ln>
            <a:effectLst>
              <a:outerShdw blurRad="50800" dist="38100" algn="l" rotWithShape="0">
                <a:prstClr val="black">
                  <a:alpha val="40000"/>
                </a:prstClr>
              </a:outerShdw>
            </a:effectLst>
          </c:spPr>
          <c:invertIfNegative val="0"/>
          <c:cat>
            <c:strRef>
              <c:f>Sheet1!$A$2:$A$4</c:f>
              <c:strCache>
                <c:ptCount val="3"/>
                <c:pt idx="0">
                  <c:v>Vision</c:v>
                </c:pt>
                <c:pt idx="1">
                  <c:v>Safety</c:v>
                </c:pt>
                <c:pt idx="2">
                  <c:v>L/T Comfort</c:v>
                </c:pt>
              </c:strCache>
            </c:strRef>
          </c:cat>
          <c:val>
            <c:numRef>
              <c:f>Sheet1!$C$2:$C$4</c:f>
              <c:numCache>
                <c:formatCode>General</c:formatCode>
                <c:ptCount val="3"/>
                <c:pt idx="0">
                  <c:v>14.6</c:v>
                </c:pt>
                <c:pt idx="1">
                  <c:v>9.6999999999999993</c:v>
                </c:pt>
                <c:pt idx="2">
                  <c:v>19.399999999999999</c:v>
                </c:pt>
              </c:numCache>
            </c:numRef>
          </c:val>
        </c:ser>
        <c:dLbls>
          <c:showLegendKey val="0"/>
          <c:showVal val="0"/>
          <c:showCatName val="0"/>
          <c:showSerName val="0"/>
          <c:showPercent val="0"/>
          <c:showBubbleSize val="0"/>
        </c:dLbls>
        <c:gapWidth val="150"/>
        <c:overlap val="100"/>
        <c:axId val="208729216"/>
        <c:axId val="209518976"/>
      </c:barChart>
      <c:catAx>
        <c:axId val="208729216"/>
        <c:scaling>
          <c:orientation val="minMax"/>
        </c:scaling>
        <c:delete val="0"/>
        <c:axPos val="b"/>
        <c:majorTickMark val="out"/>
        <c:minorTickMark val="none"/>
        <c:tickLblPos val="nextTo"/>
        <c:txPr>
          <a:bodyPr/>
          <a:lstStyle/>
          <a:p>
            <a:pPr>
              <a:defRPr sz="3600"/>
            </a:pPr>
            <a:endParaRPr lang="en-US"/>
          </a:p>
        </c:txPr>
        <c:crossAx val="209518976"/>
        <c:crosses val="autoZero"/>
        <c:auto val="1"/>
        <c:lblAlgn val="ctr"/>
        <c:lblOffset val="100"/>
        <c:noMultiLvlLbl val="0"/>
      </c:catAx>
      <c:valAx>
        <c:axId val="209518976"/>
        <c:scaling>
          <c:orientation val="minMax"/>
          <c:max val="100"/>
        </c:scaling>
        <c:delete val="0"/>
        <c:axPos val="l"/>
        <c:majorGridlines>
          <c: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c:spPr>
        </c:majorGridlines>
        <c:title>
          <c:tx>
            <c:rich>
              <a:bodyPr rot="-5400000" vert="horz"/>
              <a:lstStyle/>
              <a:p>
                <a:pPr>
                  <a:defRPr sz="3600"/>
                </a:pPr>
                <a:r>
                  <a:rPr lang="en-US" sz="3600"/>
                  <a:t>Percent</a:t>
                </a:r>
              </a:p>
            </c:rich>
          </c:tx>
          <c:layout/>
          <c:overlay val="0"/>
        </c:title>
        <c:numFmt formatCode="General" sourceLinked="1"/>
        <c:majorTickMark val="out"/>
        <c:minorTickMark val="none"/>
        <c:tickLblPos val="nextTo"/>
        <c:txPr>
          <a:bodyPr/>
          <a:lstStyle/>
          <a:p>
            <a:pPr>
              <a:defRPr sz="3600"/>
            </a:pPr>
            <a:endParaRPr lang="en-US"/>
          </a:p>
        </c:txPr>
        <c:crossAx val="208729216"/>
        <c:crosses val="autoZero"/>
        <c:crossBetween val="between"/>
        <c:majorUnit val="25"/>
      </c:valAx>
      <c:spPr>
        <a:solidFill>
          <a:schemeClr val="bg1"/>
        </a:solidFill>
      </c:spPr>
    </c:plotArea>
    <c:legend>
      <c:legendPos val="r"/>
      <c:layout>
        <c:manualLayout>
          <c:xMode val="edge"/>
          <c:yMode val="edge"/>
          <c:x val="0.26413029373517727"/>
          <c:y val="0.18470093839778468"/>
          <c:w val="0.49831393034984633"/>
          <c:h val="0.14624676534796593"/>
        </c:manualLayout>
      </c:layout>
      <c:overlay val="0"/>
      <c:spPr>
        <a:solidFill>
          <a:schemeClr val="bg1"/>
        </a:solidFill>
        <a:ln>
          <a:solidFill>
            <a:schemeClr val="accent1">
              <a:lumMod val="75000"/>
            </a:schemeClr>
          </a:solidFill>
        </a:ln>
      </c:spPr>
      <c:txPr>
        <a:bodyPr/>
        <a:lstStyle/>
        <a:p>
          <a:pPr>
            <a:defRPr sz="3600"/>
          </a:pPr>
          <a:endParaRPr lang="en-US"/>
        </a:p>
      </c:txPr>
    </c:legend>
    <c:plotVisOnly val="1"/>
    <c:dispBlanksAs val="gap"/>
    <c:showDLblsOverMax val="0"/>
  </c:chart>
  <c:spPr>
    <a:solidFill>
      <a:schemeClr val="bg1">
        <a:lumMod val="95000"/>
      </a:schemeClr>
    </a:solidFill>
    <a:ln>
      <a:solidFill>
        <a:schemeClr val="accent5">
          <a:lumMod val="25000"/>
        </a:schemeClr>
      </a:solidFill>
    </a:ln>
  </c:spPr>
  <c:txPr>
    <a:bodyPr/>
    <a:lstStyle/>
    <a:p>
      <a:pPr>
        <a:defRPr sz="3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4400"/>
            </a:pPr>
            <a:r>
              <a:rPr lang="en-US" sz="4400" dirty="0"/>
              <a:t>Bottom Attributes</a:t>
            </a:r>
          </a:p>
        </c:rich>
      </c:tx>
      <c:layout/>
      <c:overlay val="0"/>
    </c:title>
    <c:autoTitleDeleted val="0"/>
    <c:plotArea>
      <c:layout>
        <c:manualLayout>
          <c:layoutTarget val="inner"/>
          <c:xMode val="edge"/>
          <c:yMode val="edge"/>
          <c:x val="0.11552280060222232"/>
          <c:y val="0.35116099384777438"/>
          <c:w val="0.81408895078932919"/>
          <c:h val="0.4662400236134342"/>
        </c:manualLayout>
      </c:layout>
      <c:barChart>
        <c:barDir val="col"/>
        <c:grouping val="stacked"/>
        <c:varyColors val="0"/>
        <c:ser>
          <c:idx val="0"/>
          <c:order val="0"/>
          <c:tx>
            <c:strRef>
              <c:f>Sheet1!$B$1</c:f>
              <c:strCache>
                <c:ptCount val="1"/>
                <c:pt idx="0">
                  <c:v>Rated 0</c:v>
                </c:pt>
              </c:strCache>
            </c:strRef>
          </c:tx>
          <c:spPr>
            <a:ln>
              <a:solidFill>
                <a:schemeClr val="accent1">
                  <a:lumMod val="50000"/>
                </a:schemeClr>
              </a:solidFill>
            </a:ln>
          </c:spPr>
          <c:invertIfNegative val="0"/>
          <c:cat>
            <c:strRef>
              <c:f>Sheet1!$A$2:$A$5</c:f>
              <c:strCache>
                <c:ptCount val="4"/>
                <c:pt idx="0">
                  <c:v>EW</c:v>
                </c:pt>
                <c:pt idx="1">
                  <c:v>Init Comf</c:v>
                </c:pt>
                <c:pt idx="2">
                  <c:v>Handling</c:v>
                </c:pt>
                <c:pt idx="3">
                  <c:v>Conven</c:v>
                </c:pt>
              </c:strCache>
            </c:strRef>
          </c:cat>
          <c:val>
            <c:numRef>
              <c:f>Sheet1!$B$2:$B$5</c:f>
              <c:numCache>
                <c:formatCode>General</c:formatCode>
                <c:ptCount val="4"/>
                <c:pt idx="0">
                  <c:v>30.3</c:v>
                </c:pt>
                <c:pt idx="1">
                  <c:v>0</c:v>
                </c:pt>
                <c:pt idx="2">
                  <c:v>2.4</c:v>
                </c:pt>
                <c:pt idx="3">
                  <c:v>1.2</c:v>
                </c:pt>
              </c:numCache>
            </c:numRef>
          </c:val>
        </c:ser>
        <c:ser>
          <c:idx val="1"/>
          <c:order val="1"/>
          <c:tx>
            <c:strRef>
              <c:f>Sheet1!$C$1</c:f>
              <c:strCache>
                <c:ptCount val="1"/>
                <c:pt idx="0">
                  <c:v>Rated 1</c:v>
                </c:pt>
              </c:strCache>
            </c:strRef>
          </c:tx>
          <c:spPr>
            <a:ln>
              <a:solidFill>
                <a:schemeClr val="accent2">
                  <a:lumMod val="75000"/>
                </a:schemeClr>
              </a:solidFill>
            </a:ln>
          </c:spPr>
          <c:invertIfNegative val="0"/>
          <c:cat>
            <c:strRef>
              <c:f>Sheet1!$A$2:$A$5</c:f>
              <c:strCache>
                <c:ptCount val="4"/>
                <c:pt idx="0">
                  <c:v>EW</c:v>
                </c:pt>
                <c:pt idx="1">
                  <c:v>Init Comf</c:v>
                </c:pt>
                <c:pt idx="2">
                  <c:v>Handling</c:v>
                </c:pt>
                <c:pt idx="3">
                  <c:v>Conven</c:v>
                </c:pt>
              </c:strCache>
            </c:strRef>
          </c:cat>
          <c:val>
            <c:numRef>
              <c:f>Sheet1!$C$2:$C$5</c:f>
              <c:numCache>
                <c:formatCode>General</c:formatCode>
                <c:ptCount val="4"/>
                <c:pt idx="0">
                  <c:v>17.399999999999999</c:v>
                </c:pt>
                <c:pt idx="1">
                  <c:v>9.6999999999999993</c:v>
                </c:pt>
                <c:pt idx="2">
                  <c:v>3.2</c:v>
                </c:pt>
                <c:pt idx="3">
                  <c:v>3.2</c:v>
                </c:pt>
              </c:numCache>
            </c:numRef>
          </c:val>
        </c:ser>
        <c:ser>
          <c:idx val="2"/>
          <c:order val="2"/>
          <c:tx>
            <c:strRef>
              <c:f>Sheet1!$D$1</c:f>
              <c:strCache>
                <c:ptCount val="1"/>
                <c:pt idx="0">
                  <c:v>Rated 2</c:v>
                </c:pt>
              </c:strCache>
            </c:strRef>
          </c:tx>
          <c:spPr>
            <a:solidFill>
              <a:schemeClr val="bg1"/>
            </a:solidFill>
            <a:ln>
              <a:solidFill>
                <a:schemeClr val="tx1"/>
              </a:solidFill>
            </a:ln>
          </c:spPr>
          <c:invertIfNegative val="0"/>
          <c:cat>
            <c:strRef>
              <c:f>Sheet1!$A$2:$A$5</c:f>
              <c:strCache>
                <c:ptCount val="4"/>
                <c:pt idx="0">
                  <c:v>EW</c:v>
                </c:pt>
                <c:pt idx="1">
                  <c:v>Init Comf</c:v>
                </c:pt>
                <c:pt idx="2">
                  <c:v>Handling</c:v>
                </c:pt>
                <c:pt idx="3">
                  <c:v>Conven</c:v>
                </c:pt>
              </c:strCache>
            </c:strRef>
          </c:cat>
          <c:val>
            <c:numRef>
              <c:f>Sheet1!$D$2:$D$5</c:f>
              <c:numCache>
                <c:formatCode>General</c:formatCode>
                <c:ptCount val="4"/>
                <c:pt idx="0">
                  <c:v>9.1999999999999993</c:v>
                </c:pt>
                <c:pt idx="1">
                  <c:v>19.8</c:v>
                </c:pt>
                <c:pt idx="2">
                  <c:v>6.1</c:v>
                </c:pt>
                <c:pt idx="3">
                  <c:v>4.4000000000000004</c:v>
                </c:pt>
              </c:numCache>
            </c:numRef>
          </c:val>
        </c:ser>
        <c:dLbls>
          <c:showLegendKey val="0"/>
          <c:showVal val="0"/>
          <c:showCatName val="0"/>
          <c:showSerName val="0"/>
          <c:showPercent val="0"/>
          <c:showBubbleSize val="0"/>
        </c:dLbls>
        <c:gapWidth val="150"/>
        <c:overlap val="100"/>
        <c:axId val="215117824"/>
        <c:axId val="215120128"/>
      </c:barChart>
      <c:catAx>
        <c:axId val="215117824"/>
        <c:scaling>
          <c:orientation val="minMax"/>
        </c:scaling>
        <c:delete val="0"/>
        <c:axPos val="b"/>
        <c:majorTickMark val="out"/>
        <c:minorTickMark val="none"/>
        <c:tickLblPos val="nextTo"/>
        <c:crossAx val="215120128"/>
        <c:crosses val="autoZero"/>
        <c:auto val="1"/>
        <c:lblAlgn val="ctr"/>
        <c:lblOffset val="100"/>
        <c:noMultiLvlLbl val="0"/>
      </c:catAx>
      <c:valAx>
        <c:axId val="215120128"/>
        <c:scaling>
          <c:orientation val="minMax"/>
          <c:max val="100"/>
        </c:scaling>
        <c:delete val="0"/>
        <c:axPos val="l"/>
        <c:majorGridlines>
          <c:spPr>
            <a:ln>
              <a:solidFill>
                <a:schemeClr val="accent1">
                  <a:lumMod val="60000"/>
                  <a:lumOff val="40000"/>
                </a:schemeClr>
              </a:solidFill>
              <a:prstDash val="sysDash"/>
            </a:ln>
          </c:spPr>
        </c:majorGridlines>
        <c:title>
          <c:tx>
            <c:rich>
              <a:bodyPr rot="-5400000" vert="horz"/>
              <a:lstStyle/>
              <a:p>
                <a:pPr>
                  <a:defRPr/>
                </a:pPr>
                <a:r>
                  <a:rPr lang="en-US"/>
                  <a:t>Percent</a:t>
                </a:r>
              </a:p>
            </c:rich>
          </c:tx>
          <c:layout>
            <c:manualLayout>
              <c:xMode val="edge"/>
              <c:yMode val="edge"/>
              <c:x val="3.1482282192600491E-2"/>
              <c:y val="0.37660938865513388"/>
            </c:manualLayout>
          </c:layout>
          <c:overlay val="0"/>
        </c:title>
        <c:numFmt formatCode="General" sourceLinked="1"/>
        <c:majorTickMark val="out"/>
        <c:minorTickMark val="none"/>
        <c:tickLblPos val="nextTo"/>
        <c:spPr>
          <a:ln>
            <a:solidFill>
              <a:srgbClr val="CCFFFF"/>
            </a:solidFill>
          </a:ln>
        </c:spPr>
        <c:crossAx val="215117824"/>
        <c:crosses val="autoZero"/>
        <c:crossBetween val="between"/>
        <c:majorUnit val="25"/>
      </c:valAx>
      <c:spPr>
        <a:solidFill>
          <a:schemeClr val="bg1"/>
        </a:solidFill>
        <a:ln>
          <a:solidFill>
            <a:schemeClr val="tx1"/>
          </a:solidFill>
        </a:ln>
      </c:spPr>
    </c:plotArea>
    <c:legend>
      <c:legendPos val="r"/>
      <c:layout>
        <c:manualLayout>
          <c:xMode val="edge"/>
          <c:yMode val="edge"/>
          <c:x val="0.19021415630601188"/>
          <c:y val="0.17664035234947884"/>
          <c:w val="0.64913826673634945"/>
          <c:h val="0.1347618687478265"/>
        </c:manualLayout>
      </c:layout>
      <c:overlay val="0"/>
      <c:spPr>
        <a:solidFill>
          <a:schemeClr val="bg1"/>
        </a:solidFill>
        <a:ln>
          <a:solidFill>
            <a:schemeClr val="accent1"/>
          </a:solidFill>
        </a:ln>
      </c:spPr>
    </c:legend>
    <c:plotVisOnly val="1"/>
    <c:dispBlanksAs val="gap"/>
    <c:showDLblsOverMax val="0"/>
  </c:chart>
  <c:spPr>
    <a:solidFill>
      <a:schemeClr val="bg1">
        <a:lumMod val="95000"/>
      </a:schemeClr>
    </a:solidFill>
    <a:ln>
      <a:solidFill>
        <a:schemeClr val="accent5">
          <a:lumMod val="25000"/>
        </a:schemeClr>
      </a:solidFill>
    </a:ln>
  </c:spPr>
  <c:txPr>
    <a:bodyPr/>
    <a:lstStyle/>
    <a:p>
      <a:pPr>
        <a:defRPr sz="3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pPr>
            <a:r>
              <a:rPr lang="en-US" sz="3600"/>
              <a:t>Top Most Important Factors (Blue)</a:t>
            </a:r>
            <a:br>
              <a:rPr lang="en-US" sz="3600"/>
            </a:br>
            <a:r>
              <a:rPr lang="en-US" sz="3600"/>
              <a:t>Least Important (Green)</a:t>
            </a:r>
          </a:p>
        </c:rich>
      </c:tx>
      <c:layout>
        <c:manualLayout>
          <c:xMode val="edge"/>
          <c:yMode val="edge"/>
          <c:x val="0.2650600153394434"/>
          <c:y val="5.5486609923234053E-3"/>
        </c:manualLayout>
      </c:layout>
      <c:overlay val="0"/>
    </c:title>
    <c:autoTitleDeleted val="0"/>
    <c:plotArea>
      <c:layout>
        <c:manualLayout>
          <c:layoutTarget val="inner"/>
          <c:xMode val="edge"/>
          <c:yMode val="edge"/>
          <c:x val="9.5683104886769968E-2"/>
          <c:y val="0.18952378119325464"/>
          <c:w val="0.87221653175076153"/>
          <c:h val="0.6722312902845069"/>
        </c:manualLayout>
      </c:layout>
      <c:barChart>
        <c:barDir val="col"/>
        <c:grouping val="clustered"/>
        <c:varyColors val="0"/>
        <c:ser>
          <c:idx val="0"/>
          <c:order val="0"/>
          <c:tx>
            <c:strRef>
              <c:f>Sheet1!$B$1</c:f>
              <c:strCache>
                <c:ptCount val="1"/>
                <c:pt idx="0">
                  <c:v>Series 1</c:v>
                </c:pt>
              </c:strCache>
            </c:strRef>
          </c:tx>
          <c:spPr>
            <a:gradFill>
              <a:gsLst>
                <a:gs pos="0">
                  <a:schemeClr val="accent1">
                    <a:lumMod val="50000"/>
                  </a:schemeClr>
                </a:gs>
                <a:gs pos="50000">
                  <a:schemeClr val="accent1">
                    <a:tint val="44500"/>
                    <a:satMod val="160000"/>
                  </a:schemeClr>
                </a:gs>
                <a:gs pos="100000">
                  <a:schemeClr val="accent1">
                    <a:lumMod val="50000"/>
                  </a:schemeClr>
                </a:gs>
              </a:gsLst>
              <a:lin ang="10800000" scaled="0"/>
            </a:gradFill>
            <a:effectLst>
              <a:outerShdw blurRad="50800" dist="38100" dir="18900000" algn="bl" rotWithShape="0">
                <a:prstClr val="black">
                  <a:alpha val="40000"/>
                </a:prstClr>
              </a:outerShdw>
            </a:effectLst>
          </c:spPr>
          <c:invertIfNegative val="0"/>
          <c:dPt>
            <c:idx val="3"/>
            <c:invertIfNegative val="0"/>
            <c:bubble3D val="0"/>
            <c:spPr>
              <a:gradFill>
                <a:gsLst>
                  <a:gs pos="0">
                    <a:schemeClr val="accent2">
                      <a:lumMod val="50000"/>
                    </a:schemeClr>
                  </a:gs>
                  <a:gs pos="50000">
                    <a:schemeClr val="accent2">
                      <a:lumMod val="20000"/>
                      <a:lumOff val="80000"/>
                    </a:schemeClr>
                  </a:gs>
                  <a:gs pos="100000">
                    <a:schemeClr val="accent2">
                      <a:lumMod val="75000"/>
                    </a:schemeClr>
                  </a:gs>
                </a:gsLst>
                <a:lin ang="10800000" scaled="0"/>
              </a:gradFill>
              <a:effectLst>
                <a:outerShdw blurRad="50800" dist="38100" dir="18900000" algn="bl" rotWithShape="0">
                  <a:prstClr val="black">
                    <a:alpha val="40000"/>
                  </a:prstClr>
                </a:outerShdw>
              </a:effectLst>
            </c:spPr>
          </c:dPt>
          <c:dPt>
            <c:idx val="4"/>
            <c:invertIfNegative val="0"/>
            <c:bubble3D val="0"/>
            <c:spPr>
              <a:gradFill>
                <a:gsLst>
                  <a:gs pos="0">
                    <a:schemeClr val="accent2">
                      <a:lumMod val="50000"/>
                    </a:schemeClr>
                  </a:gs>
                  <a:gs pos="50000">
                    <a:schemeClr val="accent2">
                      <a:lumMod val="20000"/>
                      <a:lumOff val="80000"/>
                    </a:schemeClr>
                  </a:gs>
                  <a:gs pos="100000">
                    <a:schemeClr val="accent2">
                      <a:lumMod val="75000"/>
                    </a:schemeClr>
                  </a:gs>
                </a:gsLst>
                <a:lin ang="10800000" scaled="0"/>
              </a:gradFill>
              <a:effectLst>
                <a:outerShdw blurRad="50800" dist="38100" dir="18900000" algn="bl" rotWithShape="0">
                  <a:prstClr val="black">
                    <a:alpha val="40000"/>
                  </a:prstClr>
                </a:outerShdw>
              </a:effectLst>
            </c:spPr>
          </c:dPt>
          <c:dPt>
            <c:idx val="5"/>
            <c:invertIfNegative val="0"/>
            <c:bubble3D val="0"/>
            <c:spPr>
              <a:gradFill>
                <a:gsLst>
                  <a:gs pos="0">
                    <a:schemeClr val="accent2">
                      <a:lumMod val="50000"/>
                    </a:schemeClr>
                  </a:gs>
                  <a:gs pos="50000">
                    <a:schemeClr val="accent2">
                      <a:lumMod val="20000"/>
                      <a:lumOff val="80000"/>
                    </a:schemeClr>
                  </a:gs>
                  <a:gs pos="100000">
                    <a:schemeClr val="accent2">
                      <a:lumMod val="75000"/>
                    </a:schemeClr>
                  </a:gs>
                </a:gsLst>
                <a:lin ang="10800000" scaled="0"/>
              </a:gradFill>
              <a:effectLst>
                <a:outerShdw blurRad="50800" dist="38100" dir="18900000" algn="bl" rotWithShape="0">
                  <a:prstClr val="black">
                    <a:alpha val="40000"/>
                  </a:prstClr>
                </a:outerShdw>
              </a:effectLst>
            </c:spPr>
          </c:dPt>
          <c:dPt>
            <c:idx val="6"/>
            <c:invertIfNegative val="0"/>
            <c:bubble3D val="0"/>
            <c:spPr>
              <a:gradFill>
                <a:gsLst>
                  <a:gs pos="0">
                    <a:schemeClr val="accent2">
                      <a:lumMod val="50000"/>
                    </a:schemeClr>
                  </a:gs>
                  <a:gs pos="50000">
                    <a:schemeClr val="accent2">
                      <a:lumMod val="20000"/>
                      <a:lumOff val="80000"/>
                    </a:schemeClr>
                  </a:gs>
                  <a:gs pos="100000">
                    <a:schemeClr val="accent2">
                      <a:lumMod val="75000"/>
                    </a:schemeClr>
                  </a:gs>
                </a:gsLst>
                <a:lin ang="10800000" scaled="0"/>
              </a:gradFill>
              <a:effectLst>
                <a:outerShdw blurRad="50800" dist="38100" dir="18900000" algn="bl" rotWithShape="0">
                  <a:prstClr val="black">
                    <a:alpha val="40000"/>
                  </a:prstClr>
                </a:outerShdw>
              </a:effectLst>
            </c:spPr>
          </c:dPt>
          <c:dLbls>
            <c:numFmt formatCode="#,##0" sourceLinked="0"/>
            <c:txPr>
              <a:bodyPr/>
              <a:lstStyle/>
              <a:p>
                <a:pPr>
                  <a:defRPr sz="3200"/>
                </a:pPr>
                <a:endParaRPr lang="en-US"/>
              </a:p>
            </c:txPr>
            <c:showLegendKey val="0"/>
            <c:showVal val="1"/>
            <c:showCatName val="0"/>
            <c:showSerName val="0"/>
            <c:showPercent val="0"/>
            <c:showBubbleSize val="0"/>
            <c:showLeaderLines val="0"/>
          </c:dLbls>
          <c:cat>
            <c:strRef>
              <c:f>Sheet1!$A$2:$A$8</c:f>
              <c:strCache>
                <c:ptCount val="7"/>
                <c:pt idx="0">
                  <c:v>Vision</c:v>
                </c:pt>
                <c:pt idx="1">
                  <c:v>Health</c:v>
                </c:pt>
                <c:pt idx="2">
                  <c:v>L/T Comfort</c:v>
                </c:pt>
                <c:pt idx="3">
                  <c:v>Initial Comf</c:v>
                </c:pt>
                <c:pt idx="4">
                  <c:v>No Device</c:v>
                </c:pt>
                <c:pt idx="5">
                  <c:v>Initial Cost</c:v>
                </c:pt>
                <c:pt idx="6">
                  <c:v>Maint Cost</c:v>
                </c:pt>
              </c:strCache>
            </c:strRef>
          </c:cat>
          <c:val>
            <c:numRef>
              <c:f>Sheet1!$B$2:$B$8</c:f>
              <c:numCache>
                <c:formatCode>General</c:formatCode>
                <c:ptCount val="7"/>
                <c:pt idx="0">
                  <c:v>86</c:v>
                </c:pt>
                <c:pt idx="1">
                  <c:v>72.2</c:v>
                </c:pt>
                <c:pt idx="2">
                  <c:v>62.8</c:v>
                </c:pt>
                <c:pt idx="3">
                  <c:v>58.1</c:v>
                </c:pt>
                <c:pt idx="4">
                  <c:v>48.5</c:v>
                </c:pt>
                <c:pt idx="5">
                  <c:v>45</c:v>
                </c:pt>
                <c:pt idx="6">
                  <c:v>42.1</c:v>
                </c:pt>
              </c:numCache>
            </c:numRef>
          </c:val>
        </c:ser>
        <c:dLbls>
          <c:showLegendKey val="0"/>
          <c:showVal val="0"/>
          <c:showCatName val="0"/>
          <c:showSerName val="0"/>
          <c:showPercent val="0"/>
          <c:showBubbleSize val="0"/>
        </c:dLbls>
        <c:gapWidth val="150"/>
        <c:axId val="249275136"/>
        <c:axId val="249277056"/>
      </c:barChart>
      <c:catAx>
        <c:axId val="249275136"/>
        <c:scaling>
          <c:orientation val="minMax"/>
        </c:scaling>
        <c:delete val="0"/>
        <c:axPos val="b"/>
        <c:majorTickMark val="out"/>
        <c:minorTickMark val="none"/>
        <c:tickLblPos val="nextTo"/>
        <c:txPr>
          <a:bodyPr/>
          <a:lstStyle/>
          <a:p>
            <a:pPr>
              <a:defRPr sz="3600"/>
            </a:pPr>
            <a:endParaRPr lang="en-US"/>
          </a:p>
        </c:txPr>
        <c:crossAx val="249277056"/>
        <c:crosses val="autoZero"/>
        <c:auto val="1"/>
        <c:lblAlgn val="ctr"/>
        <c:lblOffset val="100"/>
        <c:noMultiLvlLbl val="0"/>
      </c:catAx>
      <c:valAx>
        <c:axId val="249277056"/>
        <c:scaling>
          <c:orientation val="minMax"/>
          <c:max val="100"/>
        </c:scaling>
        <c:delete val="0"/>
        <c:axPos val="l"/>
        <c:majorGridlines/>
        <c:title>
          <c:tx>
            <c:rich>
              <a:bodyPr rot="-5400000" vert="horz"/>
              <a:lstStyle/>
              <a:p>
                <a:pPr>
                  <a:defRPr sz="3600"/>
                </a:pPr>
                <a:r>
                  <a:rPr lang="en-US" sz="3600"/>
                  <a:t>Percent</a:t>
                </a:r>
              </a:p>
            </c:rich>
          </c:tx>
          <c:layout>
            <c:manualLayout>
              <c:xMode val="edge"/>
              <c:yMode val="edge"/>
              <c:x val="1.9603467255992581E-2"/>
              <c:y val="0.4092121056946752"/>
            </c:manualLayout>
          </c:layout>
          <c:overlay val="0"/>
        </c:title>
        <c:numFmt formatCode="General" sourceLinked="1"/>
        <c:majorTickMark val="out"/>
        <c:minorTickMark val="none"/>
        <c:tickLblPos val="nextTo"/>
        <c:txPr>
          <a:bodyPr/>
          <a:lstStyle/>
          <a:p>
            <a:pPr>
              <a:defRPr sz="3200"/>
            </a:pPr>
            <a:endParaRPr lang="en-US"/>
          </a:p>
        </c:txPr>
        <c:crossAx val="249275136"/>
        <c:crosses val="autoZero"/>
        <c:crossBetween val="between"/>
        <c:majorUnit val="25"/>
      </c:valAx>
      <c:spPr>
        <a:solidFill>
          <a:schemeClr val="bg1"/>
        </a:solidFill>
      </c:spPr>
    </c:plotArea>
    <c:plotVisOnly val="1"/>
    <c:dispBlanksAs val="gap"/>
    <c:showDLblsOverMax val="0"/>
  </c:chart>
  <c:spPr>
    <a:solidFill>
      <a:schemeClr val="bg2">
        <a:lumMod val="20000"/>
        <a:lumOff val="80000"/>
      </a:schemeClr>
    </a:solidFill>
    <a:ln>
      <a:solidFill>
        <a:schemeClr val="accent5">
          <a:lumMod val="25000"/>
        </a:schemeClr>
      </a:solidFill>
    </a:ln>
  </c:spPr>
  <c:txPr>
    <a:bodyPr/>
    <a:lstStyle/>
    <a:p>
      <a:pPr>
        <a:defRPr sz="2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4400"/>
            </a:pPr>
            <a:r>
              <a:rPr lang="en-US" sz="4400"/>
              <a:t>Rank &amp; Mean Importance of Attributes</a:t>
            </a:r>
          </a:p>
        </c:rich>
      </c:tx>
      <c:layout/>
      <c:overlay val="1"/>
    </c:title>
    <c:autoTitleDeleted val="0"/>
    <c:plotArea>
      <c:layout>
        <c:manualLayout>
          <c:layoutTarget val="inner"/>
          <c:xMode val="edge"/>
          <c:yMode val="edge"/>
          <c:x val="7.0480704566046215E-2"/>
          <c:y val="0.16907546274682034"/>
          <c:w val="0.91241674871382128"/>
          <c:h val="0.6837249997707906"/>
        </c:manualLayout>
      </c:layout>
      <c:barChart>
        <c:barDir val="col"/>
        <c:grouping val="clustered"/>
        <c:varyColors val="0"/>
        <c:ser>
          <c:idx val="0"/>
          <c:order val="0"/>
          <c:tx>
            <c:strRef>
              <c:f>Sheet1!$B$1</c:f>
              <c:strCache>
                <c:ptCount val="1"/>
                <c:pt idx="0">
                  <c:v>Series 1</c:v>
                </c:pt>
              </c:strCache>
            </c:strRef>
          </c:tx>
          <c:spPr>
            <a:gradFill>
              <a:gsLst>
                <a:gs pos="0">
                  <a:schemeClr val="accent1">
                    <a:lumMod val="50000"/>
                  </a:schemeClr>
                </a:gs>
                <a:gs pos="50000">
                  <a:schemeClr val="accent1">
                    <a:tint val="44500"/>
                    <a:satMod val="160000"/>
                  </a:schemeClr>
                </a:gs>
                <a:gs pos="100000">
                  <a:schemeClr val="accent1">
                    <a:lumMod val="50000"/>
                  </a:schemeClr>
                </a:gs>
              </a:gsLst>
              <a:lin ang="10800000" scaled="0"/>
            </a:gradFill>
            <a:ln>
              <a:solidFill>
                <a:schemeClr val="accent5">
                  <a:lumMod val="25000"/>
                </a:schemeClr>
              </a:solidFill>
            </a:ln>
          </c:spPr>
          <c:invertIfNegative val="0"/>
          <c:dLbls>
            <c:txPr>
              <a:bodyPr/>
              <a:lstStyle/>
              <a:p>
                <a:pPr>
                  <a:defRPr sz="4000"/>
                </a:pPr>
                <a:endParaRPr lang="en-US"/>
              </a:p>
            </c:txPr>
            <c:showLegendKey val="0"/>
            <c:showVal val="1"/>
            <c:showCatName val="0"/>
            <c:showSerName val="0"/>
            <c:showPercent val="0"/>
            <c:showBubbleSize val="0"/>
            <c:showLeaderLines val="0"/>
          </c:dLbls>
          <c:cat>
            <c:strRef>
              <c:f>Sheet1!$A$2:$A$5</c:f>
              <c:strCache>
                <c:ptCount val="4"/>
                <c:pt idx="0">
                  <c:v>#1 Safe to wear</c:v>
                </c:pt>
                <c:pt idx="1">
                  <c:v>#2 Vision</c:v>
                </c:pt>
                <c:pt idx="2">
                  <c:v>#3 Comfort</c:v>
                </c:pt>
                <c:pt idx="3">
                  <c:v>#10 Convenience</c:v>
                </c:pt>
              </c:strCache>
            </c:strRef>
          </c:cat>
          <c:val>
            <c:numRef>
              <c:f>Sheet1!$B$2:$B$5</c:f>
              <c:numCache>
                <c:formatCode>General</c:formatCode>
                <c:ptCount val="4"/>
                <c:pt idx="0">
                  <c:v>9.7799999999999994</c:v>
                </c:pt>
                <c:pt idx="1">
                  <c:v>9.76</c:v>
                </c:pt>
                <c:pt idx="2">
                  <c:v>9.74</c:v>
                </c:pt>
                <c:pt idx="3">
                  <c:v>9.31</c:v>
                </c:pt>
              </c:numCache>
            </c:numRef>
          </c:val>
        </c:ser>
        <c:dLbls>
          <c:showLegendKey val="0"/>
          <c:showVal val="0"/>
          <c:showCatName val="0"/>
          <c:showSerName val="0"/>
          <c:showPercent val="0"/>
          <c:showBubbleSize val="0"/>
        </c:dLbls>
        <c:gapWidth val="150"/>
        <c:axId val="251575680"/>
        <c:axId val="260441600"/>
      </c:barChart>
      <c:catAx>
        <c:axId val="251575680"/>
        <c:scaling>
          <c:orientation val="minMax"/>
        </c:scaling>
        <c:delete val="0"/>
        <c:axPos val="b"/>
        <c:majorTickMark val="out"/>
        <c:minorTickMark val="none"/>
        <c:tickLblPos val="nextTo"/>
        <c:txPr>
          <a:bodyPr/>
          <a:lstStyle/>
          <a:p>
            <a:pPr>
              <a:defRPr sz="4000"/>
            </a:pPr>
            <a:endParaRPr lang="en-US"/>
          </a:p>
        </c:txPr>
        <c:crossAx val="260441600"/>
        <c:crosses val="autoZero"/>
        <c:auto val="1"/>
        <c:lblAlgn val="ctr"/>
        <c:lblOffset val="100"/>
        <c:noMultiLvlLbl val="0"/>
      </c:catAx>
      <c:valAx>
        <c:axId val="260441600"/>
        <c:scaling>
          <c:orientation val="minMax"/>
          <c:max val="10"/>
        </c:scaling>
        <c:delete val="0"/>
        <c:axPos val="l"/>
        <c:numFmt formatCode="General" sourceLinked="1"/>
        <c:majorTickMark val="out"/>
        <c:minorTickMark val="none"/>
        <c:tickLblPos val="nextTo"/>
        <c:txPr>
          <a:bodyPr/>
          <a:lstStyle/>
          <a:p>
            <a:pPr>
              <a:defRPr sz="4000"/>
            </a:pPr>
            <a:endParaRPr lang="en-US"/>
          </a:p>
        </c:txPr>
        <c:crossAx val="251575680"/>
        <c:crosses val="autoZero"/>
        <c:crossBetween val="between"/>
      </c:valAx>
    </c:plotArea>
    <c:plotVisOnly val="1"/>
    <c:dispBlanksAs val="gap"/>
    <c:showDLblsOverMax val="0"/>
  </c:chart>
  <c:spPr>
    <a:noFill/>
    <a:ln>
      <a:solidFill>
        <a:schemeClr val="accent5">
          <a:lumMod val="25000"/>
        </a:schemeClr>
      </a:solidFill>
    </a:ln>
  </c:spPr>
  <c:txPr>
    <a:bodyPr/>
    <a:lstStyle/>
    <a:p>
      <a:pPr>
        <a:defRPr sz="3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694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7811" y="4415522"/>
            <a:ext cx="5046193" cy="4183915"/>
          </a:xfrm>
          <a:prstGeom prst="rect">
            <a:avLst/>
          </a:prstGeom>
          <a:noFill/>
          <a:ln w="12700">
            <a:noFill/>
            <a:miter lim="800000"/>
            <a:headEnd/>
            <a:tailEnd/>
          </a:ln>
          <a:effectLst/>
        </p:spPr>
        <p:txBody>
          <a:bodyPr vert="horz" wrap="square" lIns="85992" tIns="42184" rIns="85992" bIns="4218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966788" y="698500"/>
            <a:ext cx="4956175" cy="3481388"/>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126637597"/>
      </p:ext>
    </p:extLst>
  </p:cSld>
  <p:clrMap bg1="lt1" tx1="dk1" bg2="lt2" tx2="dk2" accent1="accent1" accent2="accent2" accent3="accent3" accent4="accent4" accent5="accent5" accent6="accent6" hlink="hlink" folHlink="folHlink"/>
  <p:notesStyle>
    <a:lvl1pPr algn="l" defTabSz="719153" rtl="0" eaLnBrk="0" fontAlgn="base" hangingPunct="0">
      <a:spcBef>
        <a:spcPct val="30000"/>
      </a:spcBef>
      <a:spcAft>
        <a:spcPct val="0"/>
      </a:spcAft>
      <a:defRPr sz="1000" kern="1200">
        <a:solidFill>
          <a:schemeClr val="tx1"/>
        </a:solidFill>
        <a:latin typeface="Helvetica" pitchFamily="34" charset="0"/>
        <a:ea typeface="+mn-ea"/>
        <a:cs typeface="+mn-cs"/>
      </a:defRPr>
    </a:lvl1pPr>
    <a:lvl2pPr marL="360267" algn="l" defTabSz="719153" rtl="0" eaLnBrk="0" fontAlgn="base" hangingPunct="0">
      <a:spcBef>
        <a:spcPct val="30000"/>
      </a:spcBef>
      <a:spcAft>
        <a:spcPct val="0"/>
      </a:spcAft>
      <a:defRPr sz="1000" kern="1200">
        <a:solidFill>
          <a:schemeClr val="tx1"/>
        </a:solidFill>
        <a:latin typeface="Helvetica" pitchFamily="34" charset="0"/>
        <a:ea typeface="+mn-ea"/>
        <a:cs typeface="+mn-cs"/>
      </a:defRPr>
    </a:lvl2pPr>
    <a:lvl3pPr marL="719153" algn="l" defTabSz="719153" rtl="0" eaLnBrk="0" fontAlgn="base" hangingPunct="0">
      <a:spcBef>
        <a:spcPct val="30000"/>
      </a:spcBef>
      <a:spcAft>
        <a:spcPct val="0"/>
      </a:spcAft>
      <a:defRPr sz="1000" kern="1200">
        <a:solidFill>
          <a:schemeClr val="tx1"/>
        </a:solidFill>
        <a:latin typeface="Helvetica" pitchFamily="34" charset="0"/>
        <a:ea typeface="+mn-ea"/>
        <a:cs typeface="+mn-cs"/>
      </a:defRPr>
    </a:lvl3pPr>
    <a:lvl4pPr marL="1079419" algn="l" defTabSz="719153" rtl="0" eaLnBrk="0" fontAlgn="base" hangingPunct="0">
      <a:spcBef>
        <a:spcPct val="30000"/>
      </a:spcBef>
      <a:spcAft>
        <a:spcPct val="0"/>
      </a:spcAft>
      <a:defRPr sz="1000" kern="1200">
        <a:solidFill>
          <a:schemeClr val="tx1"/>
        </a:solidFill>
        <a:latin typeface="Helvetica" pitchFamily="34" charset="0"/>
        <a:ea typeface="+mn-ea"/>
        <a:cs typeface="+mn-cs"/>
      </a:defRPr>
    </a:lvl4pPr>
    <a:lvl5pPr marL="1439686" algn="l" defTabSz="719153" rtl="0" eaLnBrk="0" fontAlgn="base" hangingPunct="0">
      <a:spcBef>
        <a:spcPct val="30000"/>
      </a:spcBef>
      <a:spcAft>
        <a:spcPct val="0"/>
      </a:spcAft>
      <a:defRPr sz="1000" kern="1200">
        <a:solidFill>
          <a:schemeClr val="tx1"/>
        </a:solidFill>
        <a:latin typeface="Helvetica" pitchFamily="34" charset="0"/>
        <a:ea typeface="+mn-ea"/>
        <a:cs typeface="+mn-cs"/>
      </a:defRPr>
    </a:lvl5pPr>
    <a:lvl6pPr marL="1987677" algn="l" defTabSz="795071" rtl="0" eaLnBrk="1" latinLnBrk="0" hangingPunct="1">
      <a:defRPr sz="1000" kern="1200">
        <a:solidFill>
          <a:schemeClr val="tx1"/>
        </a:solidFill>
        <a:latin typeface="+mn-lt"/>
        <a:ea typeface="+mn-ea"/>
        <a:cs typeface="+mn-cs"/>
      </a:defRPr>
    </a:lvl6pPr>
    <a:lvl7pPr marL="2385212" algn="l" defTabSz="795071" rtl="0" eaLnBrk="1" latinLnBrk="0" hangingPunct="1">
      <a:defRPr sz="1000" kern="1200">
        <a:solidFill>
          <a:schemeClr val="tx1"/>
        </a:solidFill>
        <a:latin typeface="+mn-lt"/>
        <a:ea typeface="+mn-ea"/>
        <a:cs typeface="+mn-cs"/>
      </a:defRPr>
    </a:lvl7pPr>
    <a:lvl8pPr marL="2782748" algn="l" defTabSz="795071" rtl="0" eaLnBrk="1" latinLnBrk="0" hangingPunct="1">
      <a:defRPr sz="1000" kern="1200">
        <a:solidFill>
          <a:schemeClr val="tx1"/>
        </a:solidFill>
        <a:latin typeface="+mn-lt"/>
        <a:ea typeface="+mn-ea"/>
        <a:cs typeface="+mn-cs"/>
      </a:defRPr>
    </a:lvl8pPr>
    <a:lvl9pPr marL="3180283" algn="l" defTabSz="795071"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2995" y="9374453"/>
            <a:ext cx="36530813" cy="6466946"/>
          </a:xfrm>
        </p:spPr>
        <p:txBody>
          <a:bodyPr lIns="79507" tIns="39754" rIns="79507" bIns="39754"/>
          <a:lstStyle/>
          <a:p>
            <a:r>
              <a:rPr lang="en-US" smtClean="0"/>
              <a:t>Click to edit Master title style</a:t>
            </a:r>
            <a:endParaRPr lang="en-US"/>
          </a:p>
        </p:txBody>
      </p:sp>
      <p:sp>
        <p:nvSpPr>
          <p:cNvPr id="3" name="Subtitle 2"/>
          <p:cNvSpPr>
            <a:spLocks noGrp="1"/>
          </p:cNvSpPr>
          <p:nvPr>
            <p:ph type="subTitle" idx="1"/>
          </p:nvPr>
        </p:nvSpPr>
        <p:spPr>
          <a:xfrm>
            <a:off x="6445989" y="17098699"/>
            <a:ext cx="30084827" cy="7712604"/>
          </a:xfrm>
        </p:spPr>
        <p:txBody>
          <a:bodyPr lIns="79507" tIns="39754" rIns="79507" bIns="39754"/>
          <a:lstStyle>
            <a:lvl1pPr marL="0" indent="0" algn="ctr">
              <a:buNone/>
              <a:defRPr/>
            </a:lvl1pPr>
            <a:lvl2pPr marL="397535" indent="0" algn="ctr">
              <a:buNone/>
              <a:defRPr/>
            </a:lvl2pPr>
            <a:lvl3pPr marL="795071" indent="0" algn="ctr">
              <a:buNone/>
              <a:defRPr/>
            </a:lvl3pPr>
            <a:lvl4pPr marL="1192606" indent="0" algn="ctr">
              <a:buNone/>
              <a:defRPr/>
            </a:lvl4pPr>
            <a:lvl5pPr marL="1590142" indent="0" algn="ctr">
              <a:buNone/>
              <a:defRPr/>
            </a:lvl5pPr>
            <a:lvl6pPr marL="1987677" indent="0" algn="ctr">
              <a:buNone/>
              <a:defRPr/>
            </a:lvl6pPr>
            <a:lvl7pPr marL="2385212" indent="0" algn="ctr">
              <a:buNone/>
              <a:defRPr/>
            </a:lvl7pPr>
            <a:lvl8pPr marL="2782748" indent="0" algn="ctr">
              <a:buNone/>
              <a:defRPr/>
            </a:lvl8pPr>
            <a:lvl9pPr marL="3180283"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lIns="79507" tIns="39754" rIns="79507" bIns="39754"/>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lIns="79507" tIns="39754" rIns="79507" bIns="3975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1771" y="2681950"/>
            <a:ext cx="9132037" cy="24140451"/>
          </a:xfrm>
        </p:spPr>
        <p:txBody>
          <a:bodyPr vert="eaVert" lIns="79507" tIns="39754" rIns="79507" bIns="39754"/>
          <a:lstStyle/>
          <a:p>
            <a:r>
              <a:rPr lang="en-US" smtClean="0"/>
              <a:t>Click to edit Master title style</a:t>
            </a:r>
            <a:endParaRPr lang="en-US"/>
          </a:p>
        </p:txBody>
      </p:sp>
      <p:sp>
        <p:nvSpPr>
          <p:cNvPr id="3" name="Vertical Text Placeholder 2"/>
          <p:cNvSpPr>
            <a:spLocks noGrp="1"/>
          </p:cNvSpPr>
          <p:nvPr>
            <p:ph type="body" orient="vert" idx="1"/>
          </p:nvPr>
        </p:nvSpPr>
        <p:spPr>
          <a:xfrm>
            <a:off x="3222997" y="2681950"/>
            <a:ext cx="27270868" cy="24140451"/>
          </a:xfrm>
        </p:spPr>
        <p:txBody>
          <a:bodyPr vert="eaVert" lIns="79507" tIns="39754" rIns="79507" bIns="3975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79507" tIns="39754" rIns="79507" bIns="39754"/>
          <a:lstStyle/>
          <a:p>
            <a:r>
              <a:rPr lang="en-US" smtClean="0"/>
              <a:t>Click to edit Master title style</a:t>
            </a:r>
            <a:endParaRPr lang="en-US"/>
          </a:p>
        </p:txBody>
      </p:sp>
      <p:sp>
        <p:nvSpPr>
          <p:cNvPr id="3" name="Content Placeholder 2"/>
          <p:cNvSpPr>
            <a:spLocks noGrp="1"/>
          </p:cNvSpPr>
          <p:nvPr>
            <p:ph idx="1"/>
          </p:nvPr>
        </p:nvSpPr>
        <p:spPr/>
        <p:txBody>
          <a:bodyPr lIns="79507" tIns="39754" rIns="79507" bIns="3975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94870" y="19390654"/>
            <a:ext cx="36530813" cy="5992548"/>
          </a:xfrm>
        </p:spPr>
        <p:txBody>
          <a:bodyPr lIns="79507" tIns="39754" rIns="79507" bIns="39754"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3394870" y="12789827"/>
            <a:ext cx="36530813" cy="6600825"/>
          </a:xfrm>
        </p:spPr>
        <p:txBody>
          <a:bodyPr lIns="79507" tIns="39754" rIns="79507" bIns="39754" anchor="b"/>
          <a:lstStyle>
            <a:lvl1pPr marL="0" indent="0">
              <a:buNone/>
              <a:defRPr sz="1700"/>
            </a:lvl1pPr>
            <a:lvl2pPr marL="397535" indent="0">
              <a:buNone/>
              <a:defRPr sz="1600"/>
            </a:lvl2pPr>
            <a:lvl3pPr marL="795071" indent="0">
              <a:buNone/>
              <a:defRPr sz="1400"/>
            </a:lvl3pPr>
            <a:lvl4pPr marL="1192606" indent="0">
              <a:buNone/>
              <a:defRPr sz="1200"/>
            </a:lvl4pPr>
            <a:lvl5pPr marL="1590142" indent="0">
              <a:buNone/>
              <a:defRPr sz="1200"/>
            </a:lvl5pPr>
            <a:lvl6pPr marL="1987677" indent="0">
              <a:buNone/>
              <a:defRPr sz="1200"/>
            </a:lvl6pPr>
            <a:lvl7pPr marL="2385212" indent="0">
              <a:buNone/>
              <a:defRPr sz="1200"/>
            </a:lvl7pPr>
            <a:lvl8pPr marL="2782748" indent="0">
              <a:buNone/>
              <a:defRPr sz="1200"/>
            </a:lvl8pPr>
            <a:lvl9pPr marL="3180283" indent="0">
              <a:buNone/>
              <a:defRPr sz="12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79507" tIns="39754" rIns="79507" bIns="39754"/>
          <a:lstStyle/>
          <a:p>
            <a:r>
              <a:rPr lang="en-US" smtClean="0"/>
              <a:t>Click to edit Master title style</a:t>
            </a:r>
            <a:endParaRPr lang="en-US"/>
          </a:p>
        </p:txBody>
      </p:sp>
      <p:sp>
        <p:nvSpPr>
          <p:cNvPr id="3" name="Content Placeholder 2"/>
          <p:cNvSpPr>
            <a:spLocks noGrp="1"/>
          </p:cNvSpPr>
          <p:nvPr>
            <p:ph sz="half" idx="1"/>
          </p:nvPr>
        </p:nvSpPr>
        <p:spPr>
          <a:xfrm>
            <a:off x="3222996" y="8716700"/>
            <a:ext cx="18201452" cy="18105702"/>
          </a:xfrm>
        </p:spPr>
        <p:txBody>
          <a:bodyPr lIns="79507" tIns="39754" rIns="79507" bIns="39754"/>
          <a:lstStyle>
            <a:lvl1pPr>
              <a:defRPr sz="2400"/>
            </a:lvl1pPr>
            <a:lvl2pPr>
              <a:defRPr sz="21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552354" y="8716700"/>
            <a:ext cx="18201454" cy="18105702"/>
          </a:xfrm>
        </p:spPr>
        <p:txBody>
          <a:bodyPr lIns="79507" tIns="39754" rIns="79507" bIns="39754"/>
          <a:lstStyle>
            <a:lvl1pPr>
              <a:defRPr sz="2400"/>
            </a:lvl1pPr>
            <a:lvl2pPr>
              <a:defRPr sz="21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9108" y="1207823"/>
            <a:ext cx="38678587" cy="5029200"/>
          </a:xfrm>
        </p:spPr>
        <p:txBody>
          <a:bodyPr lIns="79507" tIns="39754" rIns="79507" bIns="39754"/>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9110" y="6755079"/>
            <a:ext cx="18988882" cy="2814373"/>
          </a:xfrm>
        </p:spPr>
        <p:txBody>
          <a:bodyPr lIns="79507" tIns="39754" rIns="79507" bIns="39754" anchor="b"/>
          <a:lstStyle>
            <a:lvl1pPr marL="0" indent="0">
              <a:buNone/>
              <a:defRPr sz="2100" b="1"/>
            </a:lvl1pPr>
            <a:lvl2pPr marL="397535" indent="0">
              <a:buNone/>
              <a:defRPr sz="1700" b="1"/>
            </a:lvl2pPr>
            <a:lvl3pPr marL="795071" indent="0">
              <a:buNone/>
              <a:defRPr sz="1600" b="1"/>
            </a:lvl3pPr>
            <a:lvl4pPr marL="1192606" indent="0">
              <a:buNone/>
              <a:defRPr sz="1400" b="1"/>
            </a:lvl4pPr>
            <a:lvl5pPr marL="1590142" indent="0">
              <a:buNone/>
              <a:defRPr sz="1400" b="1"/>
            </a:lvl5pPr>
            <a:lvl6pPr marL="1987677" indent="0">
              <a:buNone/>
              <a:defRPr sz="1400" b="1"/>
            </a:lvl6pPr>
            <a:lvl7pPr marL="2385212" indent="0">
              <a:buNone/>
              <a:defRPr sz="1400" b="1"/>
            </a:lvl7pPr>
            <a:lvl8pPr marL="2782748" indent="0">
              <a:buNone/>
              <a:defRPr sz="1400" b="1"/>
            </a:lvl8pPr>
            <a:lvl9pPr marL="3180283"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49110" y="9569451"/>
            <a:ext cx="18988882" cy="17385374"/>
          </a:xfrm>
        </p:spPr>
        <p:txBody>
          <a:bodyPr lIns="79507" tIns="39754" rIns="79507" bIns="39754"/>
          <a:lstStyle>
            <a:lvl1pPr>
              <a:defRPr sz="21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832150" y="6755079"/>
            <a:ext cx="18995544" cy="2814373"/>
          </a:xfrm>
        </p:spPr>
        <p:txBody>
          <a:bodyPr lIns="79507" tIns="39754" rIns="79507" bIns="39754" anchor="b"/>
          <a:lstStyle>
            <a:lvl1pPr marL="0" indent="0">
              <a:buNone/>
              <a:defRPr sz="2100" b="1"/>
            </a:lvl1pPr>
            <a:lvl2pPr marL="397535" indent="0">
              <a:buNone/>
              <a:defRPr sz="1700" b="1"/>
            </a:lvl2pPr>
            <a:lvl3pPr marL="795071" indent="0">
              <a:buNone/>
              <a:defRPr sz="1600" b="1"/>
            </a:lvl3pPr>
            <a:lvl4pPr marL="1192606" indent="0">
              <a:buNone/>
              <a:defRPr sz="1400" b="1"/>
            </a:lvl4pPr>
            <a:lvl5pPr marL="1590142" indent="0">
              <a:buNone/>
              <a:defRPr sz="1400" b="1"/>
            </a:lvl5pPr>
            <a:lvl6pPr marL="1987677" indent="0">
              <a:buNone/>
              <a:defRPr sz="1400" b="1"/>
            </a:lvl6pPr>
            <a:lvl7pPr marL="2385212" indent="0">
              <a:buNone/>
              <a:defRPr sz="1400" b="1"/>
            </a:lvl7pPr>
            <a:lvl8pPr marL="2782748" indent="0">
              <a:buNone/>
              <a:defRPr sz="1400" b="1"/>
            </a:lvl8pPr>
            <a:lvl9pPr marL="3180283"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1832150" y="9569451"/>
            <a:ext cx="18995544" cy="17385374"/>
          </a:xfrm>
        </p:spPr>
        <p:txBody>
          <a:bodyPr lIns="79507" tIns="39754" rIns="79507" bIns="39754"/>
          <a:lstStyle>
            <a:lvl1pPr>
              <a:defRPr sz="2100"/>
            </a:lvl1pPr>
            <a:lvl2pPr>
              <a:defRPr sz="17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79507" tIns="39754" rIns="79507" bIns="39754"/>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9110" y="1202004"/>
            <a:ext cx="14139068" cy="5112147"/>
          </a:xfrm>
        </p:spPr>
        <p:txBody>
          <a:bodyPr lIns="79507" tIns="39754" rIns="79507" bIns="39754"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6802469" y="1202003"/>
            <a:ext cx="24025225" cy="25752822"/>
          </a:xfrm>
        </p:spPr>
        <p:txBody>
          <a:bodyPr lIns="79507" tIns="39754" rIns="79507" bIns="39754"/>
          <a:lstStyle>
            <a:lvl1pPr>
              <a:defRPr sz="28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9110" y="6314149"/>
            <a:ext cx="14139068" cy="20640675"/>
          </a:xfrm>
        </p:spPr>
        <p:txBody>
          <a:bodyPr lIns="79507" tIns="39754" rIns="79507" bIns="39754"/>
          <a:lstStyle>
            <a:lvl1pPr marL="0" indent="0">
              <a:buNone/>
              <a:defRPr sz="1200"/>
            </a:lvl1pPr>
            <a:lvl2pPr marL="397535" indent="0">
              <a:buNone/>
              <a:defRPr sz="1000"/>
            </a:lvl2pPr>
            <a:lvl3pPr marL="795071" indent="0">
              <a:buNone/>
              <a:defRPr sz="900"/>
            </a:lvl3pPr>
            <a:lvl4pPr marL="1192606" indent="0">
              <a:buNone/>
              <a:defRPr sz="800"/>
            </a:lvl4pPr>
            <a:lvl5pPr marL="1590142" indent="0">
              <a:buNone/>
              <a:defRPr sz="800"/>
            </a:lvl5pPr>
            <a:lvl6pPr marL="1987677" indent="0">
              <a:buNone/>
              <a:defRPr sz="800"/>
            </a:lvl6pPr>
            <a:lvl7pPr marL="2385212" indent="0">
              <a:buNone/>
              <a:defRPr sz="800"/>
            </a:lvl7pPr>
            <a:lvl8pPr marL="2782748" indent="0">
              <a:buNone/>
              <a:defRPr sz="800"/>
            </a:lvl8pPr>
            <a:lvl9pPr marL="3180283" indent="0">
              <a:buNone/>
              <a:defRPr sz="8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23219" y="21122351"/>
            <a:ext cx="25786613" cy="2494227"/>
          </a:xfrm>
        </p:spPr>
        <p:txBody>
          <a:bodyPr lIns="79507" tIns="39754" rIns="79507" bIns="39754"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8423219" y="2696503"/>
            <a:ext cx="25786613" cy="18104246"/>
          </a:xfrm>
        </p:spPr>
        <p:txBody>
          <a:bodyPr vert="horz" wrap="square" lIns="383732" tIns="191866" rIns="383732" bIns="191866" numCol="1" anchor="t" anchorCtr="0" compatLnSpc="1">
            <a:prstTxWarp prst="textNoShape">
              <a:avLst/>
            </a:prstTxWarp>
          </a:bodyPr>
          <a:lstStyle>
            <a:lvl1pPr marL="0" indent="0">
              <a:buNone/>
              <a:defRPr sz="2800"/>
            </a:lvl1pPr>
            <a:lvl2pPr marL="397535" indent="0">
              <a:buNone/>
              <a:defRPr sz="2400"/>
            </a:lvl2pPr>
            <a:lvl3pPr marL="795071" indent="0">
              <a:buNone/>
              <a:defRPr sz="2100"/>
            </a:lvl3pPr>
            <a:lvl4pPr marL="1192606" indent="0">
              <a:buNone/>
              <a:defRPr sz="1700"/>
            </a:lvl4pPr>
            <a:lvl5pPr marL="1590142" indent="0">
              <a:buNone/>
              <a:defRPr sz="1700"/>
            </a:lvl5pPr>
            <a:lvl6pPr marL="1987677" indent="0">
              <a:buNone/>
              <a:defRPr sz="1700"/>
            </a:lvl6pPr>
            <a:lvl7pPr marL="2385212" indent="0">
              <a:buNone/>
              <a:defRPr sz="1700"/>
            </a:lvl7pPr>
            <a:lvl8pPr marL="2782748" indent="0">
              <a:buNone/>
              <a:defRPr sz="1700"/>
            </a:lvl8pPr>
            <a:lvl9pPr marL="3180283" indent="0">
              <a:buNone/>
              <a:defRPr sz="1700"/>
            </a:lvl9pPr>
          </a:lstStyle>
          <a:p>
            <a:pPr lvl="0"/>
            <a:endParaRPr lang="en-US" noProof="0" smtClean="0"/>
          </a:p>
        </p:txBody>
      </p:sp>
      <p:sp>
        <p:nvSpPr>
          <p:cNvPr id="4" name="Text Placeholder 3"/>
          <p:cNvSpPr>
            <a:spLocks noGrp="1"/>
          </p:cNvSpPr>
          <p:nvPr>
            <p:ph type="body" sz="half" idx="2"/>
          </p:nvPr>
        </p:nvSpPr>
        <p:spPr>
          <a:xfrm>
            <a:off x="8423219" y="23616579"/>
            <a:ext cx="25786613" cy="3540521"/>
          </a:xfrm>
        </p:spPr>
        <p:txBody>
          <a:bodyPr lIns="79507" tIns="39754" rIns="79507" bIns="39754"/>
          <a:lstStyle>
            <a:lvl1pPr marL="0" indent="0">
              <a:buNone/>
              <a:defRPr sz="1200"/>
            </a:lvl1pPr>
            <a:lvl2pPr marL="397535" indent="0">
              <a:buNone/>
              <a:defRPr sz="1000"/>
            </a:lvl2pPr>
            <a:lvl3pPr marL="795071" indent="0">
              <a:buNone/>
              <a:defRPr sz="900"/>
            </a:lvl3pPr>
            <a:lvl4pPr marL="1192606" indent="0">
              <a:buNone/>
              <a:defRPr sz="800"/>
            </a:lvl4pPr>
            <a:lvl5pPr marL="1590142" indent="0">
              <a:buNone/>
              <a:defRPr sz="800"/>
            </a:lvl5pPr>
            <a:lvl6pPr marL="1987677" indent="0">
              <a:buNone/>
              <a:defRPr sz="800"/>
            </a:lvl6pPr>
            <a:lvl7pPr marL="2385212" indent="0">
              <a:buNone/>
              <a:defRPr sz="800"/>
            </a:lvl7pPr>
            <a:lvl8pPr marL="2782748" indent="0">
              <a:buNone/>
              <a:defRPr sz="800"/>
            </a:lvl8pPr>
            <a:lvl9pPr marL="3180283" indent="0">
              <a:buNone/>
              <a:defRPr sz="8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blueswoosh2.jpg                                                00866C7Cgaechter                       C075CDFC:"/>
          <p:cNvPicPr>
            <a:picLocks noChangeAspect="1" noChangeArrowheads="1"/>
          </p:cNvPicPr>
          <p:nvPr userDrawn="1"/>
        </p:nvPicPr>
        <p:blipFill>
          <a:blip r:embed="rId13" cstate="print"/>
          <a:srcRect/>
          <a:stretch>
            <a:fillRect/>
          </a:stretch>
        </p:blipFill>
        <p:spPr bwMode="auto">
          <a:xfrm>
            <a:off x="0" y="22856959"/>
            <a:ext cx="42976800" cy="826849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16616" rtl="0" eaLnBrk="0" fontAlgn="base" hangingPunct="0">
        <a:spcBef>
          <a:spcPct val="0"/>
        </a:spcBef>
        <a:spcAft>
          <a:spcPct val="0"/>
        </a:spcAft>
        <a:defRPr sz="18300">
          <a:solidFill>
            <a:schemeClr val="tx2"/>
          </a:solidFill>
          <a:latin typeface="+mj-lt"/>
          <a:ea typeface="+mj-ea"/>
          <a:cs typeface="+mj-cs"/>
        </a:defRPr>
      </a:lvl1pPr>
      <a:lvl2pPr algn="ctr" defTabSz="3816616" rtl="0" eaLnBrk="0" fontAlgn="base" hangingPunct="0">
        <a:spcBef>
          <a:spcPct val="0"/>
        </a:spcBef>
        <a:spcAft>
          <a:spcPct val="0"/>
        </a:spcAft>
        <a:defRPr sz="18300">
          <a:solidFill>
            <a:schemeClr val="tx2"/>
          </a:solidFill>
          <a:latin typeface="Helvetica" pitchFamily="34" charset="0"/>
        </a:defRPr>
      </a:lvl2pPr>
      <a:lvl3pPr algn="ctr" defTabSz="3816616" rtl="0" eaLnBrk="0" fontAlgn="base" hangingPunct="0">
        <a:spcBef>
          <a:spcPct val="0"/>
        </a:spcBef>
        <a:spcAft>
          <a:spcPct val="0"/>
        </a:spcAft>
        <a:defRPr sz="18300">
          <a:solidFill>
            <a:schemeClr val="tx2"/>
          </a:solidFill>
          <a:latin typeface="Helvetica" pitchFamily="34" charset="0"/>
        </a:defRPr>
      </a:lvl3pPr>
      <a:lvl4pPr algn="ctr" defTabSz="3816616" rtl="0" eaLnBrk="0" fontAlgn="base" hangingPunct="0">
        <a:spcBef>
          <a:spcPct val="0"/>
        </a:spcBef>
        <a:spcAft>
          <a:spcPct val="0"/>
        </a:spcAft>
        <a:defRPr sz="18300">
          <a:solidFill>
            <a:schemeClr val="tx2"/>
          </a:solidFill>
          <a:latin typeface="Helvetica" pitchFamily="34" charset="0"/>
        </a:defRPr>
      </a:lvl4pPr>
      <a:lvl5pPr algn="ctr" defTabSz="3816616" rtl="0" eaLnBrk="0" fontAlgn="base" hangingPunct="0">
        <a:spcBef>
          <a:spcPct val="0"/>
        </a:spcBef>
        <a:spcAft>
          <a:spcPct val="0"/>
        </a:spcAft>
        <a:defRPr sz="18300">
          <a:solidFill>
            <a:schemeClr val="tx2"/>
          </a:solidFill>
          <a:latin typeface="Helvetica" pitchFamily="34" charset="0"/>
        </a:defRPr>
      </a:lvl5pPr>
      <a:lvl6pPr marL="397535" algn="ctr" defTabSz="3816616" rtl="0" eaLnBrk="0" fontAlgn="base" hangingPunct="0">
        <a:spcBef>
          <a:spcPct val="0"/>
        </a:spcBef>
        <a:spcAft>
          <a:spcPct val="0"/>
        </a:spcAft>
        <a:defRPr sz="18300">
          <a:solidFill>
            <a:schemeClr val="tx2"/>
          </a:solidFill>
          <a:latin typeface="Helvetica" pitchFamily="34" charset="0"/>
        </a:defRPr>
      </a:lvl6pPr>
      <a:lvl7pPr marL="795071" algn="ctr" defTabSz="3816616" rtl="0" eaLnBrk="0" fontAlgn="base" hangingPunct="0">
        <a:spcBef>
          <a:spcPct val="0"/>
        </a:spcBef>
        <a:spcAft>
          <a:spcPct val="0"/>
        </a:spcAft>
        <a:defRPr sz="18300">
          <a:solidFill>
            <a:schemeClr val="tx2"/>
          </a:solidFill>
          <a:latin typeface="Helvetica" pitchFamily="34" charset="0"/>
        </a:defRPr>
      </a:lvl7pPr>
      <a:lvl8pPr marL="1192606" algn="ctr" defTabSz="3816616" rtl="0" eaLnBrk="0" fontAlgn="base" hangingPunct="0">
        <a:spcBef>
          <a:spcPct val="0"/>
        </a:spcBef>
        <a:spcAft>
          <a:spcPct val="0"/>
        </a:spcAft>
        <a:defRPr sz="18300">
          <a:solidFill>
            <a:schemeClr val="tx2"/>
          </a:solidFill>
          <a:latin typeface="Helvetica" pitchFamily="34" charset="0"/>
        </a:defRPr>
      </a:lvl8pPr>
      <a:lvl9pPr marL="1590142" algn="ctr" defTabSz="3816616" rtl="0" eaLnBrk="0" fontAlgn="base" hangingPunct="0">
        <a:spcBef>
          <a:spcPct val="0"/>
        </a:spcBef>
        <a:spcAft>
          <a:spcPct val="0"/>
        </a:spcAft>
        <a:defRPr sz="18300">
          <a:solidFill>
            <a:schemeClr val="tx2"/>
          </a:solidFill>
          <a:latin typeface="Helvetica" pitchFamily="34" charset="0"/>
        </a:defRPr>
      </a:lvl9pPr>
    </p:titleStyle>
    <p:bodyStyle>
      <a:lvl1pPr marL="1431404" indent="-1431404" algn="l" defTabSz="3816616" rtl="0" eaLnBrk="0" fontAlgn="base" hangingPunct="0">
        <a:spcBef>
          <a:spcPct val="20000"/>
        </a:spcBef>
        <a:spcAft>
          <a:spcPct val="0"/>
        </a:spcAft>
        <a:defRPr sz="4700">
          <a:solidFill>
            <a:schemeClr val="tx1"/>
          </a:solidFill>
          <a:latin typeface="+mn-lt"/>
          <a:ea typeface="+mn-ea"/>
          <a:cs typeface="+mn-cs"/>
        </a:defRPr>
      </a:lvl1pPr>
      <a:lvl2pPr marL="2723394" indent="-1192606" algn="l" defTabSz="3816616" rtl="0" eaLnBrk="0" fontAlgn="base" hangingPunct="0">
        <a:spcBef>
          <a:spcPct val="20000"/>
        </a:spcBef>
        <a:spcAft>
          <a:spcPct val="0"/>
        </a:spcAft>
        <a:buSzPct val="100000"/>
        <a:buChar char="–"/>
        <a:defRPr sz="11700">
          <a:solidFill>
            <a:schemeClr val="tx1"/>
          </a:solidFill>
          <a:latin typeface="+mn-lt"/>
        </a:defRPr>
      </a:lvl2pPr>
      <a:lvl3pPr marL="3776586" indent="-953809" algn="l" defTabSz="3816616" rtl="0" eaLnBrk="0" fontAlgn="base" hangingPunct="0">
        <a:spcBef>
          <a:spcPct val="20000"/>
        </a:spcBef>
        <a:spcAft>
          <a:spcPct val="0"/>
        </a:spcAft>
        <a:buSzPct val="100000"/>
        <a:buChar char="•"/>
        <a:defRPr sz="10000">
          <a:solidFill>
            <a:schemeClr val="tx1"/>
          </a:solidFill>
          <a:latin typeface="+mn-lt"/>
        </a:defRPr>
      </a:lvl3pPr>
      <a:lvl4pPr marL="4829779" indent="-953809" algn="l" defTabSz="3816616" rtl="0" eaLnBrk="0" fontAlgn="base" hangingPunct="0">
        <a:spcBef>
          <a:spcPct val="20000"/>
        </a:spcBef>
        <a:spcAft>
          <a:spcPct val="0"/>
        </a:spcAft>
        <a:buSzPct val="100000"/>
        <a:buChar char="–"/>
        <a:defRPr sz="8300">
          <a:solidFill>
            <a:schemeClr val="tx1"/>
          </a:solidFill>
          <a:latin typeface="+mn-lt"/>
        </a:defRPr>
      </a:lvl4pPr>
      <a:lvl5pPr marL="5882972" indent="-953809" algn="l" defTabSz="3816616" rtl="0" eaLnBrk="0" fontAlgn="base" hangingPunct="0">
        <a:spcBef>
          <a:spcPct val="20000"/>
        </a:spcBef>
        <a:spcAft>
          <a:spcPct val="0"/>
        </a:spcAft>
        <a:buSzPct val="100000"/>
        <a:buChar char="•"/>
        <a:defRPr sz="8300">
          <a:solidFill>
            <a:schemeClr val="tx1"/>
          </a:solidFill>
          <a:latin typeface="+mn-lt"/>
        </a:defRPr>
      </a:lvl5pPr>
      <a:lvl6pPr marL="8984577" indent="-953809" algn="l" defTabSz="3816616" rtl="0" eaLnBrk="0" fontAlgn="base" hangingPunct="0">
        <a:spcBef>
          <a:spcPct val="20000"/>
        </a:spcBef>
        <a:spcAft>
          <a:spcPct val="0"/>
        </a:spcAft>
        <a:buSzPct val="100000"/>
        <a:buChar char="•"/>
        <a:defRPr sz="8300">
          <a:solidFill>
            <a:schemeClr val="tx1"/>
          </a:solidFill>
          <a:latin typeface="+mn-lt"/>
        </a:defRPr>
      </a:lvl6pPr>
      <a:lvl7pPr marL="9382112" indent="-953809" algn="l" defTabSz="3816616" rtl="0" eaLnBrk="0" fontAlgn="base" hangingPunct="0">
        <a:spcBef>
          <a:spcPct val="20000"/>
        </a:spcBef>
        <a:spcAft>
          <a:spcPct val="0"/>
        </a:spcAft>
        <a:buSzPct val="100000"/>
        <a:buChar char="•"/>
        <a:defRPr sz="8300">
          <a:solidFill>
            <a:schemeClr val="tx1"/>
          </a:solidFill>
          <a:latin typeface="+mn-lt"/>
        </a:defRPr>
      </a:lvl7pPr>
      <a:lvl8pPr marL="9779647" indent="-953809" algn="l" defTabSz="3816616" rtl="0" eaLnBrk="0" fontAlgn="base" hangingPunct="0">
        <a:spcBef>
          <a:spcPct val="20000"/>
        </a:spcBef>
        <a:spcAft>
          <a:spcPct val="0"/>
        </a:spcAft>
        <a:buSzPct val="100000"/>
        <a:buChar char="•"/>
        <a:defRPr sz="8300">
          <a:solidFill>
            <a:schemeClr val="tx1"/>
          </a:solidFill>
          <a:latin typeface="+mn-lt"/>
        </a:defRPr>
      </a:lvl8pPr>
      <a:lvl9pPr marL="10177183" indent="-953809" algn="l" defTabSz="3816616" rtl="0" eaLnBrk="0" fontAlgn="base" hangingPunct="0">
        <a:spcBef>
          <a:spcPct val="20000"/>
        </a:spcBef>
        <a:spcAft>
          <a:spcPct val="0"/>
        </a:spcAft>
        <a:buSzPct val="100000"/>
        <a:buChar char="•"/>
        <a:defRPr sz="8300">
          <a:solidFill>
            <a:schemeClr val="tx1"/>
          </a:solidFill>
          <a:latin typeface="+mn-lt"/>
        </a:defRPr>
      </a:lvl9pPr>
    </p:bodyStyle>
    <p:otherStyle>
      <a:defPPr>
        <a:defRPr lang="en-US"/>
      </a:defPPr>
      <a:lvl1pPr marL="0" algn="l" defTabSz="795071" rtl="0" eaLnBrk="1" latinLnBrk="0" hangingPunct="1">
        <a:defRPr sz="1600" kern="1200">
          <a:solidFill>
            <a:schemeClr val="tx1"/>
          </a:solidFill>
          <a:latin typeface="+mn-lt"/>
          <a:ea typeface="+mn-ea"/>
          <a:cs typeface="+mn-cs"/>
        </a:defRPr>
      </a:lvl1pPr>
      <a:lvl2pPr marL="397535" algn="l" defTabSz="795071" rtl="0" eaLnBrk="1" latinLnBrk="0" hangingPunct="1">
        <a:defRPr sz="1600" kern="1200">
          <a:solidFill>
            <a:schemeClr val="tx1"/>
          </a:solidFill>
          <a:latin typeface="+mn-lt"/>
          <a:ea typeface="+mn-ea"/>
          <a:cs typeface="+mn-cs"/>
        </a:defRPr>
      </a:lvl2pPr>
      <a:lvl3pPr marL="795071" algn="l" defTabSz="795071" rtl="0" eaLnBrk="1" latinLnBrk="0" hangingPunct="1">
        <a:defRPr sz="1600" kern="1200">
          <a:solidFill>
            <a:schemeClr val="tx1"/>
          </a:solidFill>
          <a:latin typeface="+mn-lt"/>
          <a:ea typeface="+mn-ea"/>
          <a:cs typeface="+mn-cs"/>
        </a:defRPr>
      </a:lvl3pPr>
      <a:lvl4pPr marL="1192606" algn="l" defTabSz="795071" rtl="0" eaLnBrk="1" latinLnBrk="0" hangingPunct="1">
        <a:defRPr sz="1600" kern="1200">
          <a:solidFill>
            <a:schemeClr val="tx1"/>
          </a:solidFill>
          <a:latin typeface="+mn-lt"/>
          <a:ea typeface="+mn-ea"/>
          <a:cs typeface="+mn-cs"/>
        </a:defRPr>
      </a:lvl4pPr>
      <a:lvl5pPr marL="1590142" algn="l" defTabSz="795071" rtl="0" eaLnBrk="1" latinLnBrk="0" hangingPunct="1">
        <a:defRPr sz="1600" kern="1200">
          <a:solidFill>
            <a:schemeClr val="tx1"/>
          </a:solidFill>
          <a:latin typeface="+mn-lt"/>
          <a:ea typeface="+mn-ea"/>
          <a:cs typeface="+mn-cs"/>
        </a:defRPr>
      </a:lvl5pPr>
      <a:lvl6pPr marL="1987677" algn="l" defTabSz="795071" rtl="0" eaLnBrk="1" latinLnBrk="0" hangingPunct="1">
        <a:defRPr sz="1600" kern="1200">
          <a:solidFill>
            <a:schemeClr val="tx1"/>
          </a:solidFill>
          <a:latin typeface="+mn-lt"/>
          <a:ea typeface="+mn-ea"/>
          <a:cs typeface="+mn-cs"/>
        </a:defRPr>
      </a:lvl6pPr>
      <a:lvl7pPr marL="2385212" algn="l" defTabSz="795071" rtl="0" eaLnBrk="1" latinLnBrk="0" hangingPunct="1">
        <a:defRPr sz="1600" kern="1200">
          <a:solidFill>
            <a:schemeClr val="tx1"/>
          </a:solidFill>
          <a:latin typeface="+mn-lt"/>
          <a:ea typeface="+mn-ea"/>
          <a:cs typeface="+mn-cs"/>
        </a:defRPr>
      </a:lvl7pPr>
      <a:lvl8pPr marL="2782748" algn="l" defTabSz="795071" rtl="0" eaLnBrk="1" latinLnBrk="0" hangingPunct="1">
        <a:defRPr sz="1600" kern="1200">
          <a:solidFill>
            <a:schemeClr val="tx1"/>
          </a:solidFill>
          <a:latin typeface="+mn-lt"/>
          <a:ea typeface="+mn-ea"/>
          <a:cs typeface="+mn-cs"/>
        </a:defRPr>
      </a:lvl8pPr>
      <a:lvl9pPr marL="3180283" algn="l" defTabSz="795071"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14" descr="&#10;header_bg.jpg                                                  00073E6Dgaechter                       C075CDFC:"/>
          <p:cNvPicPr>
            <a:picLocks noChangeAspect="1" noChangeArrowheads="1"/>
          </p:cNvPicPr>
          <p:nvPr/>
        </p:nvPicPr>
        <p:blipFill>
          <a:blip r:embed="rId2" cstate="print"/>
          <a:srcRect/>
          <a:stretch>
            <a:fillRect/>
          </a:stretch>
        </p:blipFill>
        <p:spPr bwMode="auto">
          <a:xfrm>
            <a:off x="632000" y="4723151"/>
            <a:ext cx="19917938" cy="2011582"/>
          </a:xfrm>
          <a:prstGeom prst="rect">
            <a:avLst/>
          </a:prstGeom>
          <a:noFill/>
          <a:ln w="9525">
            <a:noFill/>
            <a:miter lim="800000"/>
            <a:headEnd/>
            <a:tailEnd/>
          </a:ln>
        </p:spPr>
      </p:pic>
      <p:sp>
        <p:nvSpPr>
          <p:cNvPr id="7" name="Text Box 7417"/>
          <p:cNvSpPr txBox="1">
            <a:spLocks noChangeArrowheads="1"/>
          </p:cNvSpPr>
          <p:nvPr/>
        </p:nvSpPr>
        <p:spPr bwMode="auto">
          <a:xfrm>
            <a:off x="590098" y="6945626"/>
            <a:ext cx="19959840" cy="8944249"/>
          </a:xfrm>
          <a:prstGeom prst="rect">
            <a:avLst/>
          </a:prstGeom>
          <a:noFill/>
          <a:ln w="9525">
            <a:noFill/>
            <a:miter lim="800000"/>
            <a:headEnd/>
            <a:tailEnd/>
          </a:ln>
        </p:spPr>
        <p:txBody>
          <a:bodyPr wrap="square" lIns="79507" tIns="39754" rIns="79507" bIns="39754">
            <a:spAutoFit/>
          </a:bodyPr>
          <a:lstStyle/>
          <a:p>
            <a:pPr algn="just">
              <a:spcBef>
                <a:spcPct val="50000"/>
              </a:spcBef>
              <a:buClr>
                <a:schemeClr val="hlink"/>
              </a:buClr>
            </a:pPr>
            <a:r>
              <a:rPr lang="en-US" sz="4800" b="0" dirty="0" smtClean="0">
                <a:latin typeface="Arial" charset="0"/>
                <a:cs typeface="Times New Roman" pitchFamily="18" charset="0"/>
                <a:sym typeface="Symbol" pitchFamily="18" charset="2"/>
              </a:rPr>
              <a:t>Eye care practitioners (ECP) are  increasingly faced with the dual demands of rendering excellent patient care for their contact lens (CL) wearers, and running a profitable business – goals that can seem at odds with each other at times.  We tend to hear from patients about cost, comfort and convenience issues, but rarely receive requests or comments about the health aspects of vision correction options, a factor of key concern to us in our decision making. </a:t>
            </a:r>
            <a:r>
              <a:rPr lang="en-US" sz="4800" b="0" dirty="0" smtClean="0">
                <a:latin typeface="Arial" charset="0"/>
                <a:sym typeface="Symbol" pitchFamily="18" charset="2"/>
              </a:rPr>
              <a:t>CL manufacturers have the luxury of conducting large scale interviews of consumers to uncover needs that are both overtly stated, and those that may not even be evident to the person being interviewed, but which can be discerned through statistical analyses.</a:t>
            </a:r>
            <a:r>
              <a:rPr lang="en-US" sz="4800" b="0" dirty="0">
                <a:latin typeface="Arial" charset="0"/>
                <a:sym typeface="Symbol" pitchFamily="18" charset="2"/>
              </a:rPr>
              <a:t> </a:t>
            </a:r>
            <a:r>
              <a:rPr lang="en-US" sz="4800" b="0" dirty="0" smtClean="0">
                <a:latin typeface="Arial" charset="0"/>
              </a:rPr>
              <a:t>These </a:t>
            </a:r>
            <a:r>
              <a:rPr lang="en-US" sz="4800" b="0" dirty="0">
                <a:latin typeface="Arial" charset="0"/>
              </a:rPr>
              <a:t>studies were done to evaluate patient priorities for vision correction and their consistency over time.</a:t>
            </a:r>
            <a:endParaRPr lang="en-CA" sz="4800" b="0" dirty="0">
              <a:latin typeface="Arial" charset="0"/>
              <a:sym typeface="Symbol" pitchFamily="18" charset="2"/>
            </a:endParaRPr>
          </a:p>
        </p:txBody>
      </p:sp>
      <p:sp>
        <p:nvSpPr>
          <p:cNvPr id="8" name="Text Box 106"/>
          <p:cNvSpPr txBox="1">
            <a:spLocks noChangeArrowheads="1"/>
          </p:cNvSpPr>
          <p:nvPr/>
        </p:nvSpPr>
        <p:spPr bwMode="auto">
          <a:xfrm>
            <a:off x="1368112" y="5180968"/>
            <a:ext cx="10562199" cy="109594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algn="l">
              <a:spcBef>
                <a:spcPct val="50000"/>
              </a:spcBef>
              <a:defRPr/>
            </a:pPr>
            <a:r>
              <a:rPr lang="en-US" sz="6600" dirty="0">
                <a:solidFill>
                  <a:schemeClr val="bg1"/>
                </a:solidFill>
                <a:effectLst>
                  <a:outerShdw blurRad="38100" dist="38100" dir="2700000" algn="tl">
                    <a:srgbClr val="000000">
                      <a:alpha val="43137"/>
                    </a:srgbClr>
                  </a:outerShdw>
                </a:effectLst>
                <a:latin typeface="Arial" charset="0"/>
                <a:cs typeface="Times New Roman" charset="0"/>
                <a:sym typeface="Symbol" pitchFamily="18" charset="2"/>
              </a:rPr>
              <a:t>Background </a:t>
            </a:r>
            <a:endParaRPr lang="en-US" sz="4400" b="0" dirty="0">
              <a:solidFill>
                <a:srgbClr val="000000"/>
              </a:solidFill>
              <a:effectLst>
                <a:outerShdw blurRad="38100" dist="38100" dir="2700000" algn="tl">
                  <a:srgbClr val="000000">
                    <a:alpha val="43137"/>
                  </a:srgbClr>
                </a:outerShdw>
              </a:effectLst>
              <a:latin typeface="Arial" charset="0"/>
              <a:cs typeface="Times New Roman" charset="0"/>
              <a:sym typeface="Symbol" pitchFamily="18" charset="2"/>
            </a:endParaRPr>
          </a:p>
        </p:txBody>
      </p:sp>
      <p:sp>
        <p:nvSpPr>
          <p:cNvPr id="11" name="Text Box 7417"/>
          <p:cNvSpPr txBox="1">
            <a:spLocks noChangeArrowheads="1"/>
          </p:cNvSpPr>
          <p:nvPr/>
        </p:nvSpPr>
        <p:spPr bwMode="auto">
          <a:xfrm>
            <a:off x="632000" y="18428890"/>
            <a:ext cx="20265114" cy="10944797"/>
          </a:xfrm>
          <a:prstGeom prst="rect">
            <a:avLst/>
          </a:prstGeom>
          <a:noFill/>
          <a:ln w="9525">
            <a:noFill/>
            <a:miter lim="800000"/>
            <a:headEnd/>
            <a:tailEnd/>
          </a:ln>
        </p:spPr>
        <p:txBody>
          <a:bodyPr wrap="square" lIns="79507" tIns="39754" rIns="79507" bIns="39754">
            <a:spAutoFit/>
          </a:bodyPr>
          <a:lstStyle/>
          <a:p>
            <a:pPr algn="just">
              <a:spcBef>
                <a:spcPts val="1200"/>
              </a:spcBef>
              <a:buClr>
                <a:schemeClr val="hlink"/>
              </a:buClr>
            </a:pPr>
            <a:r>
              <a:rPr lang="en-US" sz="5400" dirty="0" smtClean="0">
                <a:solidFill>
                  <a:srgbClr val="000000"/>
                </a:solidFill>
                <a:latin typeface="Arial" charset="0"/>
                <a:cs typeface="Times New Roman" pitchFamily="18" charset="0"/>
                <a:sym typeface="Symbol" pitchFamily="18" charset="2"/>
              </a:rPr>
              <a:t>1989 Survey</a:t>
            </a:r>
          </a:p>
          <a:p>
            <a:pPr marL="351985" indent="-351985" algn="just">
              <a:spcBef>
                <a:spcPts val="1200"/>
              </a:spcBef>
              <a:buClr>
                <a:schemeClr val="hlink"/>
              </a:buClr>
              <a:buFont typeface="Wingdings" pitchFamily="2" charset="2"/>
              <a:buChar char="v"/>
            </a:pPr>
            <a:r>
              <a:rPr lang="en-US" sz="4800" b="0" dirty="0" smtClean="0">
                <a:solidFill>
                  <a:srgbClr val="000000"/>
                </a:solidFill>
                <a:latin typeface="Arial" charset="0"/>
                <a:cs typeface="Times New Roman" pitchFamily="18" charset="0"/>
                <a:sym typeface="Symbol" pitchFamily="18" charset="2"/>
              </a:rPr>
              <a:t>Surveys returned by 247 </a:t>
            </a:r>
            <a:r>
              <a:rPr lang="en-US" sz="4800" b="0" dirty="0" smtClean="0">
                <a:latin typeface="Arial" charset="0"/>
                <a:cs typeface="Times New Roman" pitchFamily="18" charset="0"/>
                <a:sym typeface="Symbol" pitchFamily="18" charset="2"/>
              </a:rPr>
              <a:t>subjects (age 18-49) </a:t>
            </a:r>
            <a:r>
              <a:rPr lang="en-US" sz="4800" b="0" dirty="0" smtClean="0">
                <a:solidFill>
                  <a:srgbClr val="000000"/>
                </a:solidFill>
                <a:latin typeface="Arial" charset="0"/>
                <a:cs typeface="Times New Roman" pitchFamily="18" charset="0"/>
                <a:sym typeface="Symbol" pitchFamily="18" charset="2"/>
              </a:rPr>
              <a:t>attending  university affiliated optometry clinics in Australia and the United States</a:t>
            </a:r>
            <a:endParaRPr lang="en-US" sz="4800" b="0" dirty="0">
              <a:latin typeface="Arial" charset="0"/>
              <a:sym typeface="Symbol" pitchFamily="18" charset="2"/>
            </a:endParaRPr>
          </a:p>
          <a:p>
            <a:pPr marL="351985" indent="-351985" algn="just">
              <a:spcBef>
                <a:spcPts val="1200"/>
              </a:spcBef>
              <a:buClr>
                <a:schemeClr val="hlink"/>
              </a:buClr>
              <a:buFont typeface="Wingdings" pitchFamily="2" charset="2"/>
              <a:buChar char="v"/>
            </a:pPr>
            <a:r>
              <a:rPr lang="en-US" sz="4800" b="0" dirty="0" smtClean="0">
                <a:latin typeface="Arial" charset="0"/>
                <a:cs typeface="Times New Roman" pitchFamily="18" charset="0"/>
                <a:sym typeface="Symbol" pitchFamily="18" charset="2"/>
              </a:rPr>
              <a:t>Subjects</a:t>
            </a:r>
            <a:r>
              <a:rPr lang="en-US" sz="4800" b="0" dirty="0" smtClean="0">
                <a:solidFill>
                  <a:srgbClr val="FF0000"/>
                </a:solidFill>
                <a:latin typeface="Arial" charset="0"/>
                <a:cs typeface="Times New Roman" pitchFamily="18" charset="0"/>
                <a:sym typeface="Symbol" pitchFamily="18" charset="2"/>
              </a:rPr>
              <a:t> </a:t>
            </a:r>
            <a:r>
              <a:rPr lang="en-US" sz="4800" b="0" dirty="0" smtClean="0">
                <a:solidFill>
                  <a:srgbClr val="000000"/>
                </a:solidFill>
                <a:latin typeface="Arial" charset="0"/>
                <a:cs typeface="Times New Roman" pitchFamily="18" charset="0"/>
                <a:sym typeface="Symbol" pitchFamily="18" charset="2"/>
              </a:rPr>
              <a:t>asked to rate 7 factors on scale 0 (not a factor) to 5 (essential) </a:t>
            </a:r>
          </a:p>
          <a:p>
            <a:pPr marL="351985" indent="-351985" algn="just">
              <a:spcBef>
                <a:spcPts val="1200"/>
              </a:spcBef>
              <a:buClr>
                <a:schemeClr val="hlink"/>
              </a:buClr>
              <a:buFont typeface="Wingdings" pitchFamily="2" charset="2"/>
              <a:buChar char="v"/>
            </a:pPr>
            <a:r>
              <a:rPr lang="en-US" sz="4800" b="0" dirty="0" smtClean="0">
                <a:solidFill>
                  <a:srgbClr val="000000"/>
                </a:solidFill>
                <a:latin typeface="Arial" charset="0"/>
                <a:cs typeface="Times New Roman" pitchFamily="18" charset="0"/>
                <a:sym typeface="Symbol" pitchFamily="18" charset="2"/>
              </a:rPr>
              <a:t>Factors rated:  Vision, Health &amp; Safety of Eyes, Long-term Comfort, Initial Comfort, Extended Wear Capability, Convenience of Care, Ease of Handling/Insertion &amp; Removal</a:t>
            </a:r>
          </a:p>
          <a:p>
            <a:pPr algn="just">
              <a:spcBef>
                <a:spcPts val="1200"/>
              </a:spcBef>
              <a:buClr>
                <a:schemeClr val="hlink"/>
              </a:buClr>
            </a:pPr>
            <a:r>
              <a:rPr lang="en-US" sz="5400" dirty="0" smtClean="0">
                <a:solidFill>
                  <a:srgbClr val="000000"/>
                </a:solidFill>
                <a:latin typeface="Arial" charset="0"/>
                <a:cs typeface="Times New Roman" pitchFamily="18" charset="0"/>
                <a:sym typeface="Symbol" pitchFamily="18" charset="2"/>
              </a:rPr>
              <a:t>1995 Survey</a:t>
            </a:r>
            <a:endParaRPr lang="en-US" sz="5400" dirty="0">
              <a:solidFill>
                <a:srgbClr val="000000"/>
              </a:solidFill>
              <a:latin typeface="Arial" charset="0"/>
              <a:cs typeface="Times New Roman" pitchFamily="18" charset="0"/>
              <a:sym typeface="Symbol" pitchFamily="18" charset="2"/>
            </a:endParaRPr>
          </a:p>
          <a:p>
            <a:pPr marL="351985" indent="-351985" algn="just">
              <a:spcBef>
                <a:spcPts val="1200"/>
              </a:spcBef>
              <a:buClr>
                <a:schemeClr val="hlink"/>
              </a:buClr>
              <a:buFont typeface="Wingdings" pitchFamily="2" charset="2"/>
              <a:buChar char="v"/>
            </a:pPr>
            <a:r>
              <a:rPr lang="en-US" sz="4800" b="0" dirty="0" smtClean="0">
                <a:solidFill>
                  <a:srgbClr val="000000"/>
                </a:solidFill>
                <a:latin typeface="Arial" charset="0"/>
                <a:cs typeface="Times New Roman" pitchFamily="18" charset="0"/>
                <a:sym typeface="Symbol" pitchFamily="18" charset="2"/>
              </a:rPr>
              <a:t>Market research study of 919 vision corrected  </a:t>
            </a:r>
            <a:r>
              <a:rPr lang="en-US" sz="4800" b="0" dirty="0" smtClean="0">
                <a:latin typeface="Arial" charset="0"/>
                <a:cs typeface="Times New Roman" pitchFamily="18" charset="0"/>
                <a:sym typeface="Symbol" pitchFamily="18" charset="2"/>
              </a:rPr>
              <a:t>consumers (18-39) in the US </a:t>
            </a:r>
            <a:r>
              <a:rPr lang="en-US" sz="4800" b="0" dirty="0" smtClean="0">
                <a:solidFill>
                  <a:srgbClr val="000000"/>
                </a:solidFill>
                <a:latin typeface="Arial" charset="0"/>
                <a:cs typeface="Times New Roman" pitchFamily="18" charset="0"/>
                <a:sym typeface="Symbol" pitchFamily="18" charset="2"/>
              </a:rPr>
              <a:t>by a global contact lens manufacturer (Ciba Vision)</a:t>
            </a:r>
          </a:p>
          <a:p>
            <a:pPr marL="351985" indent="-351985" algn="just">
              <a:spcBef>
                <a:spcPts val="1200"/>
              </a:spcBef>
              <a:buClr>
                <a:schemeClr val="hlink"/>
              </a:buClr>
              <a:buFont typeface="Wingdings" pitchFamily="2" charset="2"/>
              <a:buChar char="v"/>
            </a:pPr>
            <a:r>
              <a:rPr lang="en-US" sz="4800" b="0" dirty="0" smtClean="0">
                <a:latin typeface="Arial" charset="0"/>
                <a:cs typeface="Times New Roman" pitchFamily="18" charset="0"/>
                <a:sym typeface="Symbol" pitchFamily="18" charset="2"/>
              </a:rPr>
              <a:t>Subjects</a:t>
            </a:r>
            <a:r>
              <a:rPr lang="en-US" sz="4800" b="0" dirty="0" smtClean="0">
                <a:solidFill>
                  <a:srgbClr val="FF0000"/>
                </a:solidFill>
                <a:latin typeface="Arial" charset="0"/>
                <a:cs typeface="Times New Roman" pitchFamily="18" charset="0"/>
                <a:sym typeface="Symbol" pitchFamily="18" charset="2"/>
              </a:rPr>
              <a:t> </a:t>
            </a:r>
            <a:r>
              <a:rPr lang="en-US" sz="4800" b="0" dirty="0" smtClean="0">
                <a:solidFill>
                  <a:srgbClr val="000000"/>
                </a:solidFill>
                <a:latin typeface="Arial" charset="0"/>
                <a:cs typeface="Times New Roman" pitchFamily="18" charset="0"/>
                <a:sym typeface="Symbol" pitchFamily="18" charset="2"/>
              </a:rPr>
              <a:t>rated 31 attributes using a scale 1 (least important) to 10 (most important).</a:t>
            </a:r>
          </a:p>
          <a:p>
            <a:pPr marL="351985" indent="-351985" algn="just">
              <a:spcBef>
                <a:spcPts val="1200"/>
              </a:spcBef>
              <a:buClr>
                <a:schemeClr val="hlink"/>
              </a:buClr>
              <a:buFont typeface="Wingdings" pitchFamily="2" charset="2"/>
              <a:buChar char="v"/>
            </a:pPr>
            <a:r>
              <a:rPr lang="en-US" sz="4800" b="0" dirty="0" smtClean="0">
                <a:solidFill>
                  <a:srgbClr val="000000"/>
                </a:solidFill>
                <a:latin typeface="Arial" charset="0"/>
                <a:cs typeface="Times New Roman" pitchFamily="18" charset="0"/>
                <a:sym typeface="Symbol" pitchFamily="18" charset="2"/>
              </a:rPr>
              <a:t>Factors included Safety, Vision, Comfort, Convenience and Cost</a:t>
            </a:r>
          </a:p>
        </p:txBody>
      </p:sp>
      <p:grpSp>
        <p:nvGrpSpPr>
          <p:cNvPr id="12" name="Group 11"/>
          <p:cNvGrpSpPr/>
          <p:nvPr/>
        </p:nvGrpSpPr>
        <p:grpSpPr>
          <a:xfrm>
            <a:off x="22538681" y="18890802"/>
            <a:ext cx="13483691" cy="7117869"/>
            <a:chOff x="1017951" y="35573863"/>
            <a:chExt cx="7621064" cy="4648849"/>
          </a:xfrm>
        </p:grpSpPr>
        <p:pic>
          <p:nvPicPr>
            <p:cNvPr id="13" name="Picture 3" descr="C:\Users\cschnide\AppData\Local\Microsoft\Windows\Temporary Internet Files\Content.IE5\3XZFFCLD\US_1865_Secession_map[1].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017951" y="35573863"/>
              <a:ext cx="7621064" cy="4648849"/>
            </a:xfrm>
            <a:prstGeom prst="rect">
              <a:avLst/>
            </a:prstGeom>
            <a:noFill/>
            <a:ln>
              <a:solidFill>
                <a:srgbClr val="0070C0"/>
              </a:solidFill>
            </a:ln>
            <a:effectLst>
              <a:outerShdw blurRad="50800" dist="38100" dir="13500000" algn="br" rotWithShape="0">
                <a:prstClr val="black">
                  <a:alpha val="40000"/>
                </a:prstClr>
              </a:outerShdw>
            </a:effectLst>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pic>
        <p:sp>
          <p:nvSpPr>
            <p:cNvPr id="14" name="5-Point Star 13"/>
            <p:cNvSpPr/>
            <p:nvPr/>
          </p:nvSpPr>
          <p:spPr bwMode="auto">
            <a:xfrm>
              <a:off x="1355672" y="37191495"/>
              <a:ext cx="362857" cy="290286"/>
            </a:xfrm>
            <a:prstGeom prst="star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Times New Roman" charset="0"/>
              </a:endParaRPr>
            </a:p>
          </p:txBody>
        </p:sp>
        <p:sp>
          <p:nvSpPr>
            <p:cNvPr id="15" name="5-Point Star 14"/>
            <p:cNvSpPr/>
            <p:nvPr/>
          </p:nvSpPr>
          <p:spPr bwMode="auto">
            <a:xfrm>
              <a:off x="5398208" y="37753144"/>
              <a:ext cx="362857" cy="290286"/>
            </a:xfrm>
            <a:prstGeom prst="star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Times New Roman" charset="0"/>
              </a:endParaRPr>
            </a:p>
          </p:txBody>
        </p:sp>
        <p:sp>
          <p:nvSpPr>
            <p:cNvPr id="16" name="5-Point Star 15"/>
            <p:cNvSpPr/>
            <p:nvPr/>
          </p:nvSpPr>
          <p:spPr bwMode="auto">
            <a:xfrm>
              <a:off x="7224783" y="39685956"/>
              <a:ext cx="362857" cy="290286"/>
            </a:xfrm>
            <a:prstGeom prst="star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Times New Roman" charset="0"/>
              </a:endParaRPr>
            </a:p>
          </p:txBody>
        </p:sp>
        <p:sp>
          <p:nvSpPr>
            <p:cNvPr id="17" name="5-Point Star 16"/>
            <p:cNvSpPr/>
            <p:nvPr/>
          </p:nvSpPr>
          <p:spPr bwMode="auto">
            <a:xfrm>
              <a:off x="6536759" y="37339487"/>
              <a:ext cx="362857" cy="290286"/>
            </a:xfrm>
            <a:prstGeom prst="star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Times New Roman" charset="0"/>
              </a:endParaRPr>
            </a:p>
          </p:txBody>
        </p:sp>
        <p:sp>
          <p:nvSpPr>
            <p:cNvPr id="18" name="5-Point Star 17"/>
            <p:cNvSpPr/>
            <p:nvPr/>
          </p:nvSpPr>
          <p:spPr bwMode="auto">
            <a:xfrm>
              <a:off x="7551351" y="36645650"/>
              <a:ext cx="362857" cy="290286"/>
            </a:xfrm>
            <a:prstGeom prst="star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smtClean="0">
                <a:ln>
                  <a:noFill/>
                </a:ln>
                <a:solidFill>
                  <a:schemeClr val="tx1"/>
                </a:solidFill>
                <a:effectLst/>
                <a:latin typeface="Times New Roman" charset="0"/>
              </a:endParaRPr>
            </a:p>
          </p:txBody>
        </p:sp>
      </p:grpSp>
      <p:sp>
        <p:nvSpPr>
          <p:cNvPr id="20" name="Rectangle 19"/>
          <p:cNvSpPr/>
          <p:nvPr/>
        </p:nvSpPr>
        <p:spPr>
          <a:xfrm>
            <a:off x="22330610" y="4954071"/>
            <a:ext cx="20020548" cy="13172837"/>
          </a:xfrm>
          <a:prstGeom prst="rect">
            <a:avLst/>
          </a:prstGeom>
        </p:spPr>
        <p:txBody>
          <a:bodyPr wrap="square">
            <a:spAutoFit/>
          </a:bodyPr>
          <a:lstStyle/>
          <a:p>
            <a:pPr algn="just">
              <a:spcBef>
                <a:spcPts val="1200"/>
              </a:spcBef>
              <a:buClr>
                <a:schemeClr val="hlink"/>
              </a:buClr>
            </a:pPr>
            <a:r>
              <a:rPr lang="en-US" sz="5400" dirty="0">
                <a:solidFill>
                  <a:srgbClr val="000000"/>
                </a:solidFill>
                <a:latin typeface="Arial" charset="0"/>
                <a:cs typeface="Times New Roman" pitchFamily="18" charset="0"/>
                <a:sym typeface="Symbol" pitchFamily="18" charset="2"/>
              </a:rPr>
              <a:t>1998 Survey</a:t>
            </a:r>
          </a:p>
          <a:p>
            <a:pPr marL="351985" indent="-351985" algn="just">
              <a:spcBef>
                <a:spcPts val="1200"/>
              </a:spcBef>
              <a:buClr>
                <a:schemeClr val="hlink"/>
              </a:buClr>
              <a:buFont typeface="Wingdings" pitchFamily="2" charset="2"/>
              <a:buChar char="v"/>
            </a:pPr>
            <a:r>
              <a:rPr lang="en-US" sz="4800" b="0" dirty="0">
                <a:latin typeface="Arial" charset="0"/>
                <a:cs typeface="Times New Roman" pitchFamily="18" charset="0"/>
                <a:sym typeface="Symbol" pitchFamily="18" charset="2"/>
              </a:rPr>
              <a:t>Surveys collected from 1165 subjects (age 18-60) from 5 independent practice locations across the US</a:t>
            </a:r>
          </a:p>
          <a:p>
            <a:pPr marL="351985" indent="-351985" algn="just">
              <a:spcBef>
                <a:spcPts val="1200"/>
              </a:spcBef>
              <a:buClr>
                <a:schemeClr val="hlink"/>
              </a:buClr>
              <a:buFont typeface="Wingdings" pitchFamily="2" charset="2"/>
              <a:buChar char="v"/>
            </a:pPr>
            <a:r>
              <a:rPr lang="en-US" sz="4800" b="0" dirty="0">
                <a:latin typeface="Arial" charset="0"/>
                <a:cs typeface="Times New Roman" pitchFamily="18" charset="0"/>
                <a:sym typeface="Symbol" pitchFamily="18" charset="2"/>
              </a:rPr>
              <a:t> Subjects </a:t>
            </a:r>
            <a:r>
              <a:rPr lang="en-US" sz="4800" b="0" dirty="0" smtClean="0">
                <a:solidFill>
                  <a:srgbClr val="000000"/>
                </a:solidFill>
                <a:latin typeface="Arial" charset="0"/>
                <a:cs typeface="Times New Roman" pitchFamily="18" charset="0"/>
                <a:sym typeface="Symbol" pitchFamily="18" charset="2"/>
              </a:rPr>
              <a:t>asked </a:t>
            </a:r>
            <a:r>
              <a:rPr lang="en-US" sz="4800" b="0" dirty="0">
                <a:solidFill>
                  <a:srgbClr val="000000"/>
                </a:solidFill>
                <a:latin typeface="Arial" charset="0"/>
                <a:cs typeface="Times New Roman" pitchFamily="18" charset="0"/>
                <a:sym typeface="Symbol" pitchFamily="18" charset="2"/>
              </a:rPr>
              <a:t>to pick 3 most &amp; least important items on list of 10</a:t>
            </a:r>
          </a:p>
          <a:p>
            <a:pPr marL="351985" indent="-351985" algn="just">
              <a:spcBef>
                <a:spcPts val="1200"/>
              </a:spcBef>
              <a:buClr>
                <a:schemeClr val="hlink"/>
              </a:buClr>
              <a:buFont typeface="Wingdings" pitchFamily="2" charset="2"/>
              <a:buChar char="v"/>
            </a:pPr>
            <a:r>
              <a:rPr lang="en-US" sz="4800" b="0" dirty="0">
                <a:solidFill>
                  <a:srgbClr val="000000"/>
                </a:solidFill>
                <a:latin typeface="Arial" charset="0"/>
                <a:cs typeface="Times New Roman" pitchFamily="18" charset="0"/>
                <a:sym typeface="Symbol" pitchFamily="18" charset="2"/>
              </a:rPr>
              <a:t>Factors surveyed:  Vision, Health of Eyes, Provides Eye Protection, Long Term Comfort, Initial Comfort, Lack of Reliance on a Device, Convenience / Ease of Use, Initial Cost, Maintenance Cost, Controls </a:t>
            </a:r>
            <a:r>
              <a:rPr lang="en-US" sz="4800" b="0" dirty="0" smtClean="0">
                <a:solidFill>
                  <a:srgbClr val="000000"/>
                </a:solidFill>
                <a:latin typeface="Arial" charset="0"/>
                <a:cs typeface="Times New Roman" pitchFamily="18" charset="0"/>
                <a:sym typeface="Symbol" pitchFamily="18" charset="2"/>
              </a:rPr>
              <a:t>Nearsightedness</a:t>
            </a:r>
          </a:p>
          <a:p>
            <a:pPr algn="just">
              <a:spcBef>
                <a:spcPts val="1200"/>
              </a:spcBef>
              <a:buClr>
                <a:schemeClr val="hlink"/>
              </a:buClr>
            </a:pPr>
            <a:r>
              <a:rPr lang="en-US" sz="5400" dirty="0">
                <a:solidFill>
                  <a:srgbClr val="000000"/>
                </a:solidFill>
                <a:latin typeface="Arial" charset="0"/>
                <a:cs typeface="Times New Roman" pitchFamily="18" charset="0"/>
                <a:sym typeface="Symbol" pitchFamily="18" charset="2"/>
              </a:rPr>
              <a:t>2010 Survey</a:t>
            </a:r>
          </a:p>
          <a:p>
            <a:pPr marL="351985" indent="-351985" algn="just">
              <a:spcBef>
                <a:spcPts val="1200"/>
              </a:spcBef>
              <a:buClr>
                <a:schemeClr val="hlink"/>
              </a:buClr>
              <a:buFont typeface="Wingdings" pitchFamily="2" charset="2"/>
              <a:buChar char="v"/>
            </a:pPr>
            <a:r>
              <a:rPr lang="tr-TR" sz="4800" b="0" dirty="0">
                <a:solidFill>
                  <a:srgbClr val="000000"/>
                </a:solidFill>
                <a:latin typeface="Arial" charset="0"/>
                <a:cs typeface="Times New Roman" pitchFamily="18" charset="0"/>
                <a:sym typeface="Symbol" pitchFamily="18" charset="2"/>
              </a:rPr>
              <a:t> </a:t>
            </a:r>
            <a:r>
              <a:rPr lang="en-US" sz="4800" b="0" dirty="0">
                <a:solidFill>
                  <a:srgbClr val="000000"/>
                </a:solidFill>
                <a:latin typeface="Arial" charset="0"/>
                <a:cs typeface="Times New Roman" pitchFamily="18" charset="0"/>
                <a:sym typeface="Symbol" pitchFamily="18" charset="2"/>
              </a:rPr>
              <a:t>Market research survey of 3400 </a:t>
            </a:r>
            <a:r>
              <a:rPr lang="en-US" sz="4800" b="0" dirty="0">
                <a:latin typeface="Arial" charset="0"/>
                <a:cs typeface="Times New Roman" pitchFamily="18" charset="0"/>
                <a:sym typeface="Symbol" pitchFamily="18" charset="2"/>
              </a:rPr>
              <a:t>vision corrected subjects</a:t>
            </a:r>
            <a:r>
              <a:rPr lang="en-US" sz="4800" b="0" dirty="0">
                <a:solidFill>
                  <a:srgbClr val="000000"/>
                </a:solidFill>
                <a:latin typeface="Arial" charset="0"/>
                <a:cs typeface="Times New Roman" pitchFamily="18" charset="0"/>
                <a:sym typeface="Symbol" pitchFamily="18" charset="2"/>
              </a:rPr>
              <a:t> </a:t>
            </a:r>
            <a:r>
              <a:rPr lang="en-US" sz="4800" b="0" dirty="0" smtClean="0">
                <a:solidFill>
                  <a:srgbClr val="000000"/>
                </a:solidFill>
                <a:latin typeface="Arial" charset="0"/>
                <a:cs typeface="Times New Roman" pitchFamily="18" charset="0"/>
                <a:sym typeface="Symbol" pitchFamily="18" charset="2"/>
              </a:rPr>
              <a:t>in </a:t>
            </a:r>
            <a:r>
              <a:rPr lang="en-US" sz="4800" b="0" dirty="0">
                <a:solidFill>
                  <a:srgbClr val="000000"/>
                </a:solidFill>
                <a:latin typeface="Arial" charset="0"/>
                <a:cs typeface="Times New Roman" pitchFamily="18" charset="0"/>
                <a:sym typeface="Symbol" pitchFamily="18" charset="2"/>
              </a:rPr>
              <a:t>US by </a:t>
            </a:r>
            <a:r>
              <a:rPr lang="en-US" sz="4800" b="0" dirty="0" smtClean="0">
                <a:solidFill>
                  <a:srgbClr val="000000"/>
                </a:solidFill>
                <a:latin typeface="Arial" charset="0"/>
                <a:cs typeface="Times New Roman" pitchFamily="18" charset="0"/>
                <a:sym typeface="Symbol" pitchFamily="18" charset="2"/>
              </a:rPr>
              <a:t>leading </a:t>
            </a:r>
            <a:r>
              <a:rPr lang="en-US" sz="4800" b="0" dirty="0">
                <a:solidFill>
                  <a:srgbClr val="000000"/>
                </a:solidFill>
                <a:latin typeface="Arial" charset="0"/>
                <a:cs typeface="Times New Roman" pitchFamily="18" charset="0"/>
                <a:sym typeface="Symbol" pitchFamily="18" charset="2"/>
              </a:rPr>
              <a:t>Contact Lens Manufacturer (Johnson &amp; Johnson Vision </a:t>
            </a:r>
            <a:r>
              <a:rPr lang="en-US" sz="4800" b="0" dirty="0" smtClean="0">
                <a:solidFill>
                  <a:srgbClr val="000000"/>
                </a:solidFill>
                <a:latin typeface="Arial" charset="0"/>
                <a:cs typeface="Times New Roman" pitchFamily="18" charset="0"/>
                <a:sym typeface="Symbol" pitchFamily="18" charset="2"/>
              </a:rPr>
              <a:t>Care)</a:t>
            </a:r>
            <a:endParaRPr lang="en-US" sz="4800" b="0" dirty="0">
              <a:latin typeface="Arial" charset="0"/>
              <a:sym typeface="Symbol" pitchFamily="18" charset="2"/>
            </a:endParaRPr>
          </a:p>
          <a:p>
            <a:pPr marL="351985" indent="-351985" algn="just">
              <a:spcBef>
                <a:spcPts val="1200"/>
              </a:spcBef>
              <a:buClr>
                <a:schemeClr val="hlink"/>
              </a:buClr>
              <a:buFont typeface="Wingdings" pitchFamily="2" charset="2"/>
              <a:buChar char="v"/>
            </a:pPr>
            <a:r>
              <a:rPr lang="tr-TR" sz="4800" b="0" dirty="0">
                <a:latin typeface="Arial" charset="0"/>
                <a:cs typeface="Times New Roman" pitchFamily="18" charset="0"/>
                <a:sym typeface="Symbol" pitchFamily="18" charset="2"/>
              </a:rPr>
              <a:t> </a:t>
            </a:r>
            <a:r>
              <a:rPr lang="en-US" sz="4800" b="0" dirty="0">
                <a:latin typeface="Arial" charset="0"/>
                <a:cs typeface="Times New Roman" pitchFamily="18" charset="0"/>
                <a:sym typeface="Symbol" pitchFamily="18" charset="2"/>
              </a:rPr>
              <a:t>Subjects </a:t>
            </a:r>
            <a:r>
              <a:rPr lang="en-US" sz="4800" b="0" dirty="0">
                <a:solidFill>
                  <a:srgbClr val="000000"/>
                </a:solidFill>
                <a:latin typeface="Arial" charset="0"/>
                <a:cs typeface="Times New Roman" pitchFamily="18" charset="0"/>
                <a:sym typeface="Symbol" pitchFamily="18" charset="2"/>
              </a:rPr>
              <a:t>were asked to select their “absolute must haves” from an extensive list of desired attributes.</a:t>
            </a:r>
          </a:p>
          <a:p>
            <a:pPr marL="351985" indent="-351985" algn="just">
              <a:spcBef>
                <a:spcPts val="1200"/>
              </a:spcBef>
              <a:buClr>
                <a:schemeClr val="hlink"/>
              </a:buClr>
              <a:buFont typeface="Wingdings" pitchFamily="2" charset="2"/>
              <a:buChar char="v"/>
            </a:pPr>
            <a:r>
              <a:rPr lang="tr-TR" sz="4800" b="0" dirty="0">
                <a:solidFill>
                  <a:srgbClr val="000000"/>
                </a:solidFill>
                <a:latin typeface="Arial" charset="0"/>
                <a:cs typeface="Times New Roman" pitchFamily="18" charset="0"/>
                <a:sym typeface="Symbol" pitchFamily="18" charset="2"/>
              </a:rPr>
              <a:t> </a:t>
            </a:r>
            <a:r>
              <a:rPr lang="en-US" sz="4800" b="0" dirty="0">
                <a:solidFill>
                  <a:srgbClr val="000000"/>
                </a:solidFill>
                <a:latin typeface="Arial" charset="0"/>
                <a:cs typeface="Times New Roman" pitchFamily="18" charset="0"/>
                <a:sym typeface="Symbol" pitchFamily="18" charset="2"/>
              </a:rPr>
              <a:t>Attributes that could be selected included various articulations of vision, health, comfort, safety, insurance coverage, vision stabilization and handling </a:t>
            </a:r>
            <a:r>
              <a:rPr lang="en-US" sz="4800" b="0" dirty="0" smtClean="0">
                <a:solidFill>
                  <a:srgbClr val="000000"/>
                </a:solidFill>
                <a:latin typeface="Arial" charset="0"/>
                <a:cs typeface="Times New Roman" pitchFamily="18" charset="0"/>
                <a:sym typeface="Symbol" pitchFamily="18" charset="2"/>
              </a:rPr>
              <a:t>features</a:t>
            </a:r>
            <a:endParaRPr lang="en-US" sz="4800" b="0" dirty="0">
              <a:solidFill>
                <a:srgbClr val="000000"/>
              </a:solidFill>
              <a:latin typeface="Arial" charset="0"/>
              <a:cs typeface="Times New Roman" pitchFamily="18" charset="0"/>
              <a:sym typeface="Symbol" pitchFamily="18" charset="2"/>
            </a:endParaRPr>
          </a:p>
        </p:txBody>
      </p:sp>
      <p:pic>
        <p:nvPicPr>
          <p:cNvPr id="22" name="Picture 113" descr="&#10;header_bg.jpg                                                  00073E6Dgaechter                       C075CDFC:"/>
          <p:cNvPicPr>
            <a:picLocks noChangeAspect="1" noChangeArrowheads="1"/>
          </p:cNvPicPr>
          <p:nvPr/>
        </p:nvPicPr>
        <p:blipFill>
          <a:blip r:embed="rId2" cstate="print"/>
          <a:srcRect/>
          <a:stretch>
            <a:fillRect/>
          </a:stretch>
        </p:blipFill>
        <p:spPr bwMode="auto">
          <a:xfrm>
            <a:off x="424881" y="385008"/>
            <a:ext cx="42005147" cy="3739643"/>
          </a:xfrm>
          <a:prstGeom prst="rect">
            <a:avLst/>
          </a:prstGeom>
          <a:noFill/>
          <a:ln w="9525">
            <a:noFill/>
            <a:miter lim="800000"/>
            <a:headEnd/>
            <a:tailEnd/>
          </a:ln>
        </p:spPr>
      </p:pic>
      <p:sp>
        <p:nvSpPr>
          <p:cNvPr id="23" name="Text Box 110"/>
          <p:cNvSpPr txBox="1">
            <a:spLocks noChangeArrowheads="1"/>
          </p:cNvSpPr>
          <p:nvPr/>
        </p:nvSpPr>
        <p:spPr bwMode="auto">
          <a:xfrm>
            <a:off x="549970" y="682164"/>
            <a:ext cx="41656810" cy="355816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a:spcBef>
                <a:spcPts val="0"/>
              </a:spcBef>
              <a:defRPr/>
            </a:pPr>
            <a:r>
              <a:rPr lang="en-US" sz="7200" dirty="0" smtClean="0">
                <a:solidFill>
                  <a:schemeClr val="bg1"/>
                </a:solidFill>
                <a:latin typeface="Arial" charset="0"/>
                <a:cs typeface="Times New Roman" charset="0"/>
                <a:sym typeface="Symbol" pitchFamily="18" charset="2"/>
              </a:rPr>
              <a:t>PATIENT PRIORITIES FOR VISION CORRECTION OVER A 25 YEAR PERIOD</a:t>
            </a:r>
          </a:p>
          <a:p>
            <a:pPr>
              <a:spcBef>
                <a:spcPts val="0"/>
              </a:spcBef>
              <a:defRPr/>
            </a:pPr>
            <a:r>
              <a:rPr lang="en-US" sz="7200" dirty="0" smtClean="0">
                <a:solidFill>
                  <a:schemeClr val="bg1"/>
                </a:solidFill>
                <a:latin typeface="Arial" charset="0"/>
                <a:cs typeface="Times New Roman" charset="0"/>
                <a:sym typeface="Symbol" pitchFamily="18" charset="2"/>
              </a:rPr>
              <a:t>The Need for a Health Conversation</a:t>
            </a:r>
          </a:p>
          <a:p>
            <a:pPr>
              <a:spcBef>
                <a:spcPts val="0"/>
              </a:spcBef>
              <a:defRPr/>
            </a:pPr>
            <a:endParaRPr lang="en-US" sz="2000" dirty="0">
              <a:solidFill>
                <a:schemeClr val="bg1"/>
              </a:solidFill>
              <a:latin typeface="Arial" charset="0"/>
              <a:cs typeface="Times New Roman" charset="0"/>
              <a:sym typeface="Symbol" pitchFamily="18" charset="2"/>
            </a:endParaRPr>
          </a:p>
          <a:p>
            <a:pPr>
              <a:spcBef>
                <a:spcPts val="0"/>
              </a:spcBef>
              <a:defRPr/>
            </a:pPr>
            <a:r>
              <a:rPr lang="en-US" sz="5400" dirty="0" smtClean="0">
                <a:solidFill>
                  <a:schemeClr val="bg1"/>
                </a:solidFill>
                <a:latin typeface="Arial" charset="0"/>
                <a:cs typeface="Times New Roman" charset="0"/>
                <a:sym typeface="Symbol" pitchFamily="18" charset="2"/>
              </a:rPr>
              <a:t>Cristina Schnider, OD, MSc, MBA, FAAO, FBCLA			Johnson &amp; Johnson Vision Care, Inc.</a:t>
            </a:r>
            <a:endParaRPr lang="en-US" sz="3200" b="0" dirty="0">
              <a:solidFill>
                <a:srgbClr val="000000"/>
              </a:solidFill>
              <a:latin typeface="Arial" charset="0"/>
              <a:cs typeface="Times New Roman" charset="0"/>
              <a:sym typeface="Symbol" pitchFamily="18" charset="2"/>
            </a:endParaRPr>
          </a:p>
        </p:txBody>
      </p:sp>
      <p:grpSp>
        <p:nvGrpSpPr>
          <p:cNvPr id="24" name="Group 23"/>
          <p:cNvGrpSpPr/>
          <p:nvPr/>
        </p:nvGrpSpPr>
        <p:grpSpPr>
          <a:xfrm>
            <a:off x="32623916" y="26565725"/>
            <a:ext cx="10352883" cy="3211695"/>
            <a:chOff x="31998306" y="26084461"/>
            <a:chExt cx="10978494" cy="3692960"/>
          </a:xfrm>
        </p:grpSpPr>
        <p:pic>
          <p:nvPicPr>
            <p:cNvPr id="25" name="Picture 2" descr="cid:image001.png@01D013C0.AD8CF8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1"/>
            <p:cNvSpPr>
              <a:spLocks noChangeArrowheads="1"/>
            </p:cNvSpPr>
            <p:nvPr/>
          </p:nvSpPr>
          <p:spPr bwMode="auto">
            <a:xfrm>
              <a:off x="31998306" y="28589141"/>
              <a:ext cx="10978494" cy="1188280"/>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defRPr/>
              </a:pPr>
              <a:r>
                <a:rPr lang="en-US" sz="3600" b="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t>
              </a:r>
              <a:r>
                <a:rPr lang="en-US" sz="3600" b="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 All </a:t>
              </a:r>
              <a:r>
                <a:rPr lang="en-US" sz="3600" b="0" dirty="0">
                  <a:solidFill>
                    <a:srgbClr val="1F497D"/>
                  </a:solidFill>
                  <a:latin typeface="Calibri" panose="020F0502020204030204" pitchFamily="34" charset="0"/>
                  <a:ea typeface="Calibri" panose="020F0502020204030204" pitchFamily="34" charset="0"/>
                  <a:cs typeface="Calibri" panose="020F0502020204030204" pitchFamily="34" charset="0"/>
                </a:rPr>
                <a:t>rights </a:t>
              </a:r>
              <a:r>
                <a:rPr lang="en-US" sz="3600" b="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reserved</a:t>
              </a:r>
            </a:p>
            <a:p>
              <a:pPr>
                <a:defRPr/>
              </a:pPr>
              <a:r>
                <a:rPr lang="en-US" sz="3600" b="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5400" b="0" dirty="0">
                <a:latin typeface="Calibri" panose="020F0502020204030204" pitchFamily="34" charset="0"/>
                <a:cs typeface="Calibri" panose="020F0502020204030204" pitchFamily="34" charset="0"/>
              </a:endParaRPr>
            </a:p>
          </p:txBody>
        </p:sp>
      </p:grpSp>
      <p:sp>
        <p:nvSpPr>
          <p:cNvPr id="28" name="Rectangle 1"/>
          <p:cNvSpPr>
            <a:spLocks noChangeArrowheads="1"/>
          </p:cNvSpPr>
          <p:nvPr/>
        </p:nvSpPr>
        <p:spPr bwMode="auto">
          <a:xfrm>
            <a:off x="38820553" y="2735919"/>
            <a:ext cx="3609475" cy="1188280"/>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defRPr/>
            </a:pPr>
            <a:r>
              <a:rPr lang="en-US" sz="72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1 of 3</a:t>
            </a:r>
            <a:endParaRPr lang="en-US" sz="11500" dirty="0">
              <a:solidFill>
                <a:schemeClr val="bg1"/>
              </a:solidFill>
              <a:latin typeface="Calibri" panose="020F0502020204030204" pitchFamily="34" charset="0"/>
              <a:cs typeface="Calibri" panose="020F0502020204030204" pitchFamily="34" charset="0"/>
            </a:endParaRPr>
          </a:p>
        </p:txBody>
      </p:sp>
      <p:pic>
        <p:nvPicPr>
          <p:cNvPr id="30" name="Picture 114" descr="&#10;header_bg.jpg                                                  00073E6Dgaechter                       C075CDFC:"/>
          <p:cNvPicPr>
            <a:picLocks noChangeAspect="1" noChangeArrowheads="1"/>
          </p:cNvPicPr>
          <p:nvPr/>
        </p:nvPicPr>
        <p:blipFill>
          <a:blip r:embed="rId2" cstate="print"/>
          <a:srcRect/>
          <a:stretch>
            <a:fillRect/>
          </a:stretch>
        </p:blipFill>
        <p:spPr bwMode="auto">
          <a:xfrm>
            <a:off x="583874" y="16385930"/>
            <a:ext cx="20313240" cy="2011582"/>
          </a:xfrm>
          <a:prstGeom prst="rect">
            <a:avLst/>
          </a:prstGeom>
          <a:noFill/>
          <a:ln w="9525">
            <a:noFill/>
            <a:miter lim="800000"/>
            <a:headEnd/>
            <a:tailEnd/>
          </a:ln>
        </p:spPr>
      </p:pic>
      <p:sp>
        <p:nvSpPr>
          <p:cNvPr id="31" name="Text Box 106"/>
          <p:cNvSpPr txBox="1">
            <a:spLocks noChangeArrowheads="1"/>
          </p:cNvSpPr>
          <p:nvPr/>
        </p:nvSpPr>
        <p:spPr bwMode="auto">
          <a:xfrm>
            <a:off x="1319986" y="16843747"/>
            <a:ext cx="10562199" cy="109594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algn="l">
              <a:spcBef>
                <a:spcPct val="50000"/>
              </a:spcBef>
              <a:defRPr/>
            </a:pPr>
            <a:r>
              <a:rPr lang="en-US" sz="6600" dirty="0" smtClean="0">
                <a:solidFill>
                  <a:schemeClr val="bg1"/>
                </a:solidFill>
                <a:effectLst>
                  <a:outerShdw blurRad="38100" dist="38100" dir="2700000" algn="tl">
                    <a:srgbClr val="000000">
                      <a:alpha val="43137"/>
                    </a:srgbClr>
                  </a:outerShdw>
                </a:effectLst>
                <a:latin typeface="Arial" charset="0"/>
                <a:cs typeface="Times New Roman" charset="0"/>
                <a:sym typeface="Symbol" pitchFamily="18" charset="2"/>
              </a:rPr>
              <a:t>Methods </a:t>
            </a:r>
            <a:endParaRPr lang="en-US" sz="4400" b="0" dirty="0">
              <a:solidFill>
                <a:srgbClr val="000000"/>
              </a:solidFill>
              <a:effectLst>
                <a:outerShdw blurRad="38100" dist="38100" dir="2700000" algn="tl">
                  <a:srgbClr val="000000">
                    <a:alpha val="43137"/>
                  </a:srgbClr>
                </a:outerShdw>
              </a:effectLst>
              <a:latin typeface="Arial" charset="0"/>
              <a:cs typeface="Times New Roman" charset="0"/>
              <a:sym typeface="Symbol" pitchFamily="18" charset="2"/>
            </a:endParaRPr>
          </a:p>
        </p:txBody>
      </p:sp>
    </p:spTree>
    <p:extLst>
      <p:ext uri="{BB962C8B-B14F-4D97-AF65-F5344CB8AC3E}">
        <p14:creationId xmlns:p14="http://schemas.microsoft.com/office/powerpoint/2010/main" val="2065027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3" descr="&#10;header_bg.jpg                                                  00073E6Dgaechter                       C075CDFC:"/>
          <p:cNvPicPr>
            <a:picLocks noChangeAspect="1" noChangeArrowheads="1"/>
          </p:cNvPicPr>
          <p:nvPr/>
        </p:nvPicPr>
        <p:blipFill>
          <a:blip r:embed="rId2" cstate="print"/>
          <a:srcRect/>
          <a:stretch>
            <a:fillRect/>
          </a:stretch>
        </p:blipFill>
        <p:spPr bwMode="auto">
          <a:xfrm>
            <a:off x="424881" y="385008"/>
            <a:ext cx="42005147" cy="3739643"/>
          </a:xfrm>
          <a:prstGeom prst="rect">
            <a:avLst/>
          </a:prstGeom>
          <a:noFill/>
          <a:ln w="9525">
            <a:noFill/>
            <a:miter lim="800000"/>
            <a:headEnd/>
            <a:tailEnd/>
          </a:ln>
        </p:spPr>
      </p:pic>
      <p:sp>
        <p:nvSpPr>
          <p:cNvPr id="9" name="Text Box 117"/>
          <p:cNvSpPr txBox="1">
            <a:spLocks noChangeArrowheads="1"/>
          </p:cNvSpPr>
          <p:nvPr/>
        </p:nvSpPr>
        <p:spPr bwMode="auto">
          <a:xfrm>
            <a:off x="1006934" y="5215461"/>
            <a:ext cx="9390080" cy="1095947"/>
          </a:xfrm>
          <a:prstGeom prst="rect">
            <a:avLst/>
          </a:prstGeom>
          <a:noFill/>
          <a:ln w="9525">
            <a:noFill/>
            <a:miter lim="800000"/>
            <a:headEnd/>
            <a:tailEnd/>
          </a:ln>
          <a:effectLst>
            <a:prstShdw prst="shdw17" dist="17961" dir="2700000">
              <a:schemeClr val="accent1">
                <a:gamma/>
                <a:shade val="60000"/>
                <a:invGamma/>
              </a:schemeClr>
            </a:prstShdw>
          </a:effectLst>
        </p:spPr>
        <p:txBody>
          <a:bodyPr lIns="79507" tIns="39754" rIns="79507" bIns="39754">
            <a:spAutoFit/>
          </a:bodyPr>
          <a:lstStyle/>
          <a:p>
            <a:pPr algn="l">
              <a:spcBef>
                <a:spcPct val="50000"/>
              </a:spcBef>
              <a:defRPr/>
            </a:pPr>
            <a:r>
              <a:rPr lang="en-US" sz="6600" dirty="0" smtClean="0">
                <a:solidFill>
                  <a:schemeClr val="bg1"/>
                </a:solidFill>
                <a:effectLst>
                  <a:outerShdw blurRad="38100" dist="38100" dir="2700000" algn="tl">
                    <a:srgbClr val="000000">
                      <a:alpha val="43137"/>
                    </a:srgbClr>
                  </a:outerShdw>
                </a:effectLst>
                <a:latin typeface="Arial" charset="0"/>
                <a:cs typeface="Times New Roman" charset="0"/>
                <a:sym typeface="Symbol" pitchFamily="18" charset="2"/>
              </a:rPr>
              <a:t>Results</a:t>
            </a:r>
            <a:endParaRPr lang="en-US" sz="4400" b="0" dirty="0">
              <a:solidFill>
                <a:srgbClr val="000000"/>
              </a:solidFill>
              <a:effectLst>
                <a:outerShdw blurRad="38100" dist="38100" dir="2700000" algn="tl">
                  <a:srgbClr val="000000">
                    <a:alpha val="43137"/>
                  </a:srgbClr>
                </a:outerShdw>
              </a:effectLst>
              <a:latin typeface="Arial" charset="0"/>
              <a:cs typeface="Times New Roman" charset="0"/>
              <a:sym typeface="Symbol" pitchFamily="18" charset="2"/>
            </a:endParaRPr>
          </a:p>
        </p:txBody>
      </p:sp>
      <p:sp>
        <p:nvSpPr>
          <p:cNvPr id="10" name="Text Box 7417"/>
          <p:cNvSpPr txBox="1">
            <a:spLocks noChangeArrowheads="1"/>
          </p:cNvSpPr>
          <p:nvPr/>
        </p:nvSpPr>
        <p:spPr bwMode="auto">
          <a:xfrm>
            <a:off x="22075607" y="7814265"/>
            <a:ext cx="15501576" cy="818948"/>
          </a:xfrm>
          <a:prstGeom prst="rect">
            <a:avLst/>
          </a:prstGeom>
          <a:noFill/>
          <a:ln w="9525">
            <a:noFill/>
            <a:miter lim="800000"/>
            <a:headEnd/>
            <a:tailEnd/>
          </a:ln>
        </p:spPr>
        <p:txBody>
          <a:bodyPr wrap="square" lIns="79507" tIns="39754" rIns="79507" bIns="39754">
            <a:spAutoFit/>
          </a:bodyPr>
          <a:lstStyle/>
          <a:p>
            <a:pPr algn="just">
              <a:spcBef>
                <a:spcPct val="50000"/>
              </a:spcBef>
              <a:buClr>
                <a:schemeClr val="hlink"/>
              </a:buClr>
            </a:pPr>
            <a:r>
              <a:rPr lang="en-US" sz="4800" dirty="0" smtClean="0">
                <a:solidFill>
                  <a:srgbClr val="000000"/>
                </a:solidFill>
                <a:latin typeface="Arial" charset="0"/>
                <a:cs typeface="Times New Roman" pitchFamily="18" charset="0"/>
                <a:sym typeface="Symbol" pitchFamily="18" charset="2"/>
              </a:rPr>
              <a:t>1998 Survey</a:t>
            </a:r>
            <a:endParaRPr lang="en-US" sz="4800" dirty="0">
              <a:solidFill>
                <a:srgbClr val="000000"/>
              </a:solidFill>
              <a:latin typeface="Arial" charset="0"/>
              <a:cs typeface="Times New Roman" pitchFamily="18" charset="0"/>
              <a:sym typeface="Symbol" pitchFamily="18" charset="2"/>
            </a:endParaRPr>
          </a:p>
        </p:txBody>
      </p:sp>
      <p:sp>
        <p:nvSpPr>
          <p:cNvPr id="11" name="Text Box 7417"/>
          <p:cNvSpPr txBox="1">
            <a:spLocks noChangeArrowheads="1"/>
          </p:cNvSpPr>
          <p:nvPr/>
        </p:nvSpPr>
        <p:spPr bwMode="auto">
          <a:xfrm>
            <a:off x="424881" y="7955611"/>
            <a:ext cx="14789066" cy="757393"/>
          </a:xfrm>
          <a:prstGeom prst="rect">
            <a:avLst/>
          </a:prstGeom>
          <a:noFill/>
          <a:ln w="9525">
            <a:noFill/>
            <a:miter lim="800000"/>
            <a:headEnd/>
            <a:tailEnd/>
          </a:ln>
        </p:spPr>
        <p:txBody>
          <a:bodyPr wrap="square" lIns="79507" tIns="39754" rIns="79507" bIns="39754">
            <a:spAutoFit/>
          </a:bodyPr>
          <a:lstStyle/>
          <a:p>
            <a:pPr algn="just">
              <a:spcBef>
                <a:spcPct val="50000"/>
              </a:spcBef>
              <a:buClr>
                <a:schemeClr val="hlink"/>
              </a:buClr>
            </a:pPr>
            <a:r>
              <a:rPr lang="en-US" sz="4400" dirty="0" smtClean="0">
                <a:solidFill>
                  <a:srgbClr val="000000"/>
                </a:solidFill>
                <a:latin typeface="Arial" charset="0"/>
                <a:cs typeface="Times New Roman" pitchFamily="18" charset="0"/>
                <a:sym typeface="Symbol" pitchFamily="18" charset="2"/>
              </a:rPr>
              <a:t>1989 Survey</a:t>
            </a:r>
            <a:endParaRPr lang="en-US" sz="4000" b="0" dirty="0" smtClean="0">
              <a:solidFill>
                <a:srgbClr val="000000"/>
              </a:solidFill>
              <a:latin typeface="Arial" charset="0"/>
              <a:cs typeface="Times New Roman" pitchFamily="18" charset="0"/>
              <a:sym typeface="Symbol" pitchFamily="18" charset="2"/>
            </a:endParaRPr>
          </a:p>
        </p:txBody>
      </p:sp>
      <p:sp>
        <p:nvSpPr>
          <p:cNvPr id="12" name="Text Box 7417"/>
          <p:cNvSpPr txBox="1">
            <a:spLocks noChangeArrowheads="1"/>
          </p:cNvSpPr>
          <p:nvPr/>
        </p:nvSpPr>
        <p:spPr bwMode="auto">
          <a:xfrm>
            <a:off x="288756" y="21534031"/>
            <a:ext cx="14789066" cy="757393"/>
          </a:xfrm>
          <a:prstGeom prst="rect">
            <a:avLst/>
          </a:prstGeom>
          <a:noFill/>
          <a:ln w="9525">
            <a:noFill/>
            <a:miter lim="800000"/>
            <a:headEnd/>
            <a:tailEnd/>
          </a:ln>
        </p:spPr>
        <p:txBody>
          <a:bodyPr wrap="square" lIns="79507" tIns="39754" rIns="79507" bIns="39754">
            <a:spAutoFit/>
          </a:bodyPr>
          <a:lstStyle/>
          <a:p>
            <a:pPr algn="just">
              <a:spcBef>
                <a:spcPct val="50000"/>
              </a:spcBef>
              <a:buClr>
                <a:schemeClr val="hlink"/>
              </a:buClr>
            </a:pPr>
            <a:r>
              <a:rPr lang="en-US" sz="4400" dirty="0" smtClean="0">
                <a:solidFill>
                  <a:srgbClr val="000000"/>
                </a:solidFill>
                <a:latin typeface="Arial" charset="0"/>
                <a:cs typeface="Times New Roman" pitchFamily="18" charset="0"/>
                <a:sym typeface="Symbol" pitchFamily="18" charset="2"/>
              </a:rPr>
              <a:t>1995 Survey</a:t>
            </a:r>
          </a:p>
        </p:txBody>
      </p:sp>
      <p:sp>
        <p:nvSpPr>
          <p:cNvPr id="13" name="Text Box 7417"/>
          <p:cNvSpPr txBox="1">
            <a:spLocks noChangeArrowheads="1"/>
          </p:cNvSpPr>
          <p:nvPr/>
        </p:nvSpPr>
        <p:spPr bwMode="auto">
          <a:xfrm>
            <a:off x="22197474" y="16395400"/>
            <a:ext cx="20232554" cy="8944249"/>
          </a:xfrm>
          <a:prstGeom prst="rect">
            <a:avLst/>
          </a:prstGeom>
          <a:noFill/>
          <a:ln w="9525">
            <a:noFill/>
            <a:miter lim="800000"/>
            <a:headEnd/>
            <a:tailEnd/>
          </a:ln>
        </p:spPr>
        <p:txBody>
          <a:bodyPr wrap="square" lIns="79507" tIns="39754" rIns="79507" bIns="39754">
            <a:spAutoFit/>
          </a:bodyPr>
          <a:lstStyle/>
          <a:p>
            <a:pPr algn="just">
              <a:spcBef>
                <a:spcPct val="50000"/>
              </a:spcBef>
              <a:buClr>
                <a:schemeClr val="hlink"/>
              </a:buClr>
            </a:pPr>
            <a:r>
              <a:rPr lang="en-US" sz="5400" dirty="0" smtClean="0">
                <a:solidFill>
                  <a:srgbClr val="000000"/>
                </a:solidFill>
                <a:latin typeface="Arial" charset="0"/>
                <a:cs typeface="Times New Roman" pitchFamily="18" charset="0"/>
                <a:sym typeface="Symbol" pitchFamily="18" charset="2"/>
              </a:rPr>
              <a:t>2010  Survey</a:t>
            </a:r>
          </a:p>
          <a:p>
            <a:pPr algn="just">
              <a:spcBef>
                <a:spcPts val="1200"/>
              </a:spcBef>
              <a:buClr>
                <a:schemeClr val="hlink"/>
              </a:buClr>
              <a:tabLst>
                <a:tab pos="4229100" algn="l"/>
              </a:tabLst>
            </a:pPr>
            <a:r>
              <a:rPr lang="en-US" sz="4800" b="0" u="sng" dirty="0" smtClean="0">
                <a:solidFill>
                  <a:srgbClr val="000000"/>
                </a:solidFill>
                <a:latin typeface="Arial" charset="0"/>
                <a:cs typeface="Times New Roman" pitchFamily="18" charset="0"/>
                <a:sym typeface="Symbol" pitchFamily="18" charset="2"/>
              </a:rPr>
              <a:t>Feature</a:t>
            </a:r>
            <a:r>
              <a:rPr lang="en-US" sz="4800" b="0" dirty="0" smtClean="0">
                <a:solidFill>
                  <a:srgbClr val="000000"/>
                </a:solidFill>
                <a:latin typeface="Arial" charset="0"/>
                <a:cs typeface="Times New Roman" pitchFamily="18" charset="0"/>
                <a:sym typeface="Symbol" pitchFamily="18" charset="2"/>
              </a:rPr>
              <a:t>											</a:t>
            </a:r>
            <a:r>
              <a:rPr lang="en-US" sz="4800" b="0" u="sng" dirty="0" smtClean="0">
                <a:solidFill>
                  <a:srgbClr val="000000"/>
                </a:solidFill>
                <a:latin typeface="Arial" charset="0"/>
                <a:cs typeface="Times New Roman" pitchFamily="18" charset="0"/>
                <a:sym typeface="Symbol" pitchFamily="18" charset="2"/>
              </a:rPr>
              <a:t>% “Absolutely Must Have</a:t>
            </a:r>
            <a:endParaRPr lang="en-US" sz="4800" b="0" u="sng" dirty="0">
              <a:solidFill>
                <a:srgbClr val="000000"/>
              </a:solidFill>
              <a:latin typeface="Arial" charset="0"/>
              <a:cs typeface="Times New Roman" pitchFamily="18" charset="0"/>
              <a:sym typeface="Symbol" pitchFamily="18" charset="2"/>
            </a:endParaRPr>
          </a:p>
          <a:p>
            <a:pPr algn="just">
              <a:spcBef>
                <a:spcPts val="1200"/>
              </a:spcBef>
              <a:buClr>
                <a:schemeClr val="hlink"/>
              </a:buClr>
              <a:tabLst>
                <a:tab pos="1828800" algn="l"/>
                <a:tab pos="7258050" algn="dec"/>
              </a:tabLst>
            </a:pPr>
            <a:r>
              <a:rPr lang="en-US" sz="4800" b="0" dirty="0" smtClean="0">
                <a:solidFill>
                  <a:srgbClr val="000000"/>
                </a:solidFill>
                <a:latin typeface="Arial" charset="0"/>
                <a:cs typeface="Times New Roman" pitchFamily="18" charset="0"/>
                <a:sym typeface="Symbol" pitchFamily="18" charset="2"/>
              </a:rPr>
              <a:t>Best possible vision											56%</a:t>
            </a:r>
          </a:p>
          <a:p>
            <a:pPr algn="just">
              <a:spcBef>
                <a:spcPts val="1200"/>
              </a:spcBef>
              <a:buClr>
                <a:schemeClr val="hlink"/>
              </a:buClr>
              <a:tabLst>
                <a:tab pos="1828800" algn="l"/>
                <a:tab pos="7258050" algn="dec"/>
              </a:tabLst>
            </a:pPr>
            <a:r>
              <a:rPr lang="en-US" sz="4800" b="0" dirty="0" smtClean="0">
                <a:solidFill>
                  <a:srgbClr val="000000"/>
                </a:solidFill>
                <a:latin typeface="Arial" charset="0"/>
                <a:cs typeface="Times New Roman" pitchFamily="18" charset="0"/>
                <a:sym typeface="Symbol" pitchFamily="18" charset="2"/>
              </a:rPr>
              <a:t>No long-term health issues										53%</a:t>
            </a:r>
          </a:p>
          <a:p>
            <a:pPr algn="just">
              <a:spcBef>
                <a:spcPts val="1200"/>
              </a:spcBef>
              <a:buClr>
                <a:schemeClr val="hlink"/>
              </a:buClr>
              <a:tabLst>
                <a:tab pos="1828800" algn="l"/>
                <a:tab pos="7258050" algn="dec"/>
              </a:tabLst>
            </a:pPr>
            <a:r>
              <a:rPr lang="en-US" sz="4800" b="0" dirty="0" smtClean="0">
                <a:solidFill>
                  <a:srgbClr val="000000"/>
                </a:solidFill>
                <a:latin typeface="Arial" charset="0"/>
                <a:cs typeface="Times New Roman" pitchFamily="18" charset="0"/>
                <a:sym typeface="Symbol" pitchFamily="18" charset="2"/>
              </a:rPr>
              <a:t>See effortlessly everywhere									51%</a:t>
            </a:r>
          </a:p>
          <a:p>
            <a:pPr algn="just">
              <a:spcBef>
                <a:spcPts val="1200"/>
              </a:spcBef>
              <a:buClr>
                <a:schemeClr val="hlink"/>
              </a:buClr>
              <a:tabLst>
                <a:tab pos="1828800" algn="l"/>
                <a:tab pos="7258050" algn="dec"/>
              </a:tabLst>
            </a:pPr>
            <a:r>
              <a:rPr lang="en-US" sz="4800" b="0" dirty="0" smtClean="0">
                <a:solidFill>
                  <a:srgbClr val="000000"/>
                </a:solidFill>
                <a:latin typeface="Arial" charset="0"/>
                <a:cs typeface="Times New Roman" pitchFamily="18" charset="0"/>
                <a:sym typeface="Symbol" pitchFamily="18" charset="2"/>
              </a:rPr>
              <a:t>Most comfortable											46%</a:t>
            </a:r>
          </a:p>
          <a:p>
            <a:pPr algn="just">
              <a:spcBef>
                <a:spcPts val="1200"/>
              </a:spcBef>
              <a:buClr>
                <a:schemeClr val="hlink"/>
              </a:buClr>
              <a:tabLst>
                <a:tab pos="1828800" algn="l"/>
                <a:tab pos="7258050" algn="dec"/>
              </a:tabLst>
            </a:pPr>
            <a:r>
              <a:rPr lang="en-US" sz="4800" b="0" dirty="0" smtClean="0">
                <a:solidFill>
                  <a:srgbClr val="000000"/>
                </a:solidFill>
                <a:latin typeface="Arial" charset="0"/>
                <a:cs typeface="Times New Roman" pitchFamily="18" charset="0"/>
                <a:sym typeface="Symbol" pitchFamily="18" charset="2"/>
              </a:rPr>
              <a:t>Best distance vision											44%</a:t>
            </a:r>
          </a:p>
          <a:p>
            <a:pPr algn="just">
              <a:spcBef>
                <a:spcPts val="1200"/>
              </a:spcBef>
              <a:buClr>
                <a:schemeClr val="hlink"/>
              </a:buClr>
              <a:tabLst>
                <a:tab pos="1828800" algn="l"/>
                <a:tab pos="7258050" algn="dec"/>
              </a:tabLst>
            </a:pPr>
            <a:r>
              <a:rPr lang="en-US" sz="4800" b="0" dirty="0" smtClean="0">
                <a:solidFill>
                  <a:srgbClr val="000000"/>
                </a:solidFill>
                <a:latin typeface="Arial" charset="0"/>
                <a:cs typeface="Times New Roman" pitchFamily="18" charset="0"/>
                <a:sym typeface="Symbol" pitchFamily="18" charset="2"/>
              </a:rPr>
              <a:t>Help eyes retain moisture, even after hours of wear		43%</a:t>
            </a:r>
          </a:p>
          <a:p>
            <a:pPr algn="just">
              <a:spcBef>
                <a:spcPts val="1200"/>
              </a:spcBef>
              <a:buClr>
                <a:schemeClr val="hlink"/>
              </a:buClr>
              <a:tabLst>
                <a:tab pos="1828800" algn="l"/>
                <a:tab pos="7258050" algn="dec"/>
              </a:tabLst>
            </a:pPr>
            <a:r>
              <a:rPr lang="en-US" sz="4800" b="0" dirty="0" smtClean="0">
                <a:solidFill>
                  <a:srgbClr val="000000"/>
                </a:solidFill>
                <a:latin typeface="Arial" charset="0"/>
                <a:cs typeface="Times New Roman" pitchFamily="18" charset="0"/>
                <a:sym typeface="Symbol" pitchFamily="18" charset="2"/>
              </a:rPr>
              <a:t>Among lowest risk of infection									43%</a:t>
            </a:r>
          </a:p>
          <a:p>
            <a:pPr algn="just">
              <a:spcBef>
                <a:spcPts val="1200"/>
              </a:spcBef>
              <a:buClr>
                <a:schemeClr val="hlink"/>
              </a:buClr>
              <a:tabLst>
                <a:tab pos="1828800" algn="l"/>
                <a:tab pos="7258050" algn="dec"/>
              </a:tabLst>
            </a:pPr>
            <a:r>
              <a:rPr lang="en-US" sz="4800" b="0" dirty="0" smtClean="0">
                <a:solidFill>
                  <a:srgbClr val="000000"/>
                </a:solidFill>
                <a:latin typeface="Arial" charset="0"/>
                <a:cs typeface="Times New Roman" pitchFamily="18" charset="0"/>
                <a:sym typeface="Symbol" pitchFamily="18" charset="2"/>
              </a:rPr>
              <a:t>Are healthiest for eyes											43%</a:t>
            </a:r>
          </a:p>
        </p:txBody>
      </p:sp>
      <p:graphicFrame>
        <p:nvGraphicFramePr>
          <p:cNvPr id="14" name="Chart 13"/>
          <p:cNvGraphicFramePr/>
          <p:nvPr>
            <p:extLst>
              <p:ext uri="{D42A27DB-BD31-4B8C-83A1-F6EECF244321}">
                <p14:modId xmlns:p14="http://schemas.microsoft.com/office/powerpoint/2010/main" val="1905247119"/>
              </p:ext>
            </p:extLst>
          </p:nvPr>
        </p:nvGraphicFramePr>
        <p:xfrm>
          <a:off x="424880" y="8870011"/>
          <a:ext cx="19595665" cy="57062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extLst>
              <p:ext uri="{D42A27DB-BD31-4B8C-83A1-F6EECF244321}">
                <p14:modId xmlns:p14="http://schemas.microsoft.com/office/powerpoint/2010/main" val="820882843"/>
              </p:ext>
            </p:extLst>
          </p:nvPr>
        </p:nvGraphicFramePr>
        <p:xfrm>
          <a:off x="288756" y="15015411"/>
          <a:ext cx="19731790" cy="61336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p:nvPr>
            <p:extLst>
              <p:ext uri="{D42A27DB-BD31-4B8C-83A1-F6EECF244321}">
                <p14:modId xmlns:p14="http://schemas.microsoft.com/office/powerpoint/2010/main" val="1367970651"/>
              </p:ext>
            </p:extLst>
          </p:nvPr>
        </p:nvGraphicFramePr>
        <p:xfrm>
          <a:off x="22197474" y="8713004"/>
          <a:ext cx="19923342" cy="639393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p:cNvGraphicFramePr/>
          <p:nvPr>
            <p:extLst>
              <p:ext uri="{D42A27DB-BD31-4B8C-83A1-F6EECF244321}">
                <p14:modId xmlns:p14="http://schemas.microsoft.com/office/powerpoint/2010/main" val="1032032787"/>
              </p:ext>
            </p:extLst>
          </p:nvPr>
        </p:nvGraphicFramePr>
        <p:xfrm>
          <a:off x="206420" y="22443487"/>
          <a:ext cx="19814126" cy="6739794"/>
        </p:xfrm>
        <a:graphic>
          <a:graphicData uri="http://schemas.openxmlformats.org/drawingml/2006/chart">
            <c:chart xmlns:c="http://schemas.openxmlformats.org/drawingml/2006/chart" xmlns:r="http://schemas.openxmlformats.org/officeDocument/2006/relationships" r:id="rId6"/>
          </a:graphicData>
        </a:graphic>
      </p:graphicFrame>
      <p:pic>
        <p:nvPicPr>
          <p:cNvPr id="21" name="Picture 116" descr="&#10;header_bg.jpg                                                  00073E6Dgaechter                       C075CDFC:"/>
          <p:cNvPicPr>
            <a:picLocks noChangeAspect="1" noChangeArrowheads="1"/>
          </p:cNvPicPr>
          <p:nvPr/>
        </p:nvPicPr>
        <p:blipFill>
          <a:blip r:embed="rId2" cstate="print"/>
          <a:srcRect/>
          <a:stretch>
            <a:fillRect/>
          </a:stretch>
        </p:blipFill>
        <p:spPr bwMode="auto">
          <a:xfrm>
            <a:off x="606089" y="5025033"/>
            <a:ext cx="19414457" cy="2595135"/>
          </a:xfrm>
          <a:prstGeom prst="rect">
            <a:avLst/>
          </a:prstGeom>
          <a:noFill/>
          <a:ln w="9525">
            <a:noFill/>
            <a:miter lim="800000"/>
            <a:headEnd/>
            <a:tailEnd/>
          </a:ln>
        </p:spPr>
      </p:pic>
      <p:sp>
        <p:nvSpPr>
          <p:cNvPr id="22" name="Text Box 117"/>
          <p:cNvSpPr txBox="1">
            <a:spLocks noChangeArrowheads="1"/>
          </p:cNvSpPr>
          <p:nvPr/>
        </p:nvSpPr>
        <p:spPr bwMode="auto">
          <a:xfrm>
            <a:off x="1060487" y="5536921"/>
            <a:ext cx="11528896" cy="131139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algn="l">
              <a:spcBef>
                <a:spcPct val="50000"/>
              </a:spcBef>
              <a:defRPr/>
            </a:pPr>
            <a:r>
              <a:rPr lang="en-US" sz="8000" dirty="0" smtClean="0">
                <a:solidFill>
                  <a:schemeClr val="bg1"/>
                </a:solidFill>
                <a:effectLst>
                  <a:outerShdw blurRad="38100" dist="38100" dir="2700000" algn="tl">
                    <a:srgbClr val="000000">
                      <a:alpha val="43137"/>
                    </a:srgbClr>
                  </a:outerShdw>
                </a:effectLst>
                <a:latin typeface="Arial" charset="0"/>
                <a:cs typeface="Times New Roman" charset="0"/>
                <a:sym typeface="Symbol" pitchFamily="18" charset="2"/>
              </a:rPr>
              <a:t>Results</a:t>
            </a:r>
            <a:endParaRPr lang="en-US" sz="5400" b="0" dirty="0">
              <a:solidFill>
                <a:srgbClr val="000000"/>
              </a:solidFill>
              <a:effectLst>
                <a:outerShdw blurRad="38100" dist="38100" dir="2700000" algn="tl">
                  <a:srgbClr val="000000">
                    <a:alpha val="43137"/>
                  </a:srgbClr>
                </a:outerShdw>
              </a:effectLst>
              <a:latin typeface="Arial" charset="0"/>
              <a:cs typeface="Times New Roman" charset="0"/>
              <a:sym typeface="Symbol" pitchFamily="18" charset="2"/>
            </a:endParaRPr>
          </a:p>
        </p:txBody>
      </p:sp>
      <p:sp>
        <p:nvSpPr>
          <p:cNvPr id="23" name="Rectangle 1"/>
          <p:cNvSpPr>
            <a:spLocks noChangeArrowheads="1"/>
          </p:cNvSpPr>
          <p:nvPr/>
        </p:nvSpPr>
        <p:spPr bwMode="auto">
          <a:xfrm>
            <a:off x="38820553" y="2735919"/>
            <a:ext cx="3609475" cy="1188280"/>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defRPr/>
            </a:pPr>
            <a:r>
              <a:rPr lang="en-US" sz="72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2 of 3</a:t>
            </a:r>
            <a:endParaRPr lang="en-US" sz="11500" dirty="0">
              <a:solidFill>
                <a:schemeClr val="bg1"/>
              </a:solidFill>
              <a:latin typeface="Calibri" panose="020F0502020204030204" pitchFamily="34" charset="0"/>
              <a:cs typeface="Calibri" panose="020F0502020204030204" pitchFamily="34" charset="0"/>
            </a:endParaRPr>
          </a:p>
        </p:txBody>
      </p:sp>
      <p:grpSp>
        <p:nvGrpSpPr>
          <p:cNvPr id="24" name="Group 23"/>
          <p:cNvGrpSpPr/>
          <p:nvPr/>
        </p:nvGrpSpPr>
        <p:grpSpPr>
          <a:xfrm>
            <a:off x="32623916" y="26565725"/>
            <a:ext cx="10352883" cy="3211695"/>
            <a:chOff x="31998306" y="26084461"/>
            <a:chExt cx="10978494" cy="3692960"/>
          </a:xfrm>
        </p:grpSpPr>
        <p:pic>
          <p:nvPicPr>
            <p:cNvPr id="25" name="Picture 2" descr="cid:image001.png@01D013C0.AD8CF8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1"/>
            <p:cNvSpPr>
              <a:spLocks noChangeArrowheads="1"/>
            </p:cNvSpPr>
            <p:nvPr/>
          </p:nvSpPr>
          <p:spPr bwMode="auto">
            <a:xfrm>
              <a:off x="31998306" y="28589141"/>
              <a:ext cx="10978494" cy="1188280"/>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defRPr/>
              </a:pPr>
              <a:r>
                <a:rPr lang="en-US" sz="3600" b="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t>
              </a:r>
              <a:r>
                <a:rPr lang="en-US" sz="3600" b="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 All </a:t>
              </a:r>
              <a:r>
                <a:rPr lang="en-US" sz="3600" b="0" dirty="0">
                  <a:solidFill>
                    <a:srgbClr val="1F497D"/>
                  </a:solidFill>
                  <a:latin typeface="Calibri" panose="020F0502020204030204" pitchFamily="34" charset="0"/>
                  <a:ea typeface="Calibri" panose="020F0502020204030204" pitchFamily="34" charset="0"/>
                  <a:cs typeface="Calibri" panose="020F0502020204030204" pitchFamily="34" charset="0"/>
                </a:rPr>
                <a:t>rights </a:t>
              </a:r>
              <a:r>
                <a:rPr lang="en-US" sz="3600" b="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reserved</a:t>
              </a:r>
            </a:p>
            <a:p>
              <a:pPr>
                <a:defRPr/>
              </a:pPr>
              <a:r>
                <a:rPr lang="en-US" sz="3600" b="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5400" b="0" dirty="0">
                <a:latin typeface="Calibri" panose="020F0502020204030204" pitchFamily="34" charset="0"/>
                <a:cs typeface="Calibri" panose="020F0502020204030204" pitchFamily="34" charset="0"/>
              </a:endParaRPr>
            </a:p>
          </p:txBody>
        </p:sp>
      </p:grpSp>
      <p:sp>
        <p:nvSpPr>
          <p:cNvPr id="27" name="Text Box 110"/>
          <p:cNvSpPr txBox="1">
            <a:spLocks noChangeArrowheads="1"/>
          </p:cNvSpPr>
          <p:nvPr/>
        </p:nvSpPr>
        <p:spPr bwMode="auto">
          <a:xfrm>
            <a:off x="549970" y="682164"/>
            <a:ext cx="41656810" cy="355816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a:spcBef>
                <a:spcPts val="0"/>
              </a:spcBef>
              <a:defRPr/>
            </a:pPr>
            <a:r>
              <a:rPr lang="en-US" sz="7200" dirty="0" smtClean="0">
                <a:solidFill>
                  <a:schemeClr val="bg1"/>
                </a:solidFill>
                <a:latin typeface="Arial" charset="0"/>
                <a:cs typeface="Times New Roman" charset="0"/>
                <a:sym typeface="Symbol" pitchFamily="18" charset="2"/>
              </a:rPr>
              <a:t>PATIENT PRIORITIES FOR VISION CORRECTION OVER A 25 YEAR PERIOD</a:t>
            </a:r>
          </a:p>
          <a:p>
            <a:pPr>
              <a:spcBef>
                <a:spcPts val="0"/>
              </a:spcBef>
              <a:defRPr/>
            </a:pPr>
            <a:r>
              <a:rPr lang="en-US" sz="7200" dirty="0" smtClean="0">
                <a:solidFill>
                  <a:schemeClr val="bg1"/>
                </a:solidFill>
                <a:latin typeface="Arial" charset="0"/>
                <a:cs typeface="Times New Roman" charset="0"/>
                <a:sym typeface="Symbol" pitchFamily="18" charset="2"/>
              </a:rPr>
              <a:t>The Need for a Health Conversation</a:t>
            </a:r>
          </a:p>
          <a:p>
            <a:pPr>
              <a:spcBef>
                <a:spcPts val="0"/>
              </a:spcBef>
              <a:defRPr/>
            </a:pPr>
            <a:endParaRPr lang="en-US" sz="2000" dirty="0">
              <a:solidFill>
                <a:schemeClr val="bg1"/>
              </a:solidFill>
              <a:latin typeface="Arial" charset="0"/>
              <a:cs typeface="Times New Roman" charset="0"/>
              <a:sym typeface="Symbol" pitchFamily="18" charset="2"/>
            </a:endParaRPr>
          </a:p>
          <a:p>
            <a:pPr>
              <a:spcBef>
                <a:spcPts val="0"/>
              </a:spcBef>
              <a:defRPr/>
            </a:pPr>
            <a:r>
              <a:rPr lang="en-US" sz="5400" dirty="0" smtClean="0">
                <a:solidFill>
                  <a:schemeClr val="bg1"/>
                </a:solidFill>
                <a:latin typeface="Arial" charset="0"/>
                <a:cs typeface="Times New Roman" charset="0"/>
                <a:sym typeface="Symbol" pitchFamily="18" charset="2"/>
              </a:rPr>
              <a:t>Cristina Schnider, OD, MSc, MBA, FAAO, FBCLA			Johnson &amp; Johnson Vision Care, Inc.</a:t>
            </a:r>
            <a:endParaRPr lang="en-US" sz="3200" b="0" dirty="0">
              <a:solidFill>
                <a:srgbClr val="000000"/>
              </a:solidFill>
              <a:latin typeface="Arial" charset="0"/>
              <a:cs typeface="Times New Roman" charset="0"/>
              <a:sym typeface="Symbol" pitchFamily="18" charset="2"/>
            </a:endParaRPr>
          </a:p>
        </p:txBody>
      </p:sp>
    </p:spTree>
    <p:extLst>
      <p:ext uri="{BB962C8B-B14F-4D97-AF65-F5344CB8AC3E}">
        <p14:creationId xmlns:p14="http://schemas.microsoft.com/office/powerpoint/2010/main" val="1835841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3" descr="&#10;header_bg.jpg                                                  00073E6Dgaechter                       C075CDFC:"/>
          <p:cNvPicPr>
            <a:picLocks noChangeAspect="1" noChangeArrowheads="1"/>
          </p:cNvPicPr>
          <p:nvPr/>
        </p:nvPicPr>
        <p:blipFill>
          <a:blip r:embed="rId2" cstate="print"/>
          <a:srcRect/>
          <a:stretch>
            <a:fillRect/>
          </a:stretch>
        </p:blipFill>
        <p:spPr bwMode="auto">
          <a:xfrm>
            <a:off x="424881" y="385008"/>
            <a:ext cx="42005147" cy="3739643"/>
          </a:xfrm>
          <a:prstGeom prst="rect">
            <a:avLst/>
          </a:prstGeom>
          <a:noFill/>
          <a:ln w="9525">
            <a:noFill/>
            <a:miter lim="800000"/>
            <a:headEnd/>
            <a:tailEnd/>
          </a:ln>
        </p:spPr>
      </p:pic>
      <p:sp>
        <p:nvSpPr>
          <p:cNvPr id="4" name="Text Box 7417"/>
          <p:cNvSpPr txBox="1">
            <a:spLocks noChangeArrowheads="1"/>
          </p:cNvSpPr>
          <p:nvPr/>
        </p:nvSpPr>
        <p:spPr bwMode="auto">
          <a:xfrm>
            <a:off x="606090" y="7939810"/>
            <a:ext cx="19414456" cy="15453724"/>
          </a:xfrm>
          <a:prstGeom prst="rect">
            <a:avLst/>
          </a:prstGeom>
          <a:noFill/>
          <a:ln w="9525">
            <a:noFill/>
            <a:miter lim="800000"/>
            <a:headEnd/>
            <a:tailEnd/>
          </a:ln>
        </p:spPr>
        <p:txBody>
          <a:bodyPr wrap="square" lIns="79507" tIns="39754" rIns="79507" bIns="39754">
            <a:spAutoFit/>
          </a:bodyPr>
          <a:lstStyle/>
          <a:p>
            <a:pPr marL="351985" indent="-351985" algn="just">
              <a:spcBef>
                <a:spcPct val="50000"/>
              </a:spcBef>
              <a:buClr>
                <a:schemeClr val="hlink"/>
              </a:buClr>
              <a:buFont typeface="Wingdings" pitchFamily="2" charset="2"/>
              <a:buChar char="v"/>
            </a:pPr>
            <a:r>
              <a:rPr lang="tr-TR" sz="5400" b="0" dirty="0" smtClean="0">
                <a:solidFill>
                  <a:srgbClr val="000000"/>
                </a:solidFill>
                <a:latin typeface="Arial" charset="0"/>
                <a:cs typeface="Times New Roman" pitchFamily="18" charset="0"/>
                <a:sym typeface="Symbol" pitchFamily="18" charset="2"/>
              </a:rPr>
              <a:t> </a:t>
            </a:r>
            <a:r>
              <a:rPr lang="en-US" sz="5400" b="0" dirty="0" smtClean="0">
                <a:solidFill>
                  <a:srgbClr val="000000"/>
                </a:solidFill>
                <a:latin typeface="Arial" charset="0"/>
                <a:cs typeface="Times New Roman" pitchFamily="18" charset="0"/>
                <a:sym typeface="Symbol" pitchFamily="18" charset="2"/>
              </a:rPr>
              <a:t>Regardless of country, patient population, survey methodology, time deployed or scale used, health / safety and vision topped the list, with a concern for long-term, sustained comfort following closely behind.</a:t>
            </a:r>
            <a:endParaRPr lang="en-US" sz="5400" b="0" dirty="0">
              <a:latin typeface="Arial" charset="0"/>
              <a:sym typeface="Symbol" pitchFamily="18" charset="2"/>
            </a:endParaRPr>
          </a:p>
          <a:p>
            <a:pPr marL="351985" indent="-351985" algn="just">
              <a:spcBef>
                <a:spcPct val="50000"/>
              </a:spcBef>
              <a:buClr>
                <a:schemeClr val="hlink"/>
              </a:buClr>
              <a:buFont typeface="Wingdings" pitchFamily="2" charset="2"/>
              <a:buChar char="v"/>
            </a:pPr>
            <a:r>
              <a:rPr lang="tr-TR" sz="5400" b="0" dirty="0" smtClean="0">
                <a:solidFill>
                  <a:srgbClr val="000000"/>
                </a:solidFill>
                <a:latin typeface="Arial" charset="0"/>
                <a:cs typeface="Times New Roman" pitchFamily="18" charset="0"/>
                <a:sym typeface="Symbol" pitchFamily="18" charset="2"/>
              </a:rPr>
              <a:t> </a:t>
            </a:r>
            <a:r>
              <a:rPr lang="en-US" sz="5400" b="0" dirty="0" smtClean="0">
                <a:solidFill>
                  <a:srgbClr val="000000"/>
                </a:solidFill>
                <a:latin typeface="Arial" charset="0"/>
                <a:cs typeface="Times New Roman" pitchFamily="18" charset="0"/>
                <a:sym typeface="Symbol" pitchFamily="18" charset="2"/>
              </a:rPr>
              <a:t>Survey results can be heavily influenced by how questions are presented, and by audience.  For example, when the 1989 survey was broken down by soft versus rigid lens wearers, there was a marked difference in the importance of initial comfort, with the rigid lens wearers placing a lower value on it compared to soft lens wearers, based on experience</a:t>
            </a:r>
          </a:p>
          <a:p>
            <a:pPr marL="351985" indent="-351985" algn="just">
              <a:spcBef>
                <a:spcPct val="50000"/>
              </a:spcBef>
              <a:buClr>
                <a:schemeClr val="hlink"/>
              </a:buClr>
              <a:buFont typeface="Wingdings" pitchFamily="2" charset="2"/>
              <a:buChar char="v"/>
            </a:pPr>
            <a:r>
              <a:rPr lang="tr-TR" sz="5400" b="0" dirty="0" smtClean="0">
                <a:solidFill>
                  <a:srgbClr val="000000"/>
                </a:solidFill>
                <a:latin typeface="Arial" charset="0"/>
                <a:cs typeface="Times New Roman" pitchFamily="18" charset="0"/>
                <a:sym typeface="Symbol" pitchFamily="18" charset="2"/>
              </a:rPr>
              <a:t> </a:t>
            </a:r>
            <a:r>
              <a:rPr lang="en-US" sz="5400" b="0" dirty="0" smtClean="0">
                <a:solidFill>
                  <a:srgbClr val="000000"/>
                </a:solidFill>
                <a:latin typeface="Arial" charset="0"/>
                <a:cs typeface="Times New Roman" pitchFamily="18" charset="0"/>
                <a:sym typeface="Symbol" pitchFamily="18" charset="2"/>
              </a:rPr>
              <a:t>Attempts were made in later surveys to accommodate all refractive correction options, including spectacles and refractive surgery, as well as overnight wear of contact lenses, yet results remained remarkably consistent.</a:t>
            </a:r>
          </a:p>
          <a:p>
            <a:pPr marL="351985" indent="-351985" algn="just">
              <a:spcBef>
                <a:spcPct val="50000"/>
              </a:spcBef>
              <a:buClr>
                <a:schemeClr val="hlink"/>
              </a:buClr>
              <a:buFont typeface="Wingdings" pitchFamily="2" charset="2"/>
              <a:buChar char="v"/>
            </a:pPr>
            <a:r>
              <a:rPr lang="tr-TR" sz="5400" b="0" dirty="0" smtClean="0">
                <a:solidFill>
                  <a:srgbClr val="000000"/>
                </a:solidFill>
                <a:latin typeface="Arial" charset="0"/>
                <a:cs typeface="Times New Roman" pitchFamily="18" charset="0"/>
                <a:sym typeface="Symbol" pitchFamily="18" charset="2"/>
              </a:rPr>
              <a:t> </a:t>
            </a:r>
            <a:r>
              <a:rPr lang="en-US" sz="5400" b="0" dirty="0" smtClean="0">
                <a:solidFill>
                  <a:srgbClr val="000000"/>
                </a:solidFill>
                <a:latin typeface="Arial" charset="0"/>
                <a:cs typeface="Times New Roman" pitchFamily="18" charset="0"/>
                <a:sym typeface="Symbol" pitchFamily="18" charset="2"/>
              </a:rPr>
              <a:t>Expressed </a:t>
            </a:r>
            <a:r>
              <a:rPr lang="en-US" sz="5400" b="0" dirty="0">
                <a:solidFill>
                  <a:srgbClr val="000000"/>
                </a:solidFill>
                <a:latin typeface="Arial" charset="0"/>
                <a:cs typeface="Times New Roman" pitchFamily="18" charset="0"/>
                <a:sym typeface="Symbol" pitchFamily="18" charset="2"/>
              </a:rPr>
              <a:t>in the form of Maslow’s Hierarchy of Needs, Health &amp; Vision are the “food and water”, forming the base of the </a:t>
            </a:r>
            <a:r>
              <a:rPr lang="en-US" sz="5400" b="0" dirty="0" smtClean="0">
                <a:solidFill>
                  <a:srgbClr val="000000"/>
                </a:solidFill>
                <a:latin typeface="Arial" charset="0"/>
                <a:cs typeface="Times New Roman" pitchFamily="18" charset="0"/>
                <a:sym typeface="Symbol" pitchFamily="18" charset="2"/>
              </a:rPr>
              <a:t>pyramid</a:t>
            </a:r>
            <a:endParaRPr lang="en-CA" sz="5400" b="0" dirty="0">
              <a:latin typeface="Arial" charset="0"/>
              <a:sym typeface="Symbol" pitchFamily="18" charset="2"/>
            </a:endParaRPr>
          </a:p>
        </p:txBody>
      </p:sp>
      <p:pic>
        <p:nvPicPr>
          <p:cNvPr id="6" name="Picture 116" descr="&#10;header_bg.jpg                                                  00073E6Dgaechter                       C075CDFC:"/>
          <p:cNvPicPr>
            <a:picLocks noChangeAspect="1" noChangeArrowheads="1"/>
          </p:cNvPicPr>
          <p:nvPr/>
        </p:nvPicPr>
        <p:blipFill>
          <a:blip r:embed="rId2" cstate="print"/>
          <a:srcRect/>
          <a:stretch>
            <a:fillRect/>
          </a:stretch>
        </p:blipFill>
        <p:spPr bwMode="auto">
          <a:xfrm>
            <a:off x="606089" y="5025033"/>
            <a:ext cx="19414457" cy="2595135"/>
          </a:xfrm>
          <a:prstGeom prst="rect">
            <a:avLst/>
          </a:prstGeom>
          <a:noFill/>
          <a:ln w="9525">
            <a:noFill/>
            <a:miter lim="800000"/>
            <a:headEnd/>
            <a:tailEnd/>
          </a:ln>
        </p:spPr>
      </p:pic>
      <p:sp>
        <p:nvSpPr>
          <p:cNvPr id="7" name="Text Box 117"/>
          <p:cNvSpPr txBox="1">
            <a:spLocks noChangeArrowheads="1"/>
          </p:cNvSpPr>
          <p:nvPr/>
        </p:nvSpPr>
        <p:spPr bwMode="auto">
          <a:xfrm>
            <a:off x="1060487" y="5536921"/>
            <a:ext cx="11528896" cy="131139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algn="l">
              <a:spcBef>
                <a:spcPct val="50000"/>
              </a:spcBef>
              <a:defRPr/>
            </a:pPr>
            <a:r>
              <a:rPr lang="en-US" sz="8000" dirty="0">
                <a:solidFill>
                  <a:schemeClr val="bg1"/>
                </a:solidFill>
                <a:effectLst>
                  <a:outerShdw blurRad="38100" dist="38100" dir="2700000" algn="tl">
                    <a:srgbClr val="000000">
                      <a:alpha val="43137"/>
                    </a:srgbClr>
                  </a:outerShdw>
                </a:effectLst>
                <a:latin typeface="Arial" charset="0"/>
                <a:cs typeface="Times New Roman" charset="0"/>
                <a:sym typeface="Symbol" pitchFamily="18" charset="2"/>
              </a:rPr>
              <a:t>Discussion</a:t>
            </a:r>
            <a:endParaRPr lang="en-US" sz="5400" b="0" dirty="0">
              <a:solidFill>
                <a:srgbClr val="000000"/>
              </a:solidFill>
              <a:effectLst>
                <a:outerShdw blurRad="38100" dist="38100" dir="2700000" algn="tl">
                  <a:srgbClr val="000000">
                    <a:alpha val="43137"/>
                  </a:srgbClr>
                </a:outerShdw>
              </a:effectLst>
              <a:latin typeface="Arial" charset="0"/>
              <a:cs typeface="Times New Roman" charset="0"/>
              <a:sym typeface="Symbol" pitchFamily="18" charset="2"/>
            </a:endParaRPr>
          </a:p>
        </p:txBody>
      </p:sp>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3901"/>
          <a:stretch/>
        </p:blipFill>
        <p:spPr bwMode="auto">
          <a:xfrm>
            <a:off x="21995215" y="5025033"/>
            <a:ext cx="20211564" cy="83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417"/>
          <p:cNvSpPr txBox="1">
            <a:spLocks noChangeArrowheads="1"/>
          </p:cNvSpPr>
          <p:nvPr/>
        </p:nvSpPr>
        <p:spPr bwMode="auto">
          <a:xfrm>
            <a:off x="22089979" y="16574415"/>
            <a:ext cx="20116801" cy="10052245"/>
          </a:xfrm>
          <a:prstGeom prst="rect">
            <a:avLst/>
          </a:prstGeom>
          <a:noFill/>
          <a:ln w="9525">
            <a:noFill/>
            <a:miter lim="800000"/>
            <a:headEnd/>
            <a:tailEnd/>
          </a:ln>
        </p:spPr>
        <p:txBody>
          <a:bodyPr wrap="square" lIns="79507" tIns="39754" rIns="79507" bIns="39754">
            <a:spAutoFit/>
          </a:bodyPr>
          <a:lstStyle/>
          <a:p>
            <a:pPr marL="351985" indent="-351985" algn="just">
              <a:spcBef>
                <a:spcPct val="50000"/>
              </a:spcBef>
              <a:buClr>
                <a:schemeClr val="hlink"/>
              </a:buClr>
              <a:buFont typeface="Wingdings" pitchFamily="2" charset="2"/>
              <a:buChar char="v"/>
            </a:pPr>
            <a:r>
              <a:rPr lang="en-US" sz="5400" b="0" dirty="0" smtClean="0">
                <a:solidFill>
                  <a:srgbClr val="000000"/>
                </a:solidFill>
                <a:latin typeface="Arial" charset="0"/>
                <a:cs typeface="Times New Roman" pitchFamily="18" charset="0"/>
                <a:sym typeface="Symbol" pitchFamily="18" charset="2"/>
              </a:rPr>
              <a:t>The top priorities for those seeking vision correction were remarkably similar over decades of research using varying populations and level of sophistication in methodology.</a:t>
            </a:r>
          </a:p>
          <a:p>
            <a:pPr marL="351985" indent="-351985" algn="just">
              <a:spcBef>
                <a:spcPct val="50000"/>
              </a:spcBef>
              <a:buClr>
                <a:schemeClr val="hlink"/>
              </a:buClr>
              <a:buFont typeface="Wingdings" pitchFamily="2" charset="2"/>
              <a:buChar char="v"/>
            </a:pPr>
            <a:r>
              <a:rPr lang="en-US" sz="5400" b="0" dirty="0" smtClean="0">
                <a:solidFill>
                  <a:srgbClr val="000000"/>
                </a:solidFill>
                <a:latin typeface="Arial" charset="0"/>
                <a:cs typeface="Times New Roman" pitchFamily="18" charset="0"/>
                <a:sym typeface="Symbol" pitchFamily="18" charset="2"/>
              </a:rPr>
              <a:t> This body of work highlights opportunities for engaging patients in a broader conversation about health, an area often overlooked by eye care practitioners</a:t>
            </a:r>
            <a:endParaRPr lang="en-US" sz="5400" b="0" strike="sngStrike" dirty="0">
              <a:solidFill>
                <a:srgbClr val="FF0000"/>
              </a:solidFill>
              <a:latin typeface="Arial" charset="0"/>
              <a:sym typeface="Symbol" pitchFamily="18" charset="2"/>
            </a:endParaRPr>
          </a:p>
          <a:p>
            <a:pPr marL="351985" indent="-351985" algn="just">
              <a:spcBef>
                <a:spcPct val="50000"/>
              </a:spcBef>
              <a:buClr>
                <a:schemeClr val="hlink"/>
              </a:buClr>
              <a:buFont typeface="Wingdings" pitchFamily="2" charset="2"/>
              <a:buChar char="v"/>
            </a:pPr>
            <a:r>
              <a:rPr lang="en-US" sz="5400" b="0" dirty="0" smtClean="0">
                <a:solidFill>
                  <a:srgbClr val="000000"/>
                </a:solidFill>
                <a:latin typeface="Arial" charset="0"/>
                <a:cs typeface="Times New Roman" pitchFamily="18" charset="0"/>
                <a:sym typeface="Symbol" pitchFamily="18" charset="2"/>
              </a:rPr>
              <a:t>This lack of concordance could be due, in part, to the fact that when visiting the acknowledged </a:t>
            </a:r>
            <a:r>
              <a:rPr lang="en-US" sz="5400" b="0" dirty="0" smtClean="0">
                <a:latin typeface="Arial" charset="0"/>
                <a:cs typeface="Times New Roman" pitchFamily="18" charset="0"/>
                <a:sym typeface="Symbol" pitchFamily="18" charset="2"/>
              </a:rPr>
              <a:t>ECP - the health care provider for the eyes, t</a:t>
            </a:r>
            <a:r>
              <a:rPr lang="en-US" sz="5400" b="0" dirty="0" smtClean="0">
                <a:solidFill>
                  <a:srgbClr val="000000"/>
                </a:solidFill>
                <a:latin typeface="Arial" charset="0"/>
                <a:cs typeface="Times New Roman" pitchFamily="18" charset="0"/>
                <a:sym typeface="Symbol" pitchFamily="18" charset="2"/>
              </a:rPr>
              <a:t>he assumption is that vision and health are automatically taken care of, so they speak more about what they can measure (comfort), and see (cost &amp; convenience aspects)</a:t>
            </a:r>
          </a:p>
        </p:txBody>
      </p:sp>
      <p:grpSp>
        <p:nvGrpSpPr>
          <p:cNvPr id="10" name="Group 9"/>
          <p:cNvGrpSpPr/>
          <p:nvPr/>
        </p:nvGrpSpPr>
        <p:grpSpPr>
          <a:xfrm>
            <a:off x="606089" y="25358627"/>
            <a:ext cx="18691644" cy="3907930"/>
            <a:chOff x="24674234" y="9018155"/>
            <a:chExt cx="14739769" cy="1845514"/>
          </a:xfrm>
        </p:grpSpPr>
        <p:pic>
          <p:nvPicPr>
            <p:cNvPr id="11" name="Picture 114" descr="&#10;header_bg.jpg                                                  00073E6Dgaechter                       C075CDFC:"/>
            <p:cNvPicPr>
              <a:picLocks noChangeAspect="1" noChangeArrowheads="1"/>
            </p:cNvPicPr>
            <p:nvPr/>
          </p:nvPicPr>
          <p:blipFill>
            <a:blip r:embed="rId2" cstate="print"/>
            <a:srcRect/>
            <a:stretch>
              <a:fillRect/>
            </a:stretch>
          </p:blipFill>
          <p:spPr bwMode="auto">
            <a:xfrm>
              <a:off x="24674234" y="9018155"/>
              <a:ext cx="14739769" cy="1845514"/>
            </a:xfrm>
            <a:prstGeom prst="rect">
              <a:avLst/>
            </a:prstGeom>
            <a:noFill/>
            <a:ln w="9525">
              <a:noFill/>
              <a:miter lim="800000"/>
              <a:headEnd/>
              <a:tailEnd/>
            </a:ln>
          </p:spPr>
        </p:pic>
        <p:sp>
          <p:nvSpPr>
            <p:cNvPr id="12" name="Rectangle 11"/>
            <p:cNvSpPr/>
            <p:nvPr/>
          </p:nvSpPr>
          <p:spPr>
            <a:xfrm>
              <a:off x="24767883" y="9166609"/>
              <a:ext cx="14570943" cy="1444873"/>
            </a:xfrm>
            <a:prstGeom prst="rect">
              <a:avLst/>
            </a:prstGeom>
          </p:spPr>
          <p:txBody>
            <a:bodyPr wrap="square" lIns="79507" tIns="39754" rIns="79507" bIns="39754">
              <a:spAutoFit/>
            </a:bodyPr>
            <a:lstStyle/>
            <a:p>
              <a:pPr algn="l" defTabSz="1015924">
                <a:spcBef>
                  <a:spcPct val="20000"/>
                </a:spcBef>
                <a:defRPr/>
              </a:pPr>
              <a:r>
                <a:rPr lang="en-US" sz="4400" dirty="0" smtClean="0">
                  <a:solidFill>
                    <a:schemeClr val="bg1"/>
                  </a:solidFill>
                  <a:effectLst>
                    <a:outerShdw blurRad="38100" dist="38100" dir="2700000" algn="tl">
                      <a:srgbClr val="000000">
                        <a:alpha val="43137"/>
                      </a:srgbClr>
                    </a:outerShdw>
                  </a:effectLst>
                  <a:latin typeface="Arial" charset="0"/>
                </a:rPr>
                <a:t>CORRESPONDENCE</a:t>
              </a:r>
              <a:endParaRPr lang="en-US" sz="4400" dirty="0">
                <a:solidFill>
                  <a:schemeClr val="bg1"/>
                </a:solidFill>
                <a:effectLst>
                  <a:outerShdw blurRad="38100" dist="38100" dir="2700000" algn="tl">
                    <a:srgbClr val="000000">
                      <a:alpha val="43137"/>
                    </a:srgbClr>
                  </a:outerShdw>
                </a:effectLst>
                <a:latin typeface="Arial" charset="0"/>
              </a:endParaRPr>
            </a:p>
            <a:p>
              <a:pPr algn="just" defTabSz="1015924">
                <a:spcBef>
                  <a:spcPct val="20000"/>
                </a:spcBef>
                <a:defRPr/>
              </a:pPr>
              <a:r>
                <a:rPr lang="en-US" sz="4400" dirty="0" smtClean="0">
                  <a:solidFill>
                    <a:schemeClr val="bg1"/>
                  </a:solidFill>
                  <a:latin typeface="Arial" charset="0"/>
                </a:rPr>
                <a:t>Johnson </a:t>
              </a:r>
              <a:r>
                <a:rPr lang="en-US" sz="4400" dirty="0">
                  <a:solidFill>
                    <a:schemeClr val="bg1"/>
                  </a:solidFill>
                  <a:latin typeface="Arial" charset="0"/>
                </a:rPr>
                <a:t>&amp; Johnson Vision Care, </a:t>
              </a:r>
              <a:r>
                <a:rPr lang="en-US" sz="4400" dirty="0" smtClean="0">
                  <a:solidFill>
                    <a:schemeClr val="bg1"/>
                  </a:solidFill>
                  <a:latin typeface="Arial" charset="0"/>
                </a:rPr>
                <a:t>Inc.7500 </a:t>
              </a:r>
              <a:r>
                <a:rPr lang="en-US" sz="4400" dirty="0">
                  <a:solidFill>
                    <a:schemeClr val="bg1"/>
                  </a:solidFill>
                  <a:latin typeface="Arial" charset="0"/>
                </a:rPr>
                <a:t>Centurion Parkway, </a:t>
              </a:r>
              <a:r>
                <a:rPr lang="en-US" sz="4400" dirty="0" smtClean="0">
                  <a:solidFill>
                    <a:schemeClr val="bg1"/>
                  </a:solidFill>
                  <a:latin typeface="Arial" charset="0"/>
                </a:rPr>
                <a:t>   Suite </a:t>
              </a:r>
              <a:r>
                <a:rPr lang="en-US" sz="4400" dirty="0">
                  <a:solidFill>
                    <a:schemeClr val="bg1"/>
                  </a:solidFill>
                  <a:latin typeface="Arial" charset="0"/>
                </a:rPr>
                <a:t>100/ </a:t>
              </a:r>
              <a:r>
                <a:rPr lang="en-US" sz="4400" dirty="0" smtClean="0">
                  <a:solidFill>
                    <a:schemeClr val="bg1"/>
                  </a:solidFill>
                  <a:latin typeface="Arial" charset="0"/>
                </a:rPr>
                <a:t>A-2B,  </a:t>
              </a:r>
              <a:r>
                <a:rPr lang="en-US" sz="4400" dirty="0">
                  <a:solidFill>
                    <a:schemeClr val="bg1"/>
                  </a:solidFill>
                  <a:latin typeface="Arial" charset="0"/>
                </a:rPr>
                <a:t>Jacksonville, FL 32256, USA </a:t>
              </a:r>
            </a:p>
            <a:p>
              <a:pPr algn="just" defTabSz="1015924">
                <a:spcBef>
                  <a:spcPct val="20000"/>
                </a:spcBef>
                <a:defRPr/>
              </a:pPr>
              <a:r>
                <a:rPr lang="en-US" sz="4400" dirty="0">
                  <a:solidFill>
                    <a:schemeClr val="bg1"/>
                  </a:solidFill>
                  <a:latin typeface="Arial" charset="0"/>
                </a:rPr>
                <a:t>Email: </a:t>
              </a:r>
              <a:r>
                <a:rPr lang="en-US" sz="4400" dirty="0" smtClean="0">
                  <a:solidFill>
                    <a:schemeClr val="bg1"/>
                  </a:solidFill>
                  <a:latin typeface="Arial" charset="0"/>
                </a:rPr>
                <a:t>cschnide@its.jnj.com</a:t>
              </a:r>
              <a:r>
                <a:rPr lang="en-US" sz="4400" dirty="0" smtClean="0">
                  <a:latin typeface="Arial" charset="0"/>
                </a:rPr>
                <a:t>. </a:t>
              </a:r>
            </a:p>
          </p:txBody>
        </p:sp>
      </p:grpSp>
      <p:pic>
        <p:nvPicPr>
          <p:cNvPr id="15" name="Picture 116" descr="&#10;header_bg.jpg                                                  00073E6Dgaechter                       C075CDFC:"/>
          <p:cNvPicPr>
            <a:picLocks noChangeAspect="1" noChangeArrowheads="1"/>
          </p:cNvPicPr>
          <p:nvPr/>
        </p:nvPicPr>
        <p:blipFill>
          <a:blip r:embed="rId2" cstate="print"/>
          <a:srcRect/>
          <a:stretch>
            <a:fillRect/>
          </a:stretch>
        </p:blipFill>
        <p:spPr bwMode="auto">
          <a:xfrm>
            <a:off x="22089979" y="13919906"/>
            <a:ext cx="20116801" cy="2459252"/>
          </a:xfrm>
          <a:prstGeom prst="rect">
            <a:avLst/>
          </a:prstGeom>
          <a:noFill/>
          <a:ln w="9525">
            <a:noFill/>
            <a:miter lim="800000"/>
            <a:headEnd/>
            <a:tailEnd/>
          </a:ln>
        </p:spPr>
      </p:pic>
      <p:sp>
        <p:nvSpPr>
          <p:cNvPr id="16" name="Text Box 117"/>
          <p:cNvSpPr txBox="1">
            <a:spLocks noChangeArrowheads="1"/>
          </p:cNvSpPr>
          <p:nvPr/>
        </p:nvSpPr>
        <p:spPr bwMode="auto">
          <a:xfrm>
            <a:off x="23151647" y="14458936"/>
            <a:ext cx="11925172" cy="131139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algn="l">
              <a:spcBef>
                <a:spcPct val="50000"/>
              </a:spcBef>
              <a:defRPr/>
            </a:pPr>
            <a:r>
              <a:rPr lang="en-US" sz="8000" dirty="0" smtClean="0">
                <a:solidFill>
                  <a:schemeClr val="bg1"/>
                </a:solidFill>
                <a:effectLst>
                  <a:outerShdw blurRad="38100" dist="38100" dir="2700000" algn="tl">
                    <a:srgbClr val="000000">
                      <a:alpha val="43137"/>
                    </a:srgbClr>
                  </a:outerShdw>
                </a:effectLst>
                <a:latin typeface="Arial" charset="0"/>
                <a:cs typeface="Times New Roman" charset="0"/>
                <a:sym typeface="Symbol" pitchFamily="18" charset="2"/>
              </a:rPr>
              <a:t>Conclusions </a:t>
            </a:r>
            <a:endParaRPr lang="en-US" sz="5400" b="0" dirty="0">
              <a:solidFill>
                <a:srgbClr val="000000"/>
              </a:solidFill>
              <a:effectLst>
                <a:outerShdw blurRad="38100" dist="38100" dir="2700000" algn="tl">
                  <a:srgbClr val="000000">
                    <a:alpha val="43137"/>
                  </a:srgbClr>
                </a:outerShdw>
              </a:effectLst>
              <a:latin typeface="Arial" charset="0"/>
              <a:cs typeface="Times New Roman" charset="0"/>
              <a:sym typeface="Symbol" pitchFamily="18" charset="2"/>
            </a:endParaRPr>
          </a:p>
        </p:txBody>
      </p:sp>
      <p:sp>
        <p:nvSpPr>
          <p:cNvPr id="20" name="Rectangle 1"/>
          <p:cNvSpPr>
            <a:spLocks noChangeArrowheads="1"/>
          </p:cNvSpPr>
          <p:nvPr/>
        </p:nvSpPr>
        <p:spPr bwMode="auto">
          <a:xfrm>
            <a:off x="38820553" y="2735919"/>
            <a:ext cx="3609475" cy="1188280"/>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defRPr/>
            </a:pPr>
            <a:r>
              <a:rPr lang="en-US" sz="72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3 of 3</a:t>
            </a:r>
            <a:endParaRPr lang="en-US" sz="11500" dirty="0">
              <a:solidFill>
                <a:schemeClr val="bg1"/>
              </a:solidFill>
              <a:latin typeface="Calibri" panose="020F0502020204030204" pitchFamily="34" charset="0"/>
              <a:cs typeface="Calibri" panose="020F0502020204030204" pitchFamily="34" charset="0"/>
            </a:endParaRPr>
          </a:p>
        </p:txBody>
      </p:sp>
      <p:grpSp>
        <p:nvGrpSpPr>
          <p:cNvPr id="21" name="Group 20"/>
          <p:cNvGrpSpPr/>
          <p:nvPr/>
        </p:nvGrpSpPr>
        <p:grpSpPr>
          <a:xfrm>
            <a:off x="32623916" y="26565725"/>
            <a:ext cx="10352883" cy="3211695"/>
            <a:chOff x="31998306" y="26084461"/>
            <a:chExt cx="10978494" cy="3692960"/>
          </a:xfrm>
        </p:grpSpPr>
        <p:pic>
          <p:nvPicPr>
            <p:cNvPr id="22" name="Picture 2" descr="cid:image001.png@01D013C0.AD8CF8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5079" y="26084461"/>
              <a:ext cx="9644209" cy="28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1"/>
            <p:cNvSpPr>
              <a:spLocks noChangeArrowheads="1"/>
            </p:cNvSpPr>
            <p:nvPr/>
          </p:nvSpPr>
          <p:spPr bwMode="auto">
            <a:xfrm>
              <a:off x="31998306" y="28589141"/>
              <a:ext cx="10978494" cy="1188280"/>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square" lIns="79507" tIns="39754" rIns="79507" bIns="39754" anchor="ctr">
              <a:spAutoFit/>
            </a:bodyPr>
            <a:lstStyle/>
            <a:p>
              <a:pPr>
                <a:defRPr/>
              </a:pPr>
              <a:r>
                <a:rPr lang="en-US" sz="3600" b="0" dirty="0">
                  <a:solidFill>
                    <a:srgbClr val="1F497D"/>
                  </a:solidFill>
                  <a:latin typeface="Calibri" panose="020F0502020204030204" pitchFamily="34" charset="0"/>
                  <a:ea typeface="Calibri" panose="020F0502020204030204" pitchFamily="34" charset="0"/>
                  <a:cs typeface="Calibri" panose="020F0502020204030204" pitchFamily="34" charset="0"/>
                </a:rPr>
                <a:t>©JJVCI, 2015. </a:t>
              </a:r>
              <a:r>
                <a:rPr lang="en-US" sz="3600" b="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 All </a:t>
              </a:r>
              <a:r>
                <a:rPr lang="en-US" sz="3600" b="0" dirty="0">
                  <a:solidFill>
                    <a:srgbClr val="1F497D"/>
                  </a:solidFill>
                  <a:latin typeface="Calibri" panose="020F0502020204030204" pitchFamily="34" charset="0"/>
                  <a:ea typeface="Calibri" panose="020F0502020204030204" pitchFamily="34" charset="0"/>
                  <a:cs typeface="Calibri" panose="020F0502020204030204" pitchFamily="34" charset="0"/>
                </a:rPr>
                <a:t>rights </a:t>
              </a:r>
              <a:r>
                <a:rPr lang="en-US" sz="3600" b="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reserved</a:t>
              </a:r>
            </a:p>
            <a:p>
              <a:pPr>
                <a:defRPr/>
              </a:pPr>
              <a:r>
                <a:rPr lang="en-US" sz="3600" b="0" dirty="0" smtClean="0">
                  <a:solidFill>
                    <a:srgbClr val="1F497D"/>
                  </a:solidFill>
                  <a:latin typeface="Calibri" panose="020F0502020204030204" pitchFamily="34" charset="0"/>
                  <a:ea typeface="Calibri" panose="020F0502020204030204" pitchFamily="34" charset="0"/>
                  <a:cs typeface="Calibri" panose="020F0502020204030204" pitchFamily="34" charset="0"/>
                </a:rPr>
                <a:t>Poster first presented at BCLA Conference 2015.</a:t>
              </a:r>
              <a:endParaRPr lang="en-US" sz="5400" b="0" dirty="0">
                <a:latin typeface="Calibri" panose="020F0502020204030204" pitchFamily="34" charset="0"/>
                <a:cs typeface="Calibri" panose="020F0502020204030204" pitchFamily="34" charset="0"/>
              </a:endParaRPr>
            </a:p>
          </p:txBody>
        </p:sp>
      </p:grpSp>
      <p:sp>
        <p:nvSpPr>
          <p:cNvPr id="24" name="Text Box 110"/>
          <p:cNvSpPr txBox="1">
            <a:spLocks noChangeArrowheads="1"/>
          </p:cNvSpPr>
          <p:nvPr/>
        </p:nvSpPr>
        <p:spPr bwMode="auto">
          <a:xfrm>
            <a:off x="549970" y="682164"/>
            <a:ext cx="41656810" cy="355816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lIns="79507" tIns="39754" rIns="79507" bIns="39754">
            <a:spAutoFit/>
          </a:bodyPr>
          <a:lstStyle/>
          <a:p>
            <a:pPr>
              <a:spcBef>
                <a:spcPts val="0"/>
              </a:spcBef>
              <a:defRPr/>
            </a:pPr>
            <a:r>
              <a:rPr lang="en-US" sz="7200" dirty="0" smtClean="0">
                <a:solidFill>
                  <a:schemeClr val="bg1"/>
                </a:solidFill>
                <a:latin typeface="Arial" charset="0"/>
                <a:cs typeface="Times New Roman" charset="0"/>
                <a:sym typeface="Symbol" pitchFamily="18" charset="2"/>
              </a:rPr>
              <a:t>PATIENT PRIORITIES FOR VISION CORRECTION OVER A 25 YEAR PERIOD</a:t>
            </a:r>
          </a:p>
          <a:p>
            <a:pPr>
              <a:spcBef>
                <a:spcPts val="0"/>
              </a:spcBef>
              <a:defRPr/>
            </a:pPr>
            <a:r>
              <a:rPr lang="en-US" sz="7200" dirty="0" smtClean="0">
                <a:solidFill>
                  <a:schemeClr val="bg1"/>
                </a:solidFill>
                <a:latin typeface="Arial" charset="0"/>
                <a:cs typeface="Times New Roman" charset="0"/>
                <a:sym typeface="Symbol" pitchFamily="18" charset="2"/>
              </a:rPr>
              <a:t>The Need for a Health Conversation</a:t>
            </a:r>
          </a:p>
          <a:p>
            <a:pPr>
              <a:spcBef>
                <a:spcPts val="0"/>
              </a:spcBef>
              <a:defRPr/>
            </a:pPr>
            <a:endParaRPr lang="en-US" sz="2000" dirty="0">
              <a:solidFill>
                <a:schemeClr val="bg1"/>
              </a:solidFill>
              <a:latin typeface="Arial" charset="0"/>
              <a:cs typeface="Times New Roman" charset="0"/>
              <a:sym typeface="Symbol" pitchFamily="18" charset="2"/>
            </a:endParaRPr>
          </a:p>
          <a:p>
            <a:pPr>
              <a:spcBef>
                <a:spcPts val="0"/>
              </a:spcBef>
              <a:defRPr/>
            </a:pPr>
            <a:r>
              <a:rPr lang="en-US" sz="5400" dirty="0" smtClean="0">
                <a:solidFill>
                  <a:schemeClr val="bg1"/>
                </a:solidFill>
                <a:latin typeface="Arial" charset="0"/>
                <a:cs typeface="Times New Roman" charset="0"/>
                <a:sym typeface="Symbol" pitchFamily="18" charset="2"/>
              </a:rPr>
              <a:t>Cristina Schnider, OD, MSc, MBA, FAAO, FBCLA			Johnson &amp; Johnson Vision Care, Inc.</a:t>
            </a:r>
            <a:endParaRPr lang="en-US" sz="3200" b="0" dirty="0">
              <a:solidFill>
                <a:srgbClr val="000000"/>
              </a:solidFill>
              <a:latin typeface="Arial" charset="0"/>
              <a:cs typeface="Times New Roman" charset="0"/>
              <a:sym typeface="Symbol" pitchFamily="18" charset="2"/>
            </a:endParaRPr>
          </a:p>
        </p:txBody>
      </p:sp>
    </p:spTree>
    <p:extLst>
      <p:ext uri="{BB962C8B-B14F-4D97-AF65-F5344CB8AC3E}">
        <p14:creationId xmlns:p14="http://schemas.microsoft.com/office/powerpoint/2010/main" val="2169391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rph">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orph">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lnDef>
  </a:objectDefaults>
  <a:extraClrSchemeLst>
    <a:extraClrScheme>
      <a:clrScheme name="Morph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rph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rph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rph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rph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rph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rph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1106</TotalTime>
  <Pages>1</Pages>
  <Words>866</Words>
  <Application>Microsoft Office PowerPoint</Application>
  <PresentationFormat>Custom</PresentationFormat>
  <Paragraphs>74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Morph</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AAO 2007</dc:title>
  <dc:subject>OWLS protein poster</dc:subject>
  <dc:creator>Lakshman Subbaraman</dc:creator>
  <cp:lastModifiedBy>Sulley, Anna [MEDGB]</cp:lastModifiedBy>
  <cp:revision>934</cp:revision>
  <cp:lastPrinted>2009-10-08T15:04:29Z</cp:lastPrinted>
  <dcterms:created xsi:type="dcterms:W3CDTF">1996-08-26T16:01:34Z</dcterms:created>
  <dcterms:modified xsi:type="dcterms:W3CDTF">2015-09-30T09:34:28Z</dcterms:modified>
</cp:coreProperties>
</file>