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6" r:id="rId4"/>
    <p:sldId id="267" r:id="rId5"/>
    <p:sldId id="268" r:id="rId6"/>
  </p:sldIdLst>
  <p:sldSz cx="20104100" cy="14185900"/>
  <p:notesSz cx="14185900" cy="2010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29" autoAdjust="0"/>
  </p:normalViewPr>
  <p:slideViewPr>
    <p:cSldViewPr>
      <p:cViewPr varScale="1">
        <p:scale>
          <a:sx n="35" d="100"/>
          <a:sy n="35" d="100"/>
        </p:scale>
        <p:origin x="-1140" y="-78"/>
      </p:cViewPr>
      <p:guideLst>
        <p:guide orient="horz" pos="2032"/>
        <p:guide pos="30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25" d="100"/>
          <a:sy n="25" d="100"/>
        </p:scale>
        <p:origin x="-2934" y="-120"/>
      </p:cViewPr>
      <p:guideLst>
        <p:guide orient="horz" pos="6332"/>
        <p:guide pos="44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035925" y="0"/>
            <a:ext cx="6146800" cy="1004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BA616-CDF1-4B7A-8824-3742B7CFDD8B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51013" y="1508125"/>
            <a:ext cx="10683875" cy="753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19225" y="9548813"/>
            <a:ext cx="11347450" cy="9047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035925" y="19096038"/>
            <a:ext cx="6146800" cy="1004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1CBA-2EA1-4F67-9F9F-2B2CBD5F8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51013" y="1508125"/>
            <a:ext cx="10683875" cy="753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41CBA-2EA1-4F67-9F9F-2B2CBD5F8E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8482" y="4397629"/>
            <a:ext cx="1709613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6965" y="7944104"/>
            <a:ext cx="1407916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/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655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8246" y="3262757"/>
            <a:ext cx="87491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8454" y="13192888"/>
            <a:ext cx="6436192" cy="2769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655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81432" y="13192888"/>
            <a:ext cx="4626012" cy="27699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34312" y="130082"/>
            <a:ext cx="19408524" cy="2314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655" y="463550"/>
            <a:ext cx="18101789" cy="173246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050" y="2749550"/>
            <a:ext cx="19050000" cy="102448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/>
            </a:lvl1pPr>
          </a:lstStyle>
          <a:p>
            <a:endParaRPr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5032167" y="12361838"/>
            <a:ext cx="4770311" cy="1555811"/>
            <a:chOff x="31998306" y="26084461"/>
            <a:chExt cx="10978494" cy="3844465"/>
          </a:xfrm>
        </p:grpSpPr>
        <p:pic>
          <p:nvPicPr>
            <p:cNvPr id="8" name="Picture 2" descr="cid:image001.png@01D013C0.AD8CF89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5079" y="26084461"/>
              <a:ext cx="9644209" cy="287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31998306" y="28437643"/>
              <a:ext cx="10978494" cy="1491283"/>
            </a:xfrm>
            <a:prstGeom prst="rect">
              <a:avLst/>
            </a:prstGeom>
            <a:noFill/>
            <a:ln w="9525" cap="flat" cmpd="sng">
              <a:noFill/>
              <a:prstDash val="solid"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square" lIns="79507" tIns="39754" rIns="79507" bIns="39754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©JJVCI, 2015.  All rights reserved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700" dirty="0">
                  <a:solidFill>
                    <a:srgbClr val="1F497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Poster first presented at BCLA Conference 2015.</a:t>
              </a:r>
              <a:endParaRPr lang="en-US" sz="25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 sz="3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31813" indent="-361950">
        <a:buClr>
          <a:srgbClr val="FF0000"/>
        </a:buClr>
        <a:buFont typeface="Wingdings" panose="05000000000000000000" pitchFamily="2" charset="2"/>
        <a:buChar char="v"/>
        <a:defRPr sz="200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7050" y="158750"/>
            <a:ext cx="19049999" cy="1752600"/>
          </a:xfrm>
        </p:spPr>
        <p:txBody>
          <a:bodyPr/>
          <a:lstStyle/>
          <a:p>
            <a:r>
              <a:rPr lang="en-US" sz="4800" b="1" dirty="0"/>
              <a:t>The effects of age and refraction on pupil size and visual acuity: 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en-US" sz="4800" b="1" dirty="0" smtClean="0"/>
              <a:t>Implications </a:t>
            </a:r>
            <a:r>
              <a:rPr lang="en-US" sz="4800" b="1" dirty="0"/>
              <a:t>for multifocal contact lens design and fitting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tr-TR" sz="2400" b="1" dirty="0"/>
              <a:t>Kathy </a:t>
            </a:r>
            <a:r>
              <a:rPr lang="tr-TR" sz="2400" b="1" dirty="0" smtClean="0"/>
              <a:t>Dumbleton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Michel Guillon</a:t>
            </a:r>
            <a:r>
              <a:rPr lang="tr-TR" sz="2400" b="1" baseline="30000" dirty="0" smtClean="0"/>
              <a:t>1,2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Panagiotis Theodoratos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 </a:t>
            </a:r>
            <a:r>
              <a:rPr lang="tr-TR" sz="2400" b="1" dirty="0"/>
              <a:t>C. Benjamin </a:t>
            </a:r>
            <a:r>
              <a:rPr lang="tr-TR" sz="2400" b="1" dirty="0" smtClean="0"/>
              <a:t>Wooley</a:t>
            </a:r>
            <a:r>
              <a:rPr lang="tr-TR" sz="2400" b="1" baseline="30000" dirty="0" smtClean="0"/>
              <a:t>3</a:t>
            </a:r>
            <a:r>
              <a:rPr lang="en-GB" sz="2400" b="1" baseline="30000" dirty="0" smtClean="0"/>
              <a:t>		</a:t>
            </a:r>
            <a:r>
              <a:rPr lang="tr-TR" sz="2400" b="1" dirty="0" smtClean="0"/>
              <a:t>Kurt </a:t>
            </a:r>
            <a:r>
              <a:rPr lang="tr-TR" sz="2400" b="1" dirty="0"/>
              <a:t>Moody</a:t>
            </a:r>
            <a:r>
              <a:rPr lang="tr-TR" sz="2400" b="1" baseline="30000" dirty="0"/>
              <a:t>3</a:t>
            </a:r>
            <a:r>
              <a:rPr lang="tr-TR" sz="2400" b="1" dirty="0"/>
              <a:t> 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000" b="1" dirty="0" smtClean="0"/>
              <a:t>1 </a:t>
            </a:r>
            <a:r>
              <a:rPr lang="tr-TR" sz="2000" b="1" dirty="0"/>
              <a:t>OCULAR TECHNOLOGY GROUP - International,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	</a:t>
            </a:r>
            <a:r>
              <a:rPr lang="tr-TR" sz="2000" b="1" dirty="0" smtClean="0"/>
              <a:t>2 </a:t>
            </a:r>
            <a:r>
              <a:rPr lang="tr-TR" sz="2000" b="1" dirty="0"/>
              <a:t>School of Life and Health </a:t>
            </a:r>
            <a:r>
              <a:rPr lang="tr-TR" sz="2000" b="1" dirty="0" smtClean="0"/>
              <a:t>Sciences</a:t>
            </a:r>
            <a:r>
              <a:rPr lang="en-GB" sz="2000" b="1" dirty="0" smtClean="0"/>
              <a:t>, </a:t>
            </a:r>
            <a:r>
              <a:rPr lang="tr-TR" sz="2000" b="1" dirty="0" smtClean="0"/>
              <a:t>Aston </a:t>
            </a:r>
            <a:r>
              <a:rPr lang="tr-TR" sz="2000" b="1" dirty="0"/>
              <a:t>University,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</a:t>
            </a:r>
            <a:r>
              <a:rPr lang="tr-TR" sz="2000" b="1" dirty="0" smtClean="0"/>
              <a:t>3 </a:t>
            </a:r>
            <a:r>
              <a:rPr lang="tr-TR" sz="2000" b="1" dirty="0"/>
              <a:t>Johnson &amp; Johnson Vision Care Inc</a:t>
            </a:r>
            <a:r>
              <a:rPr lang="tr-TR" sz="2000" b="1" dirty="0" smtClean="0"/>
              <a:t>.,FL</a:t>
            </a:r>
            <a:r>
              <a:rPr lang="tr-TR" sz="2000" b="1" dirty="0"/>
              <a:t>, USA</a:t>
            </a:r>
            <a:endParaRPr lang="tr-TR" sz="2000" dirty="0"/>
          </a:p>
        </p:txBody>
      </p:sp>
      <p:grpSp>
        <p:nvGrpSpPr>
          <p:cNvPr id="14" name="Grup 13"/>
          <p:cNvGrpSpPr/>
          <p:nvPr/>
        </p:nvGrpSpPr>
        <p:grpSpPr>
          <a:xfrm>
            <a:off x="374650" y="2906712"/>
            <a:ext cx="19189142" cy="9291637"/>
            <a:chOff x="10351684" y="2825750"/>
            <a:chExt cx="19514382" cy="8745070"/>
          </a:xfrm>
        </p:grpSpPr>
        <p:sp>
          <p:nvSpPr>
            <p:cNvPr id="15" name="Metin Yer Tutucusu 2"/>
            <p:cNvSpPr txBox="1">
              <a:spLocks/>
            </p:cNvSpPr>
            <p:nvPr/>
          </p:nvSpPr>
          <p:spPr>
            <a:xfrm>
              <a:off x="10661650" y="3968750"/>
              <a:ext cx="19140407" cy="7602070"/>
            </a:xfrm>
            <a:prstGeom prst="rect">
              <a:avLst/>
            </a:prstGeom>
          </p:spPr>
          <p:txBody>
            <a:bodyPr wrap="square" lIns="36000" tIns="36000" rIns="36000" bIns="36000">
              <a:noAutofit/>
            </a:bodyPr>
            <a:lstStyle>
              <a:lvl1pPr marL="342900" indent="-342900">
                <a:buClr>
                  <a:srgbClr val="FF0000"/>
                </a:buClr>
                <a:buFont typeface="Wingdings" panose="05000000000000000000" pitchFamily="2" charset="2"/>
                <a:buChar char="v"/>
                <a:defRPr sz="2000"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3200" dirty="0" smtClean="0"/>
                <a:t>E</a:t>
              </a:r>
              <a:r>
                <a:rPr lang="en-US" sz="3200" dirty="0" smtClean="0"/>
                <a:t>fficacy </a:t>
              </a:r>
              <a:r>
                <a:rPr lang="en-US" sz="3200" dirty="0"/>
                <a:t>of correction of presbyopia with multifocal </a:t>
              </a:r>
              <a:r>
                <a:rPr lang="en-US" sz="3200" dirty="0" smtClean="0"/>
                <a:t>(MF) contact lenses (CLs) </a:t>
              </a:r>
              <a:r>
                <a:rPr lang="en-US" sz="3200" dirty="0"/>
                <a:t>is contingent on the </a:t>
              </a:r>
              <a:r>
                <a:rPr lang="en-US" sz="3200" dirty="0" err="1" smtClean="0"/>
                <a:t>optimisation</a:t>
              </a:r>
              <a:r>
                <a:rPr lang="en-US" sz="3200" dirty="0" smtClean="0"/>
                <a:t> </a:t>
              </a:r>
              <a:r>
                <a:rPr lang="en-US" sz="3200" dirty="0"/>
                <a:t>of optical designs to meet the specific refractive needs of the patients wearing the lenses. </a:t>
              </a:r>
              <a:endParaRPr lang="en-US" sz="3200" dirty="0" smtClean="0"/>
            </a:p>
            <a:p>
              <a:pPr>
                <a:spcBef>
                  <a:spcPts val="600"/>
                </a:spcBef>
              </a:pPr>
              <a:r>
                <a:rPr lang="en-US" sz="3200" dirty="0" smtClean="0"/>
                <a:t>Pupil </a:t>
              </a:r>
              <a:r>
                <a:rPr lang="en-US" sz="3200" dirty="0"/>
                <a:t>size under varying levels of illumination is a key factor to consider in the development of optical designs for </a:t>
              </a:r>
              <a:r>
                <a:rPr lang="en-US" sz="3200" dirty="0" err="1"/>
                <a:t>presbyopic</a:t>
              </a:r>
              <a:r>
                <a:rPr lang="en-US" sz="3200" dirty="0"/>
                <a:t> </a:t>
              </a:r>
              <a:r>
                <a:rPr lang="en-US" sz="3200" dirty="0" smtClean="0"/>
                <a:t>CL </a:t>
              </a:r>
              <a:r>
                <a:rPr lang="en-US" sz="3200" dirty="0" err="1" smtClean="0"/>
                <a:t>ncorrection</a:t>
              </a:r>
              <a:r>
                <a:rPr lang="en-US" sz="3200" dirty="0" smtClean="0"/>
                <a:t> </a:t>
              </a:r>
              <a:r>
                <a:rPr lang="en-US" sz="3200" dirty="0"/>
                <a:t>and it is widely acknowledged that the size of the pupil can have a significant effect on visual performance.</a:t>
              </a:r>
              <a:r>
                <a:rPr lang="en-US" sz="3200" baseline="30000" dirty="0"/>
                <a:t>1,2</a:t>
              </a:r>
              <a:r>
                <a:rPr lang="en-US" sz="3200" dirty="0"/>
                <a:t> </a:t>
              </a:r>
              <a:endParaRPr lang="tr-TR" sz="3200" dirty="0" smtClean="0"/>
            </a:p>
            <a:p>
              <a:pPr>
                <a:spcBef>
                  <a:spcPts val="600"/>
                </a:spcBef>
              </a:pPr>
              <a:r>
                <a:rPr lang="en-US" sz="3200" dirty="0" smtClean="0"/>
                <a:t>Several </a:t>
              </a:r>
              <a:r>
                <a:rPr lang="en-US" sz="3200" dirty="0"/>
                <a:t>studies have reported a decrease in pupil size with age and determined that age is the strongest patient related determinative factor for pupil size.</a:t>
              </a:r>
              <a:r>
                <a:rPr lang="en-US" sz="3200" baseline="30000" dirty="0"/>
                <a:t>3,4,5</a:t>
              </a:r>
              <a:r>
                <a:rPr lang="en-US" sz="3200" dirty="0"/>
                <a:t> </a:t>
              </a:r>
              <a:endParaRPr lang="en-US" sz="3200" dirty="0" smtClean="0"/>
            </a:p>
            <a:p>
              <a:pPr>
                <a:spcBef>
                  <a:spcPts val="600"/>
                </a:spcBef>
              </a:pPr>
              <a:r>
                <a:rPr lang="en-US" sz="3200" dirty="0" smtClean="0"/>
                <a:t>Ev</a:t>
              </a:r>
              <a:r>
                <a:rPr lang="en-US" sz="3200" dirty="0" smtClean="0"/>
                <a:t>idence </a:t>
              </a:r>
              <a:r>
                <a:rPr lang="en-US" sz="3200" dirty="0"/>
                <a:t>in the literature relating to the influence of refractive status is however equivocal, with some studies reporting no significant relationship between refractive error and pupil </a:t>
              </a:r>
              <a:r>
                <a:rPr lang="en-US" sz="3200" dirty="0" smtClean="0"/>
                <a:t>size,</a:t>
              </a:r>
              <a:r>
                <a:rPr lang="en-US" sz="3200" baseline="30000" dirty="0" smtClean="0"/>
                <a:t>5</a:t>
              </a:r>
              <a:r>
                <a:rPr lang="tr-TR" sz="3200" baseline="30000" dirty="0" smtClean="0"/>
                <a:t>,</a:t>
              </a:r>
              <a:r>
                <a:rPr lang="en-US" sz="3200" baseline="30000" dirty="0" smtClean="0"/>
                <a:t>6</a:t>
              </a:r>
              <a:r>
                <a:rPr lang="en-US" sz="3200" dirty="0" smtClean="0"/>
                <a:t> </a:t>
              </a:r>
              <a:r>
                <a:rPr lang="en-US" sz="3200" dirty="0"/>
                <a:t>but in other larger studies of refractive surgery candidates the pre-operative refractive status was found to be a determinative factor in pupil size when measured under </a:t>
              </a:r>
              <a:r>
                <a:rPr lang="en-US" sz="3200" dirty="0" err="1"/>
                <a:t>mesopic</a:t>
              </a:r>
              <a:r>
                <a:rPr lang="en-US" sz="3200" dirty="0"/>
                <a:t> conditions.</a:t>
              </a:r>
              <a:r>
                <a:rPr lang="en-US" sz="3200" baseline="30000" dirty="0"/>
                <a:t>7,8</a:t>
              </a:r>
              <a:r>
                <a:rPr lang="en-US" sz="3200" dirty="0"/>
                <a:t> </a:t>
              </a:r>
              <a:endParaRPr lang="en-US" sz="3200" dirty="0" smtClean="0"/>
            </a:p>
            <a:p>
              <a:pPr>
                <a:spcBef>
                  <a:spcPts val="600"/>
                </a:spcBef>
              </a:pPr>
              <a:r>
                <a:rPr lang="en-US" sz="3200" dirty="0" smtClean="0"/>
                <a:t>Until </a:t>
              </a:r>
              <a:r>
                <a:rPr lang="en-US" sz="3200" dirty="0"/>
                <a:t>now, no large studies have been conducted in which the effects of age and refractive status on pupil size and visual acuity have been evaluated under different illumination conditions. </a:t>
              </a:r>
              <a:endParaRPr lang="en-US" sz="3200" dirty="0" smtClean="0"/>
            </a:p>
            <a:p>
              <a:pPr>
                <a:spcBef>
                  <a:spcPts val="600"/>
                </a:spcBef>
              </a:pPr>
              <a:r>
                <a:rPr lang="en-US" sz="3200" dirty="0" smtClean="0"/>
                <a:t>The </a:t>
              </a:r>
              <a:r>
                <a:rPr lang="en-US" sz="3200" dirty="0"/>
                <a:t>objective of this analysis was to determine the influence of these factors on pupil size and visual acuity in order to make recommendations for </a:t>
              </a:r>
              <a:r>
                <a:rPr lang="en-US" sz="3200" dirty="0" smtClean="0"/>
                <a:t>MFCL </a:t>
              </a:r>
              <a:r>
                <a:rPr lang="en-US" sz="3200" dirty="0"/>
                <a:t>design and fitting. </a:t>
              </a:r>
              <a:endParaRPr lang="tr-TR" sz="3200" kern="0" dirty="0" smtClea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6" name="Grup 15"/>
            <p:cNvGrpSpPr/>
            <p:nvPr/>
          </p:nvGrpSpPr>
          <p:grpSpPr>
            <a:xfrm>
              <a:off x="10351684" y="2825750"/>
              <a:ext cx="19514382" cy="945132"/>
              <a:chOff x="10961284" y="4959350"/>
              <a:chExt cx="19514382" cy="945132"/>
            </a:xfrm>
          </p:grpSpPr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61284" y="4959350"/>
                <a:ext cx="19514382" cy="945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Metin kutusu 17"/>
              <p:cNvSpPr txBox="1"/>
              <p:nvPr/>
            </p:nvSpPr>
            <p:spPr>
              <a:xfrm>
                <a:off x="11271250" y="5127759"/>
                <a:ext cx="19204416" cy="6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7313"/>
                <a:r>
                  <a:rPr lang="tr-TR" sz="4000" b="1" dirty="0" err="1" smtClean="0">
                    <a:solidFill>
                      <a:schemeClr val="bg1"/>
                    </a:solidFill>
                  </a:rPr>
                  <a:t>Introduction</a:t>
                </a:r>
                <a:r>
                  <a:rPr lang="tr-TR" sz="4000" b="1" dirty="0" smtClean="0">
                    <a:solidFill>
                      <a:schemeClr val="bg1"/>
                    </a:solidFill>
                  </a:rPr>
                  <a:t> </a:t>
                </a:r>
                <a:endParaRPr lang="tr-TR" sz="36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etin Yer Tutucusu 2"/>
          <p:cNvSpPr txBox="1">
            <a:spLocks/>
          </p:cNvSpPr>
          <p:nvPr/>
        </p:nvSpPr>
        <p:spPr>
          <a:xfrm>
            <a:off x="450850" y="4044950"/>
            <a:ext cx="9372600" cy="93726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Population</a:t>
            </a:r>
            <a:endParaRPr lang="en-US" sz="2800" b="1" dirty="0">
              <a:solidFill>
                <a:srgbClr val="00B0F0"/>
              </a:solidFill>
            </a:endParaRPr>
          </a:p>
          <a:p>
            <a:pPr algn="just"/>
            <a:r>
              <a:rPr lang="en-US" sz="2800" dirty="0" smtClean="0"/>
              <a:t>304 </a:t>
            </a:r>
            <a:r>
              <a:rPr lang="en-US" sz="2800" dirty="0"/>
              <a:t>subjects: 127 male, 177 female</a:t>
            </a:r>
          </a:p>
          <a:p>
            <a:pPr algn="just"/>
            <a:r>
              <a:rPr lang="en-US" sz="2800" dirty="0" smtClean="0"/>
              <a:t>Age</a:t>
            </a:r>
            <a:r>
              <a:rPr lang="en-US" sz="2800" dirty="0"/>
              <a:t>: 39.5 ± 14.2 years (18 to 78 years)</a:t>
            </a:r>
          </a:p>
          <a:p>
            <a:pPr algn="just"/>
            <a:r>
              <a:rPr lang="en-US" sz="2800" dirty="0" smtClean="0"/>
              <a:t>Spherical </a:t>
            </a:r>
            <a:r>
              <a:rPr lang="en-US" sz="2800" dirty="0"/>
              <a:t>refractive error: -2.11 ± 2.46 D (-8.10 to +5.00D)</a:t>
            </a:r>
          </a:p>
          <a:p>
            <a:pPr algn="just"/>
            <a:r>
              <a:rPr lang="en-US" sz="2800" dirty="0" smtClean="0"/>
              <a:t>Astigmatism</a:t>
            </a:r>
            <a:r>
              <a:rPr lang="en-US" sz="2800" dirty="0"/>
              <a:t>: -0.48 ± 0.46D (0.00 to -3.00D</a:t>
            </a:r>
            <a:r>
              <a:rPr lang="en-US" sz="2800" dirty="0" smtClean="0"/>
              <a:t>)</a:t>
            </a:r>
            <a:endParaRPr lang="tr-TR" sz="2800" dirty="0" smtClean="0"/>
          </a:p>
          <a:p>
            <a:pPr marL="0" indent="0" algn="just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Study </a:t>
            </a:r>
            <a:r>
              <a:rPr lang="en-US" sz="3200" b="1" dirty="0">
                <a:solidFill>
                  <a:srgbClr val="00B0F0"/>
                </a:solidFill>
              </a:rPr>
              <a:t>Design</a:t>
            </a:r>
          </a:p>
          <a:p>
            <a:pPr algn="just"/>
            <a:r>
              <a:rPr lang="en-US" sz="2800" dirty="0" smtClean="0"/>
              <a:t>Non-interventional</a:t>
            </a:r>
            <a:r>
              <a:rPr lang="en-US" sz="2800" dirty="0"/>
              <a:t>, retrospective analysis</a:t>
            </a:r>
          </a:p>
          <a:p>
            <a:pPr algn="just"/>
            <a:r>
              <a:rPr lang="en-US" sz="2800" dirty="0" smtClean="0"/>
              <a:t>Routine </a:t>
            </a:r>
            <a:r>
              <a:rPr lang="en-US" sz="2800" dirty="0"/>
              <a:t>pre-study screening visits</a:t>
            </a:r>
          </a:p>
          <a:p>
            <a:pPr algn="just"/>
            <a:r>
              <a:rPr lang="en-US" sz="2800" dirty="0" smtClean="0"/>
              <a:t>Normal </a:t>
            </a:r>
            <a:r>
              <a:rPr lang="en-US" sz="2800" dirty="0"/>
              <a:t>eyes, other than the need for vision </a:t>
            </a:r>
            <a:r>
              <a:rPr lang="en-US" sz="2800" dirty="0" smtClean="0"/>
              <a:t>correction</a:t>
            </a:r>
            <a:endParaRPr lang="tr-TR" sz="2800" dirty="0" smtClean="0"/>
          </a:p>
          <a:p>
            <a:pPr marL="0" indent="0" algn="just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Refraction</a:t>
            </a:r>
            <a:endParaRPr lang="en-US" sz="3200" b="1" dirty="0">
              <a:solidFill>
                <a:srgbClr val="00B0F0"/>
              </a:solidFill>
            </a:endParaRPr>
          </a:p>
          <a:p>
            <a:pPr algn="just"/>
            <a:r>
              <a:rPr lang="en-US" sz="2800" dirty="0" err="1" smtClean="0"/>
              <a:t>Nidek</a:t>
            </a:r>
            <a:r>
              <a:rPr lang="en-US" sz="2800" dirty="0" smtClean="0"/>
              <a:t> </a:t>
            </a:r>
            <a:r>
              <a:rPr lang="en-US" sz="2800" dirty="0"/>
              <a:t>Auto-refractor AF9000</a:t>
            </a:r>
          </a:p>
          <a:p>
            <a:pPr algn="just"/>
            <a:r>
              <a:rPr lang="en-US" sz="2800" dirty="0" smtClean="0"/>
              <a:t>Subjective </a:t>
            </a:r>
            <a:r>
              <a:rPr lang="en-US" sz="2800" dirty="0"/>
              <a:t>refinement: cross-cylinder technique with binocular balancing by </a:t>
            </a:r>
            <a:r>
              <a:rPr lang="en-US" sz="2800" dirty="0" err="1"/>
              <a:t>Humphriss</a:t>
            </a:r>
            <a:r>
              <a:rPr lang="en-US" sz="2800" dirty="0"/>
              <a:t> </a:t>
            </a:r>
            <a:r>
              <a:rPr lang="en-US" sz="2800" dirty="0" smtClean="0"/>
              <a:t>technique</a:t>
            </a:r>
            <a:r>
              <a:rPr lang="en-US" sz="2800" baseline="30000" dirty="0" smtClean="0"/>
              <a:t>9</a:t>
            </a:r>
            <a:r>
              <a:rPr lang="tr-TR" sz="2800" baseline="30000" dirty="0" smtClean="0"/>
              <a:t> </a:t>
            </a:r>
          </a:p>
          <a:p>
            <a:pPr marL="0" indent="0" algn="just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Pupil </a:t>
            </a:r>
            <a:r>
              <a:rPr lang="en-US" sz="3200" b="1" dirty="0">
                <a:solidFill>
                  <a:srgbClr val="00B0F0"/>
                </a:solidFill>
              </a:rPr>
              <a:t>Measurements</a:t>
            </a:r>
            <a:endParaRPr lang="en-US" sz="2800" b="1" dirty="0">
              <a:solidFill>
                <a:srgbClr val="00B0F0"/>
              </a:solidFill>
            </a:endParaRPr>
          </a:p>
          <a:p>
            <a:pPr algn="just"/>
            <a:r>
              <a:rPr lang="en-US" sz="2800" dirty="0"/>
              <a:t>Recording with head mounted eye tracker, infra-red macro video camera (Applied Science Laboratory ) at 3 luminance settings: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250 cd/m</a:t>
            </a:r>
            <a:r>
              <a:rPr lang="en-US" sz="2800" baseline="30000" dirty="0"/>
              <a:t>2</a:t>
            </a:r>
            <a:r>
              <a:rPr lang="en-US" sz="2800" dirty="0"/>
              <a:t> (high luminance ≈ outdoor daylight)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50 cd/m</a:t>
            </a:r>
            <a:r>
              <a:rPr lang="en-US" sz="2800" baseline="30000" dirty="0"/>
              <a:t>2</a:t>
            </a:r>
            <a:r>
              <a:rPr lang="en-US" sz="2800" dirty="0"/>
              <a:t> (medium luminance ≈ indoor evening lighting)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2.5 cd/m</a:t>
            </a:r>
            <a:r>
              <a:rPr lang="en-US" sz="2800" baseline="30000" dirty="0"/>
              <a:t>2</a:t>
            </a:r>
            <a:r>
              <a:rPr lang="en-US" sz="2800" dirty="0"/>
              <a:t> (low luminance ≈ night time driving)</a:t>
            </a:r>
          </a:p>
          <a:p>
            <a:pPr algn="just"/>
            <a:r>
              <a:rPr lang="en-US" sz="2800" dirty="0"/>
              <a:t>Post hoc measurements of horizontal pupil diameter by masked investigator using </a:t>
            </a:r>
            <a:r>
              <a:rPr lang="en-US" sz="2800" dirty="0" err="1"/>
              <a:t>SigmaScan</a:t>
            </a:r>
            <a:r>
              <a:rPr lang="en-US" sz="2800" dirty="0"/>
              <a:t>™ Pro software</a:t>
            </a:r>
            <a:endParaRPr lang="tr-TR" sz="2800" dirty="0"/>
          </a:p>
          <a:p>
            <a:pPr algn="just"/>
            <a:endParaRPr lang="tr-TR" sz="2800" dirty="0" smtClean="0"/>
          </a:p>
        </p:txBody>
      </p:sp>
      <p:grpSp>
        <p:nvGrpSpPr>
          <p:cNvPr id="9" name="Grup 8"/>
          <p:cNvGrpSpPr/>
          <p:nvPr/>
        </p:nvGrpSpPr>
        <p:grpSpPr>
          <a:xfrm>
            <a:off x="450850" y="2648496"/>
            <a:ext cx="19653250" cy="1091652"/>
            <a:chOff x="11271250" y="4959350"/>
            <a:chExt cx="20330948" cy="668477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1250" y="4959350"/>
              <a:ext cx="19772009" cy="668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Metin kutusu 10"/>
            <p:cNvSpPr txBox="1"/>
            <p:nvPr/>
          </p:nvSpPr>
          <p:spPr>
            <a:xfrm>
              <a:off x="11271250" y="5059924"/>
              <a:ext cx="20330948" cy="4334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87313"/>
              <a:r>
                <a:rPr lang="tr-TR" sz="4000" b="1" dirty="0" err="1" smtClean="0">
                  <a:solidFill>
                    <a:schemeClr val="bg1"/>
                  </a:solidFill>
                </a:rPr>
                <a:t>Materials</a:t>
              </a:r>
              <a:r>
                <a:rPr lang="tr-TR" sz="4000" b="1" dirty="0" smtClean="0">
                  <a:solidFill>
                    <a:schemeClr val="bg1"/>
                  </a:solidFill>
                </a:rPr>
                <a:t> </a:t>
              </a:r>
              <a:r>
                <a:rPr lang="tr-TR" sz="4000" b="1" dirty="0" err="1" smtClean="0">
                  <a:solidFill>
                    <a:schemeClr val="bg1"/>
                  </a:solidFill>
                </a:rPr>
                <a:t>and</a:t>
              </a:r>
              <a:r>
                <a:rPr lang="tr-TR" sz="4000" b="1" dirty="0" smtClean="0">
                  <a:solidFill>
                    <a:schemeClr val="bg1"/>
                  </a:solidFill>
                </a:rPr>
                <a:t> </a:t>
              </a:r>
              <a:r>
                <a:rPr lang="tr-TR" sz="4000" b="1" dirty="0" err="1" smtClean="0">
                  <a:solidFill>
                    <a:schemeClr val="bg1"/>
                  </a:solidFill>
                </a:rPr>
                <a:t>Methods</a:t>
              </a:r>
              <a:r>
                <a:rPr lang="tr-TR" sz="4000" b="1" dirty="0" smtClean="0">
                  <a:solidFill>
                    <a:schemeClr val="bg1"/>
                  </a:solidFill>
                </a:rPr>
                <a:t> </a:t>
              </a:r>
              <a:endParaRPr lang="tr-TR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Başlık 1"/>
          <p:cNvSpPr>
            <a:spLocks noGrp="1"/>
          </p:cNvSpPr>
          <p:nvPr>
            <p:ph type="title"/>
          </p:nvPr>
        </p:nvSpPr>
        <p:spPr>
          <a:xfrm>
            <a:off x="527050" y="158750"/>
            <a:ext cx="19049999" cy="1752600"/>
          </a:xfrm>
        </p:spPr>
        <p:txBody>
          <a:bodyPr/>
          <a:lstStyle/>
          <a:p>
            <a:r>
              <a:rPr lang="en-US" sz="4800" b="1" dirty="0"/>
              <a:t>The effects of age and refraction on pupil size and visual acuity: 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en-US" sz="4800" b="1" dirty="0" smtClean="0"/>
              <a:t>Implications </a:t>
            </a:r>
            <a:r>
              <a:rPr lang="en-US" sz="4800" b="1" dirty="0"/>
              <a:t>for multifocal contact lens design and fitting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tr-TR" sz="2400" b="1" dirty="0"/>
              <a:t>Kathy </a:t>
            </a:r>
            <a:r>
              <a:rPr lang="tr-TR" sz="2400" b="1" dirty="0" smtClean="0"/>
              <a:t>Dumbleton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Michel Guillon</a:t>
            </a:r>
            <a:r>
              <a:rPr lang="tr-TR" sz="2400" b="1" baseline="30000" dirty="0" smtClean="0"/>
              <a:t>1,2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Panagiotis Theodoratos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 </a:t>
            </a:r>
            <a:r>
              <a:rPr lang="tr-TR" sz="2400" b="1" dirty="0"/>
              <a:t>C. Benjamin </a:t>
            </a:r>
            <a:r>
              <a:rPr lang="tr-TR" sz="2400" b="1" dirty="0" smtClean="0"/>
              <a:t>Wooley</a:t>
            </a:r>
            <a:r>
              <a:rPr lang="tr-TR" sz="2400" b="1" baseline="30000" dirty="0" smtClean="0"/>
              <a:t>3</a:t>
            </a:r>
            <a:r>
              <a:rPr lang="en-GB" sz="2400" b="1" baseline="30000" dirty="0" smtClean="0"/>
              <a:t>		</a:t>
            </a:r>
            <a:r>
              <a:rPr lang="tr-TR" sz="2400" b="1" dirty="0" smtClean="0"/>
              <a:t>Kurt </a:t>
            </a:r>
            <a:r>
              <a:rPr lang="tr-TR" sz="2400" b="1" dirty="0"/>
              <a:t>Moody</a:t>
            </a:r>
            <a:r>
              <a:rPr lang="tr-TR" sz="2400" b="1" baseline="30000" dirty="0"/>
              <a:t>3</a:t>
            </a:r>
            <a:r>
              <a:rPr lang="tr-TR" sz="2400" b="1" dirty="0"/>
              <a:t> 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000" b="1" dirty="0" smtClean="0"/>
              <a:t>1 </a:t>
            </a:r>
            <a:r>
              <a:rPr lang="tr-TR" sz="2000" b="1" dirty="0"/>
              <a:t>OCULAR TECHNOLOGY GROUP - International,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	</a:t>
            </a:r>
            <a:r>
              <a:rPr lang="tr-TR" sz="2000" b="1" dirty="0" smtClean="0"/>
              <a:t>2 </a:t>
            </a:r>
            <a:r>
              <a:rPr lang="tr-TR" sz="2000" b="1" dirty="0"/>
              <a:t>School of Life and Health </a:t>
            </a:r>
            <a:r>
              <a:rPr lang="tr-TR" sz="2000" b="1" dirty="0" smtClean="0"/>
              <a:t>Sciences</a:t>
            </a:r>
            <a:r>
              <a:rPr lang="en-GB" sz="2000" b="1" dirty="0" smtClean="0"/>
              <a:t>, </a:t>
            </a:r>
            <a:r>
              <a:rPr lang="tr-TR" sz="2000" b="1" dirty="0" smtClean="0"/>
              <a:t>Aston </a:t>
            </a:r>
            <a:r>
              <a:rPr lang="tr-TR" sz="2000" b="1" dirty="0"/>
              <a:t>University,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</a:t>
            </a:r>
            <a:r>
              <a:rPr lang="tr-TR" sz="2000" b="1" dirty="0" smtClean="0"/>
              <a:t>3 </a:t>
            </a:r>
            <a:r>
              <a:rPr lang="tr-TR" sz="2000" b="1" dirty="0"/>
              <a:t>Johnson &amp; Johnson Vision Care Inc</a:t>
            </a:r>
            <a:r>
              <a:rPr lang="tr-TR" sz="2000" b="1" dirty="0" smtClean="0"/>
              <a:t>.,FL</a:t>
            </a:r>
            <a:r>
              <a:rPr lang="tr-TR" sz="2000" b="1" dirty="0"/>
              <a:t>, USA</a:t>
            </a:r>
            <a:endParaRPr lang="tr-TR" sz="2000" dirty="0"/>
          </a:p>
        </p:txBody>
      </p:sp>
      <p:sp>
        <p:nvSpPr>
          <p:cNvPr id="19" name="Metin Yer Tutucusu 2"/>
          <p:cNvSpPr txBox="1">
            <a:spLocks/>
          </p:cNvSpPr>
          <p:nvPr/>
        </p:nvSpPr>
        <p:spPr>
          <a:xfrm>
            <a:off x="10275607" y="4060700"/>
            <a:ext cx="9144000" cy="96774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200" b="1" dirty="0" smtClean="0">
                <a:solidFill>
                  <a:srgbClr val="00B0F0"/>
                </a:solidFill>
              </a:rPr>
              <a:t>Visual </a:t>
            </a:r>
            <a:r>
              <a:rPr lang="en-US" sz="3200" b="1" dirty="0">
                <a:solidFill>
                  <a:srgbClr val="00B0F0"/>
                </a:solidFill>
              </a:rPr>
              <a:t>Acuity </a:t>
            </a:r>
            <a:r>
              <a:rPr lang="en-US" sz="3200" b="1" dirty="0" smtClean="0">
                <a:solidFill>
                  <a:srgbClr val="00B0F0"/>
                </a:solidFill>
              </a:rPr>
              <a:t>Measurements</a:t>
            </a:r>
            <a:endParaRPr lang="tr-TR" sz="3200" b="1" dirty="0" smtClean="0">
              <a:solidFill>
                <a:srgbClr val="00B0F0"/>
              </a:solidFill>
            </a:endParaRPr>
          </a:p>
          <a:p>
            <a:pPr algn="just"/>
            <a:r>
              <a:rPr lang="en-US" sz="2800" dirty="0" err="1"/>
              <a:t>LogMAR</a:t>
            </a:r>
            <a:r>
              <a:rPr lang="en-US" sz="2800" dirty="0"/>
              <a:t> visual acuity measurement at two contrasts (90% &amp; 10%) using </a:t>
            </a:r>
            <a:r>
              <a:rPr lang="en-US" sz="2800" dirty="0" err="1"/>
              <a:t>Guillon</a:t>
            </a:r>
            <a:r>
              <a:rPr lang="en-US" sz="2800" dirty="0"/>
              <a:t>-Poling printed charts with 10 letters per line at 4m at three luminance levels (250 cd/m</a:t>
            </a:r>
            <a:r>
              <a:rPr lang="en-US" sz="2800" baseline="30000" dirty="0"/>
              <a:t>2</a:t>
            </a:r>
            <a:r>
              <a:rPr lang="en-US" sz="2800" dirty="0"/>
              <a:t>, 50 cd/m2 &amp; 2.5 cd/m</a:t>
            </a:r>
            <a:r>
              <a:rPr lang="en-US" sz="2800" baseline="30000" dirty="0"/>
              <a:t>2</a:t>
            </a:r>
            <a:r>
              <a:rPr lang="en-US" sz="2800" dirty="0"/>
              <a:t>).</a:t>
            </a:r>
          </a:p>
          <a:p>
            <a:pPr algn="just"/>
            <a:r>
              <a:rPr lang="en-US" sz="2800" dirty="0" smtClean="0"/>
              <a:t>Visual </a:t>
            </a:r>
            <a:r>
              <a:rPr lang="en-US" sz="2800" dirty="0"/>
              <a:t>Acuity reported in “VA units” = -10 </a:t>
            </a:r>
            <a:r>
              <a:rPr lang="en-US" sz="2800" dirty="0" err="1"/>
              <a:t>LogMAR</a:t>
            </a:r>
            <a:endParaRPr lang="en-US" sz="28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VA </a:t>
            </a:r>
            <a:r>
              <a:rPr lang="en-US" sz="2800" dirty="0"/>
              <a:t>20/20 = 0.0 VA units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VA </a:t>
            </a:r>
            <a:r>
              <a:rPr lang="en-US" sz="2800" dirty="0"/>
              <a:t>&gt; 20/20 = VA unit &gt; 0.0 &amp; VA &lt; 20/20 VA unit &lt; 0.0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1 </a:t>
            </a:r>
            <a:r>
              <a:rPr lang="en-US" sz="2800" dirty="0"/>
              <a:t>VA line = 1.0 VA unit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1 </a:t>
            </a:r>
            <a:r>
              <a:rPr lang="en-US" sz="2800" dirty="0"/>
              <a:t>letter = 0.1 VA </a:t>
            </a:r>
            <a:r>
              <a:rPr lang="en-US" sz="2800" dirty="0" smtClean="0"/>
              <a:t>unit</a:t>
            </a:r>
            <a:endParaRPr lang="tr-TR" sz="2800" dirty="0" smtClean="0"/>
          </a:p>
          <a:p>
            <a:pPr marL="0" indent="0" algn="just">
              <a:buNone/>
            </a:pPr>
            <a:r>
              <a:rPr lang="tr-TR" sz="3200" b="1" dirty="0" smtClean="0">
                <a:solidFill>
                  <a:srgbClr val="00B0F0"/>
                </a:solidFill>
              </a:rPr>
              <a:t>Statistics </a:t>
            </a:r>
            <a:endParaRPr lang="en-US" sz="3200" b="1" dirty="0">
              <a:solidFill>
                <a:srgbClr val="00B0F0"/>
              </a:solidFill>
            </a:endParaRPr>
          </a:p>
          <a:p>
            <a:pPr algn="just"/>
            <a:r>
              <a:rPr lang="en-US" sz="2800" dirty="0"/>
              <a:t>SPSS 22.0 (IBM UK Ltd.)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Continuous </a:t>
            </a:r>
            <a:r>
              <a:rPr lang="en-US" sz="2800" dirty="0"/>
              <a:t>variables checked for normality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Mixed </a:t>
            </a:r>
            <a:r>
              <a:rPr lang="en-US" sz="2800" dirty="0"/>
              <a:t>Linear Model (MLM)</a:t>
            </a:r>
          </a:p>
          <a:p>
            <a:pPr marL="1371600" lvl="2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Fixed </a:t>
            </a:r>
            <a:r>
              <a:rPr lang="en-US" sz="2800" dirty="0"/>
              <a:t>factors: Age, refractive error group, luminance &amp; contrast (VA only)</a:t>
            </a:r>
          </a:p>
          <a:p>
            <a:pPr marL="1371600" lvl="2" indent="-457200" algn="just">
              <a:buFont typeface="Courier New" panose="02070309020205020404" pitchFamily="49" charset="0"/>
              <a:buChar char="o"/>
            </a:pPr>
            <a:r>
              <a:rPr lang="en-US" sz="2800" dirty="0" smtClean="0"/>
              <a:t>Repeated </a:t>
            </a:r>
            <a:r>
              <a:rPr lang="en-US" sz="2800" dirty="0"/>
              <a:t>factor: Eye</a:t>
            </a:r>
          </a:p>
          <a:p>
            <a:pPr marL="1371600" lvl="2" indent="-457200" algn="just">
              <a:buFont typeface="Courier New" panose="02070309020205020404" pitchFamily="49" charset="0"/>
              <a:buChar char="o"/>
            </a:pPr>
            <a:r>
              <a:rPr lang="en-US" sz="2800" dirty="0" err="1" smtClean="0"/>
              <a:t>Bonferroni</a:t>
            </a:r>
            <a:r>
              <a:rPr lang="en-US" sz="2800" dirty="0" smtClean="0"/>
              <a:t> </a:t>
            </a:r>
            <a:r>
              <a:rPr lang="en-US" sz="2800" dirty="0"/>
              <a:t>adjustment for post hoc multiple comparisons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800" dirty="0" smtClean="0"/>
              <a:t>Regression </a:t>
            </a:r>
            <a:r>
              <a:rPr lang="en-US" sz="2800" dirty="0"/>
              <a:t>Analysis</a:t>
            </a:r>
            <a:endParaRPr lang="tr-TR" sz="2800" baseline="30000" dirty="0" smtClean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7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/>
        </p:nvGrpSpPr>
        <p:grpSpPr>
          <a:xfrm>
            <a:off x="395888" y="2504905"/>
            <a:ext cx="10189562" cy="10607845"/>
            <a:chOff x="10604792" y="2433408"/>
            <a:chExt cx="10540926" cy="10452358"/>
          </a:xfrm>
        </p:grpSpPr>
        <p:sp>
          <p:nvSpPr>
            <p:cNvPr id="12" name="Metin Yer Tutucusu 2"/>
            <p:cNvSpPr txBox="1">
              <a:spLocks/>
            </p:cNvSpPr>
            <p:nvPr/>
          </p:nvSpPr>
          <p:spPr>
            <a:xfrm>
              <a:off x="10661650" y="2524301"/>
              <a:ext cx="10089931" cy="10361465"/>
            </a:xfrm>
            <a:prstGeom prst="rect">
              <a:avLst/>
            </a:prstGeom>
          </p:spPr>
          <p:txBody>
            <a:bodyPr wrap="square" lIns="36000" tIns="36000" rIns="36000" bIns="36000">
              <a:noAutofit/>
            </a:bodyPr>
            <a:lstStyle>
              <a:lvl1pPr marL="342900" indent="-342900">
                <a:buClr>
                  <a:srgbClr val="FF0000"/>
                </a:buClr>
                <a:buFont typeface="Wingdings" panose="05000000000000000000" pitchFamily="2" charset="2"/>
                <a:buChar char="v"/>
                <a:defRPr sz="2000"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82550" indent="0">
                <a:buFont typeface="Wingdings" panose="05000000000000000000" pitchFamily="2" charset="2"/>
                <a:buNone/>
              </a:pPr>
              <a:endParaRPr lang="tr-TR" sz="3200" b="1" kern="0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r>
                <a:rPr lang="en-US" sz="2800" b="1" dirty="0" smtClean="0">
                  <a:solidFill>
                    <a:srgbClr val="0070C0"/>
                  </a:solidFill>
                </a:rPr>
                <a:t>MLM </a:t>
              </a:r>
              <a:r>
                <a:rPr lang="en-US" sz="2800" b="1" dirty="0">
                  <a:solidFill>
                    <a:srgbClr val="0070C0"/>
                  </a:solidFill>
                </a:rPr>
                <a:t>– Main Factors and </a:t>
              </a:r>
              <a:r>
                <a:rPr lang="en-US" sz="2800" b="1" dirty="0" smtClean="0">
                  <a:solidFill>
                    <a:srgbClr val="0070C0"/>
                  </a:solidFill>
                </a:rPr>
                <a:t>Interactions</a:t>
              </a:r>
              <a:endParaRPr lang="tr-TR" sz="2800" b="1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endParaRPr lang="en-US" sz="2800" dirty="0" smtClean="0"/>
            </a:p>
            <a:p>
              <a:r>
                <a:rPr lang="en-US" sz="2800" dirty="0" smtClean="0"/>
                <a:t>Luminance </a:t>
              </a:r>
              <a:r>
                <a:rPr lang="en-US" sz="2800" dirty="0"/>
                <a:t>most significant factor (p &lt; 0.001 between all levels)</a:t>
              </a:r>
            </a:p>
            <a:p>
              <a:r>
                <a:rPr lang="en-US" sz="2800" dirty="0"/>
                <a:t>Age group significant overall, but individual comparisons only between pre-</a:t>
              </a:r>
              <a:r>
                <a:rPr lang="en-US" sz="2800" dirty="0" err="1"/>
                <a:t>presbyopes</a:t>
              </a:r>
              <a:r>
                <a:rPr lang="en-US" sz="2800" dirty="0"/>
                <a:t> and established </a:t>
              </a:r>
              <a:r>
                <a:rPr lang="en-US" sz="2800" dirty="0" err="1"/>
                <a:t>presbyopes</a:t>
              </a:r>
              <a:r>
                <a:rPr lang="en-US" sz="2800" dirty="0"/>
                <a:t> (p &lt; 0.001</a:t>
              </a:r>
              <a:r>
                <a:rPr lang="en-US" sz="2800" dirty="0" smtClean="0"/>
                <a:t>)</a:t>
              </a:r>
              <a:r>
                <a:rPr lang="tr-TR" sz="2800" dirty="0" smtClean="0"/>
                <a:t> </a:t>
              </a:r>
            </a:p>
            <a:p>
              <a:pPr marL="0" indent="0">
                <a:buNone/>
              </a:pPr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r>
                <a:rPr lang="en-US" sz="2800" dirty="0" smtClean="0"/>
                <a:t>Age </a:t>
              </a:r>
              <a:r>
                <a:rPr lang="en-US" sz="2800" dirty="0"/>
                <a:t>difference highly significant at low luminance but no effect at high luminance</a:t>
              </a:r>
            </a:p>
            <a:p>
              <a:r>
                <a:rPr lang="en-US" sz="2800" dirty="0" smtClean="0"/>
                <a:t>Rx </a:t>
              </a:r>
              <a:r>
                <a:rPr lang="en-US" sz="2800" dirty="0"/>
                <a:t>difference only significant at low luminance</a:t>
              </a:r>
            </a:p>
          </p:txBody>
        </p:sp>
        <p:grpSp>
          <p:nvGrpSpPr>
            <p:cNvPr id="9" name="Grup 8"/>
            <p:cNvGrpSpPr/>
            <p:nvPr/>
          </p:nvGrpSpPr>
          <p:grpSpPr>
            <a:xfrm>
              <a:off x="10604792" y="2433408"/>
              <a:ext cx="10540926" cy="784736"/>
              <a:chOff x="11214392" y="4567008"/>
              <a:chExt cx="10540926" cy="784736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14392" y="4567008"/>
                <a:ext cx="10540926" cy="784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11271250" y="4582818"/>
                <a:ext cx="10089930" cy="63685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87313"/>
                <a:r>
                  <a:rPr lang="tr-TR" sz="3600" b="1" dirty="0" err="1" smtClean="0">
                    <a:solidFill>
                      <a:schemeClr val="bg1"/>
                    </a:solidFill>
                  </a:rPr>
                  <a:t>Results</a:t>
                </a:r>
                <a:r>
                  <a:rPr lang="tr-TR" sz="3600" b="1" dirty="0" smtClean="0">
                    <a:solidFill>
                      <a:schemeClr val="bg1"/>
                    </a:solidFill>
                  </a:rPr>
                  <a:t> - </a:t>
                </a:r>
                <a:r>
                  <a:rPr lang="tr-TR" sz="3600" b="1" dirty="0" err="1" smtClean="0">
                    <a:solidFill>
                      <a:schemeClr val="bg1"/>
                    </a:solidFill>
                  </a:rPr>
                  <a:t>Pupil</a:t>
                </a:r>
                <a:r>
                  <a:rPr lang="tr-TR" sz="3600" b="1" dirty="0" smtClean="0">
                    <a:solidFill>
                      <a:schemeClr val="bg1"/>
                    </a:solidFill>
                  </a:rPr>
                  <a:t> </a:t>
                </a:r>
                <a:endParaRPr lang="tr-TR" sz="3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Metin Yer Tutucusu 2"/>
          <p:cNvSpPr txBox="1">
            <a:spLocks/>
          </p:cNvSpPr>
          <p:nvPr/>
        </p:nvSpPr>
        <p:spPr>
          <a:xfrm>
            <a:off x="10935766" y="9759950"/>
            <a:ext cx="8628026" cy="33528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3200" b="1" dirty="0" err="1" smtClean="0">
                <a:solidFill>
                  <a:srgbClr val="0070C0"/>
                </a:solidFill>
              </a:rPr>
              <a:t>Regression</a:t>
            </a:r>
            <a:r>
              <a:rPr lang="tr-TR" sz="3200" b="1" dirty="0" smtClean="0">
                <a:solidFill>
                  <a:srgbClr val="0070C0"/>
                </a:solidFill>
              </a:rPr>
              <a:t> Analysis </a:t>
            </a:r>
          </a:p>
          <a:p>
            <a:pPr algn="just"/>
            <a:r>
              <a:rPr lang="en-US" sz="2800" dirty="0"/>
              <a:t>Factors having significant influence (p &lt; 0.001): Lighting Condition, Age, Best Sphere Refraction</a:t>
            </a:r>
          </a:p>
          <a:p>
            <a:pPr algn="just"/>
            <a:r>
              <a:rPr lang="en-US" sz="2800" dirty="0" smtClean="0"/>
              <a:t>Pupil </a:t>
            </a:r>
            <a:r>
              <a:rPr lang="en-US" sz="2800" dirty="0"/>
              <a:t>(mm) = 7.748 – 1.514 Lighting Condition* - 0.020 Age (years) - 0.024 Best Sphere (D) </a:t>
            </a:r>
            <a:endParaRPr lang="tr-TR" sz="2800" dirty="0" smtClean="0"/>
          </a:p>
          <a:p>
            <a:pPr marL="0" indent="0" algn="just">
              <a:buNone/>
            </a:pPr>
            <a:r>
              <a:rPr lang="en-US" sz="2800" dirty="0" smtClean="0"/>
              <a:t>*</a:t>
            </a:r>
            <a:r>
              <a:rPr lang="en-US" sz="2800" dirty="0"/>
              <a:t>1 = 2.5cd/mm</a:t>
            </a:r>
            <a:r>
              <a:rPr lang="en-US" sz="2800" baseline="30000" dirty="0"/>
              <a:t>2</a:t>
            </a:r>
            <a:r>
              <a:rPr lang="en-US" sz="2800" dirty="0"/>
              <a:t> / 2 = 50cd.m</a:t>
            </a:r>
            <a:r>
              <a:rPr lang="en-US" sz="2800" baseline="30000" dirty="0"/>
              <a:t>2</a:t>
            </a:r>
            <a:r>
              <a:rPr lang="en-US" sz="2800" dirty="0"/>
              <a:t> / 3 = 250cd/m</a:t>
            </a:r>
            <a:r>
              <a:rPr lang="en-US" sz="2800" baseline="30000" dirty="0"/>
              <a:t>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1" y="3968749"/>
            <a:ext cx="9282027" cy="2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76" y="8684881"/>
            <a:ext cx="4729985" cy="3361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50" y="8239437"/>
            <a:ext cx="5154014" cy="38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794" y="2520950"/>
            <a:ext cx="8194456" cy="7294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527050" y="158750"/>
            <a:ext cx="19049999" cy="1752600"/>
          </a:xfrm>
        </p:spPr>
        <p:txBody>
          <a:bodyPr/>
          <a:lstStyle/>
          <a:p>
            <a:r>
              <a:rPr lang="en-US" sz="4800" b="1" dirty="0"/>
              <a:t>The effects of age and refraction on pupil size and visual acuity: 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en-US" sz="4800" b="1" dirty="0" smtClean="0"/>
              <a:t>Implications </a:t>
            </a:r>
            <a:r>
              <a:rPr lang="en-US" sz="4800" b="1" dirty="0"/>
              <a:t>for multifocal contact lens design and fitting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tr-TR" sz="2400" b="1" dirty="0"/>
              <a:t>Kathy </a:t>
            </a:r>
            <a:r>
              <a:rPr lang="tr-TR" sz="2400" b="1" dirty="0" smtClean="0"/>
              <a:t>Dumbleton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Michel Guillon</a:t>
            </a:r>
            <a:r>
              <a:rPr lang="tr-TR" sz="2400" b="1" baseline="30000" dirty="0" smtClean="0"/>
              <a:t>1,2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Panagiotis Theodoratos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 </a:t>
            </a:r>
            <a:r>
              <a:rPr lang="tr-TR" sz="2400" b="1" dirty="0"/>
              <a:t>C. Benjamin </a:t>
            </a:r>
            <a:r>
              <a:rPr lang="tr-TR" sz="2400" b="1" dirty="0" smtClean="0"/>
              <a:t>Wooley</a:t>
            </a:r>
            <a:r>
              <a:rPr lang="tr-TR" sz="2400" b="1" baseline="30000" dirty="0" smtClean="0"/>
              <a:t>3</a:t>
            </a:r>
            <a:r>
              <a:rPr lang="en-GB" sz="2400" b="1" baseline="30000" dirty="0" smtClean="0"/>
              <a:t>		</a:t>
            </a:r>
            <a:r>
              <a:rPr lang="tr-TR" sz="2400" b="1" dirty="0" smtClean="0"/>
              <a:t>Kurt </a:t>
            </a:r>
            <a:r>
              <a:rPr lang="tr-TR" sz="2400" b="1" dirty="0"/>
              <a:t>Moody</a:t>
            </a:r>
            <a:r>
              <a:rPr lang="tr-TR" sz="2400" b="1" baseline="30000" dirty="0"/>
              <a:t>3</a:t>
            </a:r>
            <a:r>
              <a:rPr lang="tr-TR" sz="2400" b="1" dirty="0"/>
              <a:t> 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000" b="1" dirty="0" smtClean="0"/>
              <a:t>1 </a:t>
            </a:r>
            <a:r>
              <a:rPr lang="tr-TR" sz="2000" b="1" dirty="0"/>
              <a:t>OCULAR TECHNOLOGY GROUP - International,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	</a:t>
            </a:r>
            <a:r>
              <a:rPr lang="tr-TR" sz="2000" b="1" dirty="0" smtClean="0"/>
              <a:t>2 </a:t>
            </a:r>
            <a:r>
              <a:rPr lang="tr-TR" sz="2000" b="1" dirty="0"/>
              <a:t>School of Life and Health </a:t>
            </a:r>
            <a:r>
              <a:rPr lang="tr-TR" sz="2000" b="1" dirty="0" smtClean="0"/>
              <a:t>Sciences</a:t>
            </a:r>
            <a:r>
              <a:rPr lang="en-GB" sz="2000" b="1" dirty="0" smtClean="0"/>
              <a:t>, </a:t>
            </a:r>
            <a:r>
              <a:rPr lang="tr-TR" sz="2000" b="1" dirty="0" smtClean="0"/>
              <a:t>Aston </a:t>
            </a:r>
            <a:r>
              <a:rPr lang="tr-TR" sz="2000" b="1" dirty="0"/>
              <a:t>University,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</a:t>
            </a:r>
            <a:r>
              <a:rPr lang="tr-TR" sz="2000" b="1" dirty="0" smtClean="0"/>
              <a:t>3 </a:t>
            </a:r>
            <a:r>
              <a:rPr lang="tr-TR" sz="2000" b="1" dirty="0"/>
              <a:t>Johnson &amp; Johnson Vision Care Inc</a:t>
            </a:r>
            <a:r>
              <a:rPr lang="tr-TR" sz="2000" b="1" dirty="0" smtClean="0"/>
              <a:t>.,FL</a:t>
            </a:r>
            <a:r>
              <a:rPr lang="tr-TR" sz="2000" b="1" dirty="0"/>
              <a:t>, USA</a:t>
            </a:r>
            <a:endParaRPr lang="tr-TR" sz="20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7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/>
        </p:nvGrpSpPr>
        <p:grpSpPr>
          <a:xfrm>
            <a:off x="450850" y="2749550"/>
            <a:ext cx="8879329" cy="10744200"/>
            <a:chOff x="10661650" y="2749550"/>
            <a:chExt cx="9185513" cy="9535551"/>
          </a:xfrm>
        </p:grpSpPr>
        <p:sp>
          <p:nvSpPr>
            <p:cNvPr id="12" name="Metin Yer Tutucusu 2"/>
            <p:cNvSpPr txBox="1">
              <a:spLocks/>
            </p:cNvSpPr>
            <p:nvPr/>
          </p:nvSpPr>
          <p:spPr>
            <a:xfrm>
              <a:off x="10661650" y="2749550"/>
              <a:ext cx="9144000" cy="9535551"/>
            </a:xfrm>
            <a:prstGeom prst="rect">
              <a:avLst/>
            </a:prstGeom>
          </p:spPr>
          <p:txBody>
            <a:bodyPr wrap="square" lIns="36000" tIns="36000" rIns="36000" bIns="36000">
              <a:noAutofit/>
            </a:bodyPr>
            <a:lstStyle>
              <a:lvl1pPr marL="342900" indent="-342900">
                <a:buClr>
                  <a:srgbClr val="FF0000"/>
                </a:buClr>
                <a:buFont typeface="Wingdings" panose="05000000000000000000" pitchFamily="2" charset="2"/>
                <a:buChar char="v"/>
                <a:defRPr sz="2000">
                  <a:latin typeface="+mn-lt"/>
                  <a:ea typeface="+mn-ea"/>
                  <a:cs typeface="+mn-cs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82550" indent="0">
                <a:buFont typeface="Wingdings" panose="05000000000000000000" pitchFamily="2" charset="2"/>
                <a:buNone/>
              </a:pPr>
              <a:endParaRPr lang="tr-TR" sz="3200" b="1" kern="0" dirty="0" smtClean="0">
                <a:solidFill>
                  <a:srgbClr val="FF0000"/>
                </a:solidFill>
              </a:endParaRPr>
            </a:p>
            <a:p>
              <a:pPr marL="82550" indent="0">
                <a:buFont typeface="Wingdings" panose="05000000000000000000" pitchFamily="2" charset="2"/>
                <a:buNone/>
              </a:pPr>
              <a:endParaRPr lang="tr-TR" sz="2400" b="1" kern="0" dirty="0" smtClean="0">
                <a:solidFill>
                  <a:srgbClr val="FF0000"/>
                </a:solidFill>
              </a:endParaRPr>
            </a:p>
            <a:p>
              <a:pPr marL="0" indent="0">
                <a:buNone/>
              </a:pPr>
              <a:r>
                <a:rPr lang="en-US" sz="2800" b="1" dirty="0" smtClean="0">
                  <a:solidFill>
                    <a:srgbClr val="0070C0"/>
                  </a:solidFill>
                </a:rPr>
                <a:t>MLM </a:t>
              </a:r>
              <a:r>
                <a:rPr lang="en-US" sz="2800" b="1" dirty="0">
                  <a:solidFill>
                    <a:srgbClr val="0070C0"/>
                  </a:solidFill>
                </a:rPr>
                <a:t>– Main Factors and </a:t>
              </a:r>
              <a:r>
                <a:rPr lang="en-US" sz="2800" b="1" dirty="0" smtClean="0">
                  <a:solidFill>
                    <a:srgbClr val="0070C0"/>
                  </a:solidFill>
                </a:rPr>
                <a:t>Interactions</a:t>
              </a:r>
              <a:endParaRPr lang="tr-TR" sz="2800" b="1" dirty="0" smtClean="0">
                <a:solidFill>
                  <a:srgbClr val="0070C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400" b="1" dirty="0" smtClean="0">
                <a:solidFill>
                  <a:srgbClr val="00B0F0"/>
                </a:solidFill>
              </a:endParaRPr>
            </a:p>
            <a:p>
              <a:pPr marL="0" indent="0">
                <a:buNone/>
              </a:pPr>
              <a:endParaRPr lang="tr-TR" sz="2800" b="1" dirty="0" smtClean="0">
                <a:solidFill>
                  <a:srgbClr val="00B0F0"/>
                </a:solidFill>
              </a:endParaRPr>
            </a:p>
            <a:p>
              <a:endParaRPr lang="fr-FR" sz="2800" dirty="0" smtClean="0"/>
            </a:p>
            <a:p>
              <a:r>
                <a:rPr lang="fr-FR" sz="2800" dirty="0" smtClean="0"/>
                <a:t>Luminance</a:t>
              </a:r>
              <a:r>
                <a:rPr lang="fr-FR" sz="2800" dirty="0"/>
                <a:t>, </a:t>
              </a:r>
              <a:r>
                <a:rPr lang="fr-FR" sz="2800" dirty="0" err="1"/>
                <a:t>Contrast</a:t>
              </a:r>
              <a:r>
                <a:rPr lang="fr-FR" sz="2800" dirty="0"/>
                <a:t> &amp; </a:t>
              </a:r>
              <a:r>
                <a:rPr lang="fr-FR" sz="2800" dirty="0" err="1"/>
                <a:t>Rx</a:t>
              </a:r>
              <a:r>
                <a:rPr lang="fr-FR" sz="2800" dirty="0"/>
                <a:t> </a:t>
              </a:r>
              <a:r>
                <a:rPr lang="fr-FR" sz="2800" dirty="0" err="1"/>
                <a:t>significant</a:t>
              </a:r>
              <a:r>
                <a:rPr lang="fr-FR" sz="2800" dirty="0"/>
                <a:t> </a:t>
              </a:r>
              <a:r>
                <a:rPr lang="fr-FR" sz="2800" dirty="0" err="1"/>
                <a:t>factors</a:t>
              </a:r>
              <a:endParaRPr lang="fr-FR" sz="2800" dirty="0"/>
            </a:p>
            <a:p>
              <a:r>
                <a:rPr lang="fr-FR" sz="2800" dirty="0" err="1" smtClean="0"/>
                <a:t>Numerous</a:t>
              </a:r>
              <a:r>
                <a:rPr lang="fr-FR" sz="2800" dirty="0" smtClean="0"/>
                <a:t> </a:t>
              </a:r>
              <a:r>
                <a:rPr lang="fr-FR" sz="2800" dirty="0" err="1"/>
                <a:t>significant</a:t>
              </a:r>
              <a:r>
                <a:rPr lang="fr-FR" sz="2800" dirty="0"/>
                <a:t> interactions</a:t>
              </a:r>
              <a:r>
                <a:rPr lang="tr-TR" sz="2800" dirty="0" smtClean="0"/>
                <a:t> </a:t>
              </a:r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  <a:p>
              <a:endParaRPr lang="tr-TR" sz="2400" dirty="0" smtClean="0"/>
            </a:p>
            <a:p>
              <a:endParaRPr lang="tr-TR" sz="2400" dirty="0"/>
            </a:p>
          </p:txBody>
        </p:sp>
        <p:grpSp>
          <p:nvGrpSpPr>
            <p:cNvPr id="9" name="Grup 8"/>
            <p:cNvGrpSpPr/>
            <p:nvPr/>
          </p:nvGrpSpPr>
          <p:grpSpPr>
            <a:xfrm>
              <a:off x="10661650" y="2825750"/>
              <a:ext cx="9185513" cy="668477"/>
              <a:chOff x="11271250" y="4959350"/>
              <a:chExt cx="9185513" cy="668477"/>
            </a:xfrm>
          </p:grpSpPr>
          <p:pic>
            <p:nvPicPr>
              <p:cNvPr id="1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71250" y="4959350"/>
                <a:ext cx="8749862" cy="668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Metin kutusu 10"/>
              <p:cNvSpPr txBox="1"/>
              <p:nvPr/>
            </p:nvSpPr>
            <p:spPr>
              <a:xfrm>
                <a:off x="11271250" y="4989849"/>
                <a:ext cx="9185513" cy="57362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87313"/>
                <a:r>
                  <a:rPr lang="tr-TR" sz="3600" b="1" dirty="0" err="1" smtClean="0">
                    <a:solidFill>
                      <a:schemeClr val="bg1"/>
                    </a:solidFill>
                  </a:rPr>
                  <a:t>Results</a:t>
                </a:r>
                <a:r>
                  <a:rPr lang="tr-TR" sz="3600" b="1" dirty="0" smtClean="0">
                    <a:solidFill>
                      <a:schemeClr val="bg1"/>
                    </a:solidFill>
                  </a:rPr>
                  <a:t> – Visual </a:t>
                </a:r>
                <a:r>
                  <a:rPr lang="tr-TR" sz="3600" b="1" dirty="0" err="1" smtClean="0">
                    <a:solidFill>
                      <a:schemeClr val="bg1"/>
                    </a:solidFill>
                  </a:rPr>
                  <a:t>Acuity</a:t>
                </a:r>
                <a:r>
                  <a:rPr lang="tr-TR" sz="3600" b="1" dirty="0" smtClean="0">
                    <a:solidFill>
                      <a:schemeClr val="bg1"/>
                    </a:solidFill>
                  </a:rPr>
                  <a:t> </a:t>
                </a:r>
                <a:endParaRPr lang="tr-TR" sz="32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Metin Yer Tutucusu 2"/>
          <p:cNvSpPr txBox="1">
            <a:spLocks/>
          </p:cNvSpPr>
          <p:nvPr/>
        </p:nvSpPr>
        <p:spPr>
          <a:xfrm>
            <a:off x="10585450" y="2801417"/>
            <a:ext cx="8978342" cy="18288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/>
              <a:t>Luminance effect on VA most evident for night time </a:t>
            </a:r>
            <a:r>
              <a:rPr lang="en-US" sz="2800" dirty="0" smtClean="0"/>
              <a:t>driving</a:t>
            </a:r>
            <a:endParaRPr lang="en-US" sz="2800" dirty="0"/>
          </a:p>
          <a:p>
            <a:pPr algn="just"/>
            <a:r>
              <a:rPr lang="en-US" sz="2800" dirty="0" smtClean="0"/>
              <a:t>Contrast </a:t>
            </a:r>
            <a:r>
              <a:rPr lang="en-US" sz="2800" dirty="0"/>
              <a:t>most influential factor on VA</a:t>
            </a:r>
          </a:p>
          <a:p>
            <a:pPr algn="just"/>
            <a:r>
              <a:rPr lang="en-US" sz="2800" dirty="0" smtClean="0"/>
              <a:t>VA </a:t>
            </a:r>
            <a:r>
              <a:rPr lang="en-US" sz="2800" dirty="0"/>
              <a:t>for </a:t>
            </a:r>
            <a:r>
              <a:rPr lang="en-US" sz="2800" dirty="0" err="1"/>
              <a:t>hyperopes</a:t>
            </a:r>
            <a:r>
              <a:rPr lang="en-US" sz="2800" dirty="0"/>
              <a:t> on average 0.5 line worse than for </a:t>
            </a:r>
            <a:r>
              <a:rPr lang="en-US" sz="2800" dirty="0" err="1"/>
              <a:t>emmetropes</a:t>
            </a:r>
            <a:r>
              <a:rPr lang="en-US" sz="2800" dirty="0"/>
              <a:t> &amp; </a:t>
            </a:r>
            <a:r>
              <a:rPr lang="en-US" sz="2800" dirty="0" err="1"/>
              <a:t>myopes</a:t>
            </a:r>
            <a:endParaRPr lang="tr-TR" sz="2800" dirty="0"/>
          </a:p>
          <a:p>
            <a:pPr marL="0" indent="0" algn="just">
              <a:buNone/>
            </a:pPr>
            <a:endParaRPr lang="tr-TR" sz="2800" dirty="0" smtClean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 smtClean="0"/>
          </a:p>
          <a:p>
            <a:pPr marL="0" indent="0" algn="just">
              <a:buNone/>
            </a:pPr>
            <a:endParaRPr lang="tr-TR" sz="2800" dirty="0"/>
          </a:p>
          <a:p>
            <a:pPr marL="0" indent="0" algn="just">
              <a:buNone/>
            </a:pPr>
            <a:endParaRPr lang="tr-TR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12" y="4197350"/>
            <a:ext cx="8896567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46" y="9302750"/>
            <a:ext cx="698293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0" y="4600709"/>
            <a:ext cx="732593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0" y="8464550"/>
            <a:ext cx="6657229" cy="400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Başlık 1"/>
          <p:cNvSpPr>
            <a:spLocks noGrp="1"/>
          </p:cNvSpPr>
          <p:nvPr>
            <p:ph type="title"/>
          </p:nvPr>
        </p:nvSpPr>
        <p:spPr>
          <a:xfrm>
            <a:off x="527050" y="158750"/>
            <a:ext cx="19049999" cy="1752600"/>
          </a:xfrm>
        </p:spPr>
        <p:txBody>
          <a:bodyPr/>
          <a:lstStyle/>
          <a:p>
            <a:r>
              <a:rPr lang="en-US" sz="4800" b="1" dirty="0"/>
              <a:t>The effects of age and refraction on pupil size and visual acuity: 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en-US" sz="4800" b="1" dirty="0" smtClean="0"/>
              <a:t>Implications </a:t>
            </a:r>
            <a:r>
              <a:rPr lang="en-US" sz="4800" b="1" dirty="0"/>
              <a:t>for multifocal contact lens design and fitting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tr-TR" sz="2400" b="1" dirty="0"/>
              <a:t>Kathy </a:t>
            </a:r>
            <a:r>
              <a:rPr lang="tr-TR" sz="2400" b="1" dirty="0" smtClean="0"/>
              <a:t>Dumbleton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Michel Guillon</a:t>
            </a:r>
            <a:r>
              <a:rPr lang="tr-TR" sz="2400" b="1" baseline="30000" dirty="0" smtClean="0"/>
              <a:t>1,2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Panagiotis Theodoratos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 </a:t>
            </a:r>
            <a:r>
              <a:rPr lang="tr-TR" sz="2400" b="1" dirty="0"/>
              <a:t>C. Benjamin </a:t>
            </a:r>
            <a:r>
              <a:rPr lang="tr-TR" sz="2400" b="1" dirty="0" smtClean="0"/>
              <a:t>Wooley</a:t>
            </a:r>
            <a:r>
              <a:rPr lang="tr-TR" sz="2400" b="1" baseline="30000" dirty="0" smtClean="0"/>
              <a:t>3</a:t>
            </a:r>
            <a:r>
              <a:rPr lang="en-GB" sz="2400" b="1" baseline="30000" dirty="0" smtClean="0"/>
              <a:t>		</a:t>
            </a:r>
            <a:r>
              <a:rPr lang="tr-TR" sz="2400" b="1" dirty="0" smtClean="0"/>
              <a:t>Kurt </a:t>
            </a:r>
            <a:r>
              <a:rPr lang="tr-TR" sz="2400" b="1" dirty="0"/>
              <a:t>Moody</a:t>
            </a:r>
            <a:r>
              <a:rPr lang="tr-TR" sz="2400" b="1" baseline="30000" dirty="0"/>
              <a:t>3</a:t>
            </a:r>
            <a:r>
              <a:rPr lang="tr-TR" sz="2400" b="1" dirty="0"/>
              <a:t> 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000" b="1" dirty="0" smtClean="0"/>
              <a:t>1 </a:t>
            </a:r>
            <a:r>
              <a:rPr lang="tr-TR" sz="2000" b="1" dirty="0"/>
              <a:t>OCULAR TECHNOLOGY GROUP - International,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	</a:t>
            </a:r>
            <a:r>
              <a:rPr lang="tr-TR" sz="2000" b="1" dirty="0" smtClean="0"/>
              <a:t>2 </a:t>
            </a:r>
            <a:r>
              <a:rPr lang="tr-TR" sz="2000" b="1" dirty="0"/>
              <a:t>School of Life and Health </a:t>
            </a:r>
            <a:r>
              <a:rPr lang="tr-TR" sz="2000" b="1" dirty="0" smtClean="0"/>
              <a:t>Sciences</a:t>
            </a:r>
            <a:r>
              <a:rPr lang="en-GB" sz="2000" b="1" dirty="0" smtClean="0"/>
              <a:t>, </a:t>
            </a:r>
            <a:r>
              <a:rPr lang="tr-TR" sz="2000" b="1" dirty="0" smtClean="0"/>
              <a:t>Aston </a:t>
            </a:r>
            <a:r>
              <a:rPr lang="tr-TR" sz="2000" b="1" dirty="0"/>
              <a:t>University,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</a:t>
            </a:r>
            <a:r>
              <a:rPr lang="tr-TR" sz="2000" b="1" dirty="0" smtClean="0"/>
              <a:t>3 </a:t>
            </a:r>
            <a:r>
              <a:rPr lang="tr-TR" sz="2000" b="1" dirty="0"/>
              <a:t>Johnson &amp; Johnson Vision Care Inc</a:t>
            </a:r>
            <a:r>
              <a:rPr lang="tr-TR" sz="2000" b="1" dirty="0" smtClean="0"/>
              <a:t>.,FL</a:t>
            </a:r>
            <a:r>
              <a:rPr lang="tr-TR" sz="2000" b="1" dirty="0"/>
              <a:t>, USA</a:t>
            </a:r>
            <a:endParaRPr lang="tr-TR" sz="2000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49" y="2597150"/>
            <a:ext cx="11401085" cy="7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etin Yer Tutucusu 2"/>
          <p:cNvSpPr txBox="1">
            <a:spLocks/>
          </p:cNvSpPr>
          <p:nvPr/>
        </p:nvSpPr>
        <p:spPr>
          <a:xfrm>
            <a:off x="450850" y="2825750"/>
            <a:ext cx="8839200" cy="96774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82550" indent="0">
              <a:buFont typeface="Wingdings" panose="05000000000000000000" pitchFamily="2" charset="2"/>
              <a:buNone/>
            </a:pPr>
            <a:endParaRPr lang="tr-TR" sz="3200" b="1" kern="0" dirty="0" smtClean="0">
              <a:solidFill>
                <a:srgbClr val="FF0000"/>
              </a:solidFill>
            </a:endParaRPr>
          </a:p>
          <a:p>
            <a:pPr marL="82550" indent="0">
              <a:buFont typeface="Wingdings" panose="05000000000000000000" pitchFamily="2" charset="2"/>
              <a:buNone/>
            </a:pPr>
            <a:endParaRPr lang="tr-TR" sz="2400" b="1" kern="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tr-TR" sz="2400" b="1" dirty="0" smtClean="0">
              <a:solidFill>
                <a:srgbClr val="00B0F0"/>
              </a:solidFill>
            </a:endParaRPr>
          </a:p>
        </p:txBody>
      </p:sp>
      <p:sp>
        <p:nvSpPr>
          <p:cNvPr id="19" name="Metin Yer Tutucusu 2"/>
          <p:cNvSpPr txBox="1">
            <a:spLocks/>
          </p:cNvSpPr>
          <p:nvPr/>
        </p:nvSpPr>
        <p:spPr>
          <a:xfrm>
            <a:off x="450850" y="3816350"/>
            <a:ext cx="11401084" cy="9037696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2400" dirty="0"/>
          </a:p>
          <a:p>
            <a:endParaRPr lang="en-US" sz="2800" dirty="0" smtClean="0"/>
          </a:p>
          <a:p>
            <a:r>
              <a:rPr lang="en-US" sz="2800" dirty="0" smtClean="0"/>
              <a:t>Contrast </a:t>
            </a:r>
            <a:r>
              <a:rPr lang="en-US" sz="2800" dirty="0"/>
              <a:t>effect greater than luminance effect</a:t>
            </a:r>
          </a:p>
          <a:p>
            <a:r>
              <a:rPr lang="en-US" sz="2800" dirty="0" smtClean="0"/>
              <a:t>Limiting </a:t>
            </a:r>
            <a:r>
              <a:rPr lang="en-US" sz="2800" dirty="0"/>
              <a:t>VA testing to high contrast chart overestimates visual performance</a:t>
            </a:r>
          </a:p>
          <a:p>
            <a:r>
              <a:rPr lang="en-US" sz="2800" dirty="0" smtClean="0"/>
              <a:t>Contrast </a:t>
            </a:r>
            <a:r>
              <a:rPr lang="en-US" sz="2800" dirty="0"/>
              <a:t>effect greater than age effect</a:t>
            </a:r>
            <a:endParaRPr lang="tr-TR" sz="2800" dirty="0"/>
          </a:p>
          <a:p>
            <a:pPr marL="0" indent="0">
              <a:buNone/>
            </a:pPr>
            <a:endParaRPr lang="tr-TR" sz="1200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sz="2800" b="1" dirty="0" err="1" smtClean="0">
                <a:solidFill>
                  <a:srgbClr val="0070C0"/>
                </a:solidFill>
              </a:rPr>
              <a:t>Regression</a:t>
            </a:r>
            <a:r>
              <a:rPr lang="tr-TR" sz="2800" b="1" dirty="0" smtClean="0">
                <a:solidFill>
                  <a:srgbClr val="0070C0"/>
                </a:solidFill>
              </a:rPr>
              <a:t> </a:t>
            </a:r>
            <a:r>
              <a:rPr lang="tr-TR" sz="2800" b="1" dirty="0">
                <a:solidFill>
                  <a:srgbClr val="0070C0"/>
                </a:solidFill>
              </a:rPr>
              <a:t>Analysis </a:t>
            </a:r>
          </a:p>
          <a:p>
            <a:r>
              <a:rPr lang="en-US" sz="2800" dirty="0"/>
              <a:t>Factors having significant influence on VA (p &lt; 0.001): Lighting Condition, Contrast, Age, Best Sphere Refraction</a:t>
            </a:r>
          </a:p>
          <a:p>
            <a:r>
              <a:rPr lang="en-US" sz="2800" dirty="0" smtClean="0"/>
              <a:t>VA </a:t>
            </a:r>
            <a:r>
              <a:rPr lang="en-US" sz="2800" dirty="0"/>
              <a:t>= 6.459 – 1.823 Lighting Condition* - 2.975 Contrast** - 0.013 Age (years) - 0.024 Best Sphere (D) </a:t>
            </a:r>
            <a:endParaRPr lang="tr-TR" sz="2800" dirty="0" smtClean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2800" dirty="0" smtClean="0"/>
              <a:t>*</a:t>
            </a:r>
            <a:r>
              <a:rPr lang="en-US" sz="2800" dirty="0"/>
              <a:t>1 = 2.5cd/mm</a:t>
            </a:r>
            <a:r>
              <a:rPr lang="en-US" sz="2800" baseline="30000" dirty="0"/>
              <a:t>2</a:t>
            </a:r>
            <a:r>
              <a:rPr lang="en-US" sz="2800" dirty="0"/>
              <a:t> / </a:t>
            </a:r>
            <a:r>
              <a:rPr lang="tr-TR" sz="2800" dirty="0" smtClean="0"/>
              <a:t>   </a:t>
            </a:r>
            <a:r>
              <a:rPr lang="en-US" sz="2800" dirty="0" smtClean="0"/>
              <a:t>2 </a:t>
            </a:r>
            <a:r>
              <a:rPr lang="en-US" sz="2800" dirty="0"/>
              <a:t>= 50cd.m</a:t>
            </a:r>
            <a:r>
              <a:rPr lang="en-US" sz="2800" baseline="30000" dirty="0"/>
              <a:t>2</a:t>
            </a:r>
            <a:r>
              <a:rPr lang="en-US" sz="2800" dirty="0"/>
              <a:t> / </a:t>
            </a:r>
            <a:r>
              <a:rPr lang="tr-TR" sz="2800" dirty="0" smtClean="0"/>
              <a:t>    </a:t>
            </a:r>
            <a:r>
              <a:rPr lang="en-US" sz="2800" dirty="0" smtClean="0"/>
              <a:t>3 </a:t>
            </a:r>
            <a:r>
              <a:rPr lang="en-US" sz="2800" dirty="0"/>
              <a:t>= 250cd/m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endParaRPr lang="tr-TR" sz="2800" dirty="0" smtClean="0"/>
          </a:p>
          <a:p>
            <a:pPr marL="0" indent="0">
              <a:buNone/>
            </a:pPr>
            <a:r>
              <a:rPr lang="en-US" sz="2800" dirty="0" smtClean="0"/>
              <a:t>**</a:t>
            </a:r>
            <a:r>
              <a:rPr lang="en-US" sz="2800" dirty="0"/>
              <a:t>1 = 90% </a:t>
            </a:r>
            <a:r>
              <a:rPr lang="tr-TR" sz="2800" dirty="0" smtClean="0"/>
              <a:t>    </a:t>
            </a:r>
            <a:r>
              <a:rPr lang="en-US" sz="2800" dirty="0" smtClean="0"/>
              <a:t>2 </a:t>
            </a:r>
            <a:r>
              <a:rPr lang="en-US" sz="2800" dirty="0"/>
              <a:t>= 10%</a:t>
            </a:r>
            <a:endParaRPr lang="tr-TR" sz="2800" dirty="0" smtClean="0"/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661680"/>
            <a:ext cx="5827754" cy="3502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72" y="3663949"/>
            <a:ext cx="5823978" cy="350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Metin Yer Tutucusu 2"/>
          <p:cNvSpPr txBox="1">
            <a:spLocks/>
          </p:cNvSpPr>
          <p:nvPr/>
        </p:nvSpPr>
        <p:spPr>
          <a:xfrm>
            <a:off x="12261850" y="3441873"/>
            <a:ext cx="7420908" cy="304800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42900" indent="-342900">
              <a:buClr>
                <a:srgbClr val="FF0000"/>
              </a:buClr>
              <a:buFont typeface="Wingdings" panose="05000000000000000000" pitchFamily="2" charset="2"/>
              <a:buChar char="v"/>
              <a:defRPr sz="2000"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dirty="0" smtClean="0"/>
              <a:t>Luminance most </a:t>
            </a:r>
            <a:r>
              <a:rPr lang="en-US" sz="2800" dirty="0"/>
              <a:t>influential in dictating pupil size with the largest pupil diameters measured at 2.5 cd/m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 smtClean="0"/>
              <a:t>(night </a:t>
            </a:r>
            <a:r>
              <a:rPr lang="en-US" sz="2800" dirty="0"/>
              <a:t>driving </a:t>
            </a:r>
            <a:r>
              <a:rPr lang="en-US" sz="2800" dirty="0" smtClean="0"/>
              <a:t>condition). </a:t>
            </a:r>
          </a:p>
          <a:p>
            <a:pPr algn="just"/>
            <a:r>
              <a:rPr lang="en-US" sz="2800" dirty="0" smtClean="0"/>
              <a:t>Larger </a:t>
            </a:r>
            <a:r>
              <a:rPr lang="en-US" sz="2800" dirty="0"/>
              <a:t>pupils </a:t>
            </a:r>
            <a:r>
              <a:rPr lang="en-US" sz="2800" dirty="0" smtClean="0"/>
              <a:t>with </a:t>
            </a:r>
            <a:r>
              <a:rPr lang="en-US" sz="2800" dirty="0" err="1" smtClean="0"/>
              <a:t>myopes</a:t>
            </a:r>
            <a:r>
              <a:rPr lang="en-US" sz="2800" dirty="0" smtClean="0"/>
              <a:t> &amp; younger subjects; most </a:t>
            </a:r>
            <a:r>
              <a:rPr lang="en-US" sz="2800" dirty="0"/>
              <a:t>pronounced differences at 2.5 cd/m. </a:t>
            </a:r>
            <a:endParaRPr lang="en-US" sz="2800" dirty="0" smtClean="0"/>
          </a:p>
          <a:p>
            <a:pPr algn="just"/>
            <a:r>
              <a:rPr lang="en-US" sz="2800" dirty="0" smtClean="0"/>
              <a:t>Low </a:t>
            </a:r>
            <a:r>
              <a:rPr lang="en-US" sz="2800" dirty="0"/>
              <a:t>luminance </a:t>
            </a:r>
            <a:r>
              <a:rPr lang="en-US" sz="2800" dirty="0" smtClean="0"/>
              <a:t>influential on VA. </a:t>
            </a:r>
          </a:p>
          <a:p>
            <a:pPr algn="just"/>
            <a:r>
              <a:rPr lang="en-US" sz="2800" dirty="0" smtClean="0"/>
              <a:t>Re</a:t>
            </a:r>
            <a:r>
              <a:rPr lang="en-US" sz="2800" dirty="0" smtClean="0"/>
              <a:t>sults </a:t>
            </a:r>
            <a:r>
              <a:rPr lang="en-US" sz="2800" dirty="0"/>
              <a:t>of </a:t>
            </a:r>
            <a:r>
              <a:rPr lang="en-US" sz="2800" dirty="0" smtClean="0"/>
              <a:t>study </a:t>
            </a:r>
            <a:r>
              <a:rPr lang="en-US" sz="2800" dirty="0"/>
              <a:t>support </a:t>
            </a:r>
            <a:r>
              <a:rPr lang="en-US" sz="2800" dirty="0" smtClean="0"/>
              <a:t>need </a:t>
            </a:r>
            <a:r>
              <a:rPr lang="en-US" sz="2800" dirty="0"/>
              <a:t>for variations in </a:t>
            </a:r>
            <a:r>
              <a:rPr lang="en-US" sz="2800" dirty="0" smtClean="0"/>
              <a:t>optical </a:t>
            </a:r>
            <a:r>
              <a:rPr lang="en-US" sz="2800" dirty="0"/>
              <a:t>design, other than different near additions, for </a:t>
            </a:r>
            <a:r>
              <a:rPr lang="en-US" sz="2800" dirty="0" smtClean="0"/>
              <a:t>MFCLs not </a:t>
            </a:r>
            <a:r>
              <a:rPr lang="en-US" sz="2800" dirty="0"/>
              <a:t>only according to near </a:t>
            </a:r>
            <a:r>
              <a:rPr lang="en-US" sz="2800" dirty="0" smtClean="0"/>
              <a:t>ADD </a:t>
            </a:r>
            <a:r>
              <a:rPr lang="en-US" sz="2800" dirty="0"/>
              <a:t>power but also based on refractive status. </a:t>
            </a:r>
            <a:r>
              <a:rPr lang="en-US" sz="2800" dirty="0" smtClean="0"/>
              <a:t>Faster </a:t>
            </a:r>
            <a:r>
              <a:rPr lang="en-US" sz="2800" dirty="0"/>
              <a:t>progression from distance to near corrections across </a:t>
            </a:r>
            <a:r>
              <a:rPr lang="en-US" sz="2800" dirty="0" smtClean="0"/>
              <a:t>optical </a:t>
            </a:r>
            <a:r>
              <a:rPr lang="en-US" sz="2800" dirty="0"/>
              <a:t>zone </a:t>
            </a:r>
            <a:r>
              <a:rPr lang="en-US" sz="2800" dirty="0" smtClean="0"/>
              <a:t>is </a:t>
            </a:r>
            <a:r>
              <a:rPr lang="en-US" sz="2800" dirty="0"/>
              <a:t>expected to be required for established </a:t>
            </a:r>
            <a:r>
              <a:rPr lang="en-US" sz="2800" dirty="0" err="1"/>
              <a:t>presbyopes</a:t>
            </a:r>
            <a:r>
              <a:rPr lang="en-US" sz="2800" dirty="0"/>
              <a:t> and </a:t>
            </a:r>
            <a:r>
              <a:rPr lang="en-US" sz="2800" dirty="0" err="1"/>
              <a:t>hyperopes</a:t>
            </a:r>
            <a:r>
              <a:rPr lang="en-US" sz="2800" dirty="0"/>
              <a:t> than </a:t>
            </a:r>
            <a:r>
              <a:rPr lang="en-US" sz="2800" dirty="0" smtClean="0"/>
              <a:t>for </a:t>
            </a:r>
            <a:r>
              <a:rPr lang="en-US" sz="2800" dirty="0"/>
              <a:t>early </a:t>
            </a:r>
            <a:r>
              <a:rPr lang="en-US" sz="2800" dirty="0" err="1"/>
              <a:t>presbyopes</a:t>
            </a:r>
            <a:r>
              <a:rPr lang="en-US" sz="2800" dirty="0"/>
              <a:t>, </a:t>
            </a:r>
            <a:r>
              <a:rPr lang="en-US" sz="2800" dirty="0" err="1"/>
              <a:t>myopes</a:t>
            </a:r>
            <a:r>
              <a:rPr lang="en-US" sz="2800" dirty="0"/>
              <a:t> and </a:t>
            </a:r>
            <a:r>
              <a:rPr lang="en-US" sz="2800" dirty="0" err="1"/>
              <a:t>emmetropes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/>
            <a:r>
              <a:rPr lang="en-US" sz="2800" dirty="0" smtClean="0"/>
              <a:t>When </a:t>
            </a:r>
            <a:r>
              <a:rPr lang="en-US" sz="2800" dirty="0"/>
              <a:t>fitting </a:t>
            </a:r>
            <a:r>
              <a:rPr lang="en-US" sz="2800" dirty="0" smtClean="0"/>
              <a:t>MFCLs, precise VA measurements </a:t>
            </a:r>
            <a:r>
              <a:rPr lang="en-US" sz="2800" dirty="0"/>
              <a:t>should be made, since </a:t>
            </a:r>
            <a:r>
              <a:rPr lang="en-US" sz="2800" dirty="0" err="1"/>
              <a:t>hyperopes</a:t>
            </a:r>
            <a:r>
              <a:rPr lang="en-US" sz="2800" dirty="0"/>
              <a:t> have lower </a:t>
            </a:r>
            <a:r>
              <a:rPr lang="en-US" sz="2800" dirty="0" smtClean="0"/>
              <a:t>VA and </a:t>
            </a:r>
            <a:r>
              <a:rPr lang="en-US" sz="2800" dirty="0"/>
              <a:t>may be more challenging.</a:t>
            </a:r>
          </a:p>
        </p:txBody>
      </p:sp>
      <p:sp>
        <p:nvSpPr>
          <p:cNvPr id="21" name="object 67"/>
          <p:cNvSpPr/>
          <p:nvPr/>
        </p:nvSpPr>
        <p:spPr>
          <a:xfrm>
            <a:off x="366566" y="11940287"/>
            <a:ext cx="11485368" cy="22456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69"/>
          <p:cNvSpPr txBox="1"/>
          <p:nvPr/>
        </p:nvSpPr>
        <p:spPr>
          <a:xfrm>
            <a:off x="632166" y="12095980"/>
            <a:ext cx="11172484" cy="193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900"/>
              </a:lnSpc>
              <a:tabLst>
                <a:tab pos="199390" algn="l"/>
              </a:tabLst>
            </a:pPr>
            <a:r>
              <a:rPr lang="tr-TR" sz="1200" b="1" spc="25" dirty="0" smtClean="0">
                <a:solidFill>
                  <a:srgbClr val="FFFFFF"/>
                </a:solidFill>
                <a:cs typeface="Arial"/>
              </a:rPr>
              <a:t>REFERENCES 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Campbell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F.W.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A.H.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Gregory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Effect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of size of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on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visual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acuity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 Nature, 1960. 187: p. 1121-3.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Woodhouse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J.M.,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The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effect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of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size on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grating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detection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at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various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contrast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levels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Vision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1975. 15(6): p. 645-8.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Birren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J.E., R.C.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Casperson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J.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Botwinick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Age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changes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in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size. J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Gerontol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1950. 5(3): p. 216-21.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Winn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B., et al.,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Factors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affecting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light-adapted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size in normal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human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subjects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Invest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Ophthalmol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Vis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Sci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1994. 35(3): p. 1132-7.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Netto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M.V., R.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Ambrosio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Jr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S.E. Wilson,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size in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refractive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surgery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candidates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 J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Refract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Surg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2004. 20(4): p. 337-42.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Jones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R., Do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women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myopes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have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larger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?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Invest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Ophthalmol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Vis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Sci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1990. 31(7): p. 1413-5.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Cakmak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H.B., et al.,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Refractive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error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may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influence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mesopic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size.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Curr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Eye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2010. 35(2): p. 130-6.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smtClean="0">
                <a:solidFill>
                  <a:srgbClr val="FFFFFF"/>
                </a:solidFill>
                <a:cs typeface="Arial"/>
              </a:rPr>
              <a:t>Linke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S.J., et al.,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Mesopic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pupil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size in a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refractive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surgery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population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(13,959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eyes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).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Optom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Vis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Sci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2012. 89(8): p. 1156-64.</a:t>
            </a:r>
          </a:p>
          <a:p>
            <a:pPr marL="198755" marR="5080" indent="-186055">
              <a:lnSpc>
                <a:spcPct val="104900"/>
              </a:lnSpc>
              <a:buAutoNum type="arabicPeriod"/>
              <a:tabLst>
                <a:tab pos="199390" algn="l"/>
              </a:tabLst>
            </a:pPr>
            <a:r>
              <a:rPr lang="tr-TR" sz="1200" spc="25" dirty="0" err="1" smtClean="0">
                <a:solidFill>
                  <a:srgbClr val="FFFFFF"/>
                </a:solidFill>
                <a:cs typeface="Arial"/>
              </a:rPr>
              <a:t>Humphriss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D.,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Binocular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Refraction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in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Optometry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K.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Edwards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and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 R.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Llewellyn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Editors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 1988,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Butterworths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: </a:t>
            </a:r>
            <a:r>
              <a:rPr lang="tr-TR" sz="1200" spc="25" dirty="0" err="1">
                <a:solidFill>
                  <a:srgbClr val="FFFFFF"/>
                </a:solidFill>
                <a:cs typeface="Arial"/>
              </a:rPr>
              <a:t>London</a:t>
            </a:r>
            <a:r>
              <a:rPr lang="tr-TR" sz="1200" spc="25" dirty="0">
                <a:solidFill>
                  <a:srgbClr val="FFFFFF"/>
                </a:solidFill>
                <a:cs typeface="Arial"/>
              </a:rPr>
              <a:t>. p. 140-149.</a:t>
            </a:r>
            <a:endParaRPr lang="tr-TR" sz="1200" spc="25" dirty="0" smtClean="0">
              <a:solidFill>
                <a:srgbClr val="FFFFFF"/>
              </a:solidFill>
              <a:cs typeface="Arial"/>
            </a:endParaRPr>
          </a:p>
        </p:txBody>
      </p:sp>
      <p:sp>
        <p:nvSpPr>
          <p:cNvPr id="23" name="Başlık 1"/>
          <p:cNvSpPr>
            <a:spLocks noGrp="1"/>
          </p:cNvSpPr>
          <p:nvPr>
            <p:ph type="title"/>
          </p:nvPr>
        </p:nvSpPr>
        <p:spPr>
          <a:xfrm>
            <a:off x="527050" y="158750"/>
            <a:ext cx="19049999" cy="1752600"/>
          </a:xfrm>
        </p:spPr>
        <p:txBody>
          <a:bodyPr/>
          <a:lstStyle/>
          <a:p>
            <a:r>
              <a:rPr lang="en-US" sz="4800" b="1" dirty="0"/>
              <a:t>The effects of age and refraction on pupil size and visual acuity: 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en-US" sz="4800" b="1" dirty="0" smtClean="0"/>
              <a:t>Implications </a:t>
            </a:r>
            <a:r>
              <a:rPr lang="en-US" sz="4800" b="1" dirty="0"/>
              <a:t>for multifocal contact lens design and fitting</a:t>
            </a:r>
            <a:r>
              <a:rPr lang="tr-TR" sz="4800" b="1" dirty="0" smtClean="0"/>
              <a:t/>
            </a:r>
            <a:br>
              <a:rPr lang="tr-TR" sz="4800" b="1" dirty="0" smtClean="0"/>
            </a:br>
            <a:r>
              <a:rPr lang="tr-TR" sz="2400" b="1" dirty="0"/>
              <a:t>Kathy </a:t>
            </a:r>
            <a:r>
              <a:rPr lang="tr-TR" sz="2400" b="1" dirty="0" smtClean="0"/>
              <a:t>Dumbleton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Michel Guillon</a:t>
            </a:r>
            <a:r>
              <a:rPr lang="tr-TR" sz="2400" b="1" baseline="30000" dirty="0" smtClean="0"/>
              <a:t>1,2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Panagiotis Theodoratos</a:t>
            </a:r>
            <a:r>
              <a:rPr lang="tr-TR" sz="2400" b="1" baseline="30000" dirty="0" smtClean="0"/>
              <a:t>1</a:t>
            </a:r>
            <a:r>
              <a:rPr lang="en-GB" sz="2400" b="1" baseline="30000" dirty="0" smtClean="0"/>
              <a:t>	</a:t>
            </a:r>
            <a:r>
              <a:rPr lang="tr-TR" sz="2400" b="1" dirty="0" smtClean="0"/>
              <a:t> </a:t>
            </a:r>
            <a:r>
              <a:rPr lang="tr-TR" sz="2400" b="1" dirty="0"/>
              <a:t>C. Benjamin </a:t>
            </a:r>
            <a:r>
              <a:rPr lang="tr-TR" sz="2400" b="1" dirty="0" smtClean="0"/>
              <a:t>Wooley</a:t>
            </a:r>
            <a:r>
              <a:rPr lang="tr-TR" sz="2400" b="1" baseline="30000" dirty="0" smtClean="0"/>
              <a:t>3</a:t>
            </a:r>
            <a:r>
              <a:rPr lang="en-GB" sz="2400" b="1" baseline="30000" dirty="0" smtClean="0"/>
              <a:t>		</a:t>
            </a:r>
            <a:r>
              <a:rPr lang="tr-TR" sz="2400" b="1" dirty="0" smtClean="0"/>
              <a:t>Kurt </a:t>
            </a:r>
            <a:r>
              <a:rPr lang="tr-TR" sz="2400" b="1" dirty="0"/>
              <a:t>Moody</a:t>
            </a:r>
            <a:r>
              <a:rPr lang="tr-TR" sz="2400" b="1" baseline="30000" dirty="0"/>
              <a:t>3</a:t>
            </a:r>
            <a:r>
              <a:rPr lang="tr-TR" sz="2400" b="1" dirty="0"/>
              <a:t> </a:t>
            </a:r>
            <a:r>
              <a:rPr lang="tr-TR" sz="2400" b="1" dirty="0" smtClean="0"/>
              <a:t/>
            </a:r>
            <a:br>
              <a:rPr lang="tr-TR" sz="2400" b="1" dirty="0" smtClean="0"/>
            </a:br>
            <a:r>
              <a:rPr lang="tr-TR" sz="2000" b="1" dirty="0" smtClean="0"/>
              <a:t>1 </a:t>
            </a:r>
            <a:r>
              <a:rPr lang="tr-TR" sz="2000" b="1" dirty="0"/>
              <a:t>OCULAR TECHNOLOGY GROUP - International,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	</a:t>
            </a:r>
            <a:r>
              <a:rPr lang="tr-TR" sz="2000" b="1" dirty="0" smtClean="0"/>
              <a:t>2 </a:t>
            </a:r>
            <a:r>
              <a:rPr lang="tr-TR" sz="2000" b="1" dirty="0"/>
              <a:t>School of Life and Health </a:t>
            </a:r>
            <a:r>
              <a:rPr lang="tr-TR" sz="2000" b="1" dirty="0" smtClean="0"/>
              <a:t>Sciences</a:t>
            </a:r>
            <a:r>
              <a:rPr lang="en-GB" sz="2000" b="1" dirty="0" smtClean="0"/>
              <a:t>, </a:t>
            </a:r>
            <a:r>
              <a:rPr lang="tr-TR" sz="2000" b="1" dirty="0" smtClean="0"/>
              <a:t>Aston </a:t>
            </a:r>
            <a:r>
              <a:rPr lang="tr-TR" sz="2000" b="1" dirty="0"/>
              <a:t>University, </a:t>
            </a:r>
            <a:r>
              <a:rPr lang="tr-TR" sz="2000" b="1" dirty="0" smtClean="0"/>
              <a:t>UK</a:t>
            </a:r>
            <a:r>
              <a:rPr lang="en-GB" sz="2000" b="1" dirty="0" smtClean="0"/>
              <a:t>	</a:t>
            </a:r>
            <a:r>
              <a:rPr lang="tr-TR" sz="2000" b="1" dirty="0" smtClean="0"/>
              <a:t>3 </a:t>
            </a:r>
            <a:r>
              <a:rPr lang="tr-TR" sz="2000" b="1" dirty="0"/>
              <a:t>Johnson &amp; Johnson Vision Care Inc</a:t>
            </a:r>
            <a:r>
              <a:rPr lang="tr-TR" sz="2000" b="1" dirty="0" smtClean="0"/>
              <a:t>.,FL</a:t>
            </a:r>
            <a:r>
              <a:rPr lang="tr-TR" sz="2000" b="1" dirty="0"/>
              <a:t>, USA</a:t>
            </a:r>
            <a:endParaRPr lang="tr-TR" sz="2000" dirty="0"/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17900650" y="958277"/>
            <a:ext cx="1663142" cy="56009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lIns="36765" tIns="18383" rIns="36765" bIns="18383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3400" b="1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53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Metin kutusu 10"/>
          <p:cNvSpPr txBox="1"/>
          <p:nvPr/>
        </p:nvSpPr>
        <p:spPr>
          <a:xfrm>
            <a:off x="450849" y="2597150"/>
            <a:ext cx="11968739" cy="646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7313"/>
            <a:r>
              <a:rPr lang="tr-TR" sz="3600" b="1" dirty="0" err="1" smtClean="0">
                <a:solidFill>
                  <a:schemeClr val="bg1"/>
                </a:solidFill>
              </a:rPr>
              <a:t>Results</a:t>
            </a:r>
            <a:r>
              <a:rPr lang="tr-TR" sz="3600" b="1" dirty="0" smtClean="0">
                <a:solidFill>
                  <a:schemeClr val="bg1"/>
                </a:solidFill>
              </a:rPr>
              <a:t> – Visual </a:t>
            </a:r>
            <a:r>
              <a:rPr lang="tr-TR" sz="3600" b="1" dirty="0" err="1" smtClean="0">
                <a:solidFill>
                  <a:schemeClr val="bg1"/>
                </a:solidFill>
              </a:rPr>
              <a:t>Acuity</a:t>
            </a:r>
            <a:r>
              <a:rPr lang="tr-TR" sz="3600" b="1" dirty="0" smtClean="0">
                <a:solidFill>
                  <a:schemeClr val="bg1"/>
                </a:solidFill>
              </a:rPr>
              <a:t> </a:t>
            </a:r>
            <a:endParaRPr lang="tr-TR" sz="3200" b="1" dirty="0">
              <a:solidFill>
                <a:schemeClr val="bg1"/>
              </a:solidFill>
            </a:endParaRPr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7150" y="2650588"/>
            <a:ext cx="7385610" cy="7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Metin kutusu 10"/>
          <p:cNvSpPr txBox="1"/>
          <p:nvPr/>
        </p:nvSpPr>
        <p:spPr>
          <a:xfrm>
            <a:off x="12297151" y="2650588"/>
            <a:ext cx="7385610" cy="646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7313"/>
            <a:r>
              <a:rPr lang="en-GB" sz="3600" b="1" dirty="0" smtClean="0">
                <a:solidFill>
                  <a:schemeClr val="bg1"/>
                </a:solidFill>
              </a:rPr>
              <a:t>Conclusion</a:t>
            </a:r>
            <a:endParaRPr lang="tr-TR" sz="3200" b="1" dirty="0">
              <a:solidFill>
                <a:schemeClr val="bg1"/>
              </a:solidFill>
            </a:endParaRPr>
          </a:p>
        </p:txBody>
      </p:sp>
      <p:sp>
        <p:nvSpPr>
          <p:cNvPr id="29" name="object 67"/>
          <p:cNvSpPr/>
          <p:nvPr/>
        </p:nvSpPr>
        <p:spPr>
          <a:xfrm>
            <a:off x="12261850" y="11131550"/>
            <a:ext cx="7420909" cy="13067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69"/>
          <p:cNvSpPr txBox="1"/>
          <p:nvPr/>
        </p:nvSpPr>
        <p:spPr>
          <a:xfrm>
            <a:off x="12490451" y="11319176"/>
            <a:ext cx="7192308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tabLst>
                <a:tab pos="199390" algn="l"/>
              </a:tabLst>
            </a:pPr>
            <a:r>
              <a:rPr lang="en-GB" dirty="0" smtClean="0">
                <a:solidFill>
                  <a:schemeClr val="bg1"/>
                </a:solidFill>
                <a:cs typeface="Arial"/>
              </a:rPr>
              <a:t>ACKNOWLEDGEMENT</a:t>
            </a:r>
            <a:endParaRPr lang="en-GB" sz="2400" dirty="0" smtClean="0">
              <a:solidFill>
                <a:schemeClr val="bg1"/>
              </a:solidFill>
              <a:cs typeface="Arial"/>
            </a:endParaRPr>
          </a:p>
          <a:p>
            <a:pPr marL="12700" marR="5080" algn="just">
              <a:tabLst>
                <a:tab pos="199390" algn="l"/>
              </a:tabLst>
            </a:pPr>
            <a:r>
              <a:rPr lang="en-US" sz="2400" dirty="0">
                <a:solidFill>
                  <a:schemeClr val="bg1"/>
                </a:solidFill>
              </a:rPr>
              <a:t>This study was sponsored by Johnson &amp; Johnson Vision Care Inc. </a:t>
            </a:r>
            <a:r>
              <a:rPr lang="en-US" sz="2400" dirty="0" smtClean="0">
                <a:solidFill>
                  <a:schemeClr val="bg1"/>
                </a:solidFill>
              </a:rPr>
              <a:t>USA</a:t>
            </a:r>
            <a:endParaRPr lang="tr-TR" sz="2400" dirty="0">
              <a:solidFill>
                <a:schemeClr val="bg1"/>
              </a:solidFill>
            </a:endParaRPr>
          </a:p>
          <a:p>
            <a:pPr marL="12700" marR="5080" algn="just">
              <a:tabLst>
                <a:tab pos="199390" algn="l"/>
              </a:tabLst>
            </a:pPr>
            <a:endParaRPr lang="en-GB" dirty="0" smtClean="0">
              <a:solidFill>
                <a:schemeClr val="bg1"/>
              </a:solidFill>
              <a:cs typeface="Arial"/>
            </a:endParaRPr>
          </a:p>
          <a:p>
            <a:pPr marL="12700" marR="5080" algn="just">
              <a:tabLst>
                <a:tab pos="199390" algn="l"/>
              </a:tabLst>
            </a:pPr>
            <a:endParaRPr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14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SANOFI-Tema1</Template>
  <TotalTime>203</TotalTime>
  <Words>1262</Words>
  <Application>Microsoft Office PowerPoint</Application>
  <PresentationFormat>Custom</PresentationFormat>
  <Paragraphs>164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 effects of age and refraction on pupil size and visual acuity:  Implications for multifocal contact lens design and fitting Kathy Dumbleton1 Michel Guillon1,2 Panagiotis Theodoratos1  C. Benjamin Wooley3  Kurt Moody3  1 OCULAR TECHNOLOGY GROUP - International, UK  2 School of Life and Health Sciences, Aston University, UK 3 Johnson &amp; Johnson Vision Care Inc.,FL, USA</vt:lpstr>
      <vt:lpstr>The effects of age and refraction on pupil size and visual acuity:  Implications for multifocal contact lens design and fitting Kathy Dumbleton1 Michel Guillon1,2 Panagiotis Theodoratos1  C. Benjamin Wooley3  Kurt Moody3  1 OCULAR TECHNOLOGY GROUP - International, UK  2 School of Life and Health Sciences, Aston University, UK 3 Johnson &amp; Johnson Vision Care Inc.,FL, USA</vt:lpstr>
      <vt:lpstr>The effects of age and refraction on pupil size and visual acuity:  Implications for multifocal contact lens design and fitting Kathy Dumbleton1 Michel Guillon1,2 Panagiotis Theodoratos1  C. Benjamin Wooley3  Kurt Moody3  1 OCULAR TECHNOLOGY GROUP - International, UK  2 School of Life and Health Sciences, Aston University, UK 3 Johnson &amp; Johnson Vision Care Inc.,FL, USA</vt:lpstr>
      <vt:lpstr>The effects of age and refraction on pupil size and visual acuity:  Implications for multifocal contact lens design and fitting Kathy Dumbleton1 Michel Guillon1,2 Panagiotis Theodoratos1  C. Benjamin Wooley3  Kurt Moody3  1 OCULAR TECHNOLOGY GROUP - International, UK  2 School of Life and Health Sciences, Aston University, UK 3 Johnson &amp; Johnson Vision Care Inc.,FL, USA</vt:lpstr>
      <vt:lpstr>The effects of age and refraction on pupil size and visual acuity:  Implications for multifocal contact lens design and fitting Kathy Dumbleton1 Michel Guillon1,2 Panagiotis Theodoratos1  C. Benjamin Wooley3  Kurt Moody3  1 OCULAR TECHNOLOGY GROUP - International, UK  2 School of Life and Health Sciences, Aston University, UK 3 Johnson &amp; Johnson Vision Care Inc.,FL, USA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AAO 2007</dc:title>
  <dc:subject>OWLS protein poster</dc:subject>
  <dc:creator>Dr. S. KAPRAN</dc:creator>
  <cp:lastModifiedBy>Sulley, Anna [MEDGB]</cp:lastModifiedBy>
  <cp:revision>26</cp:revision>
  <dcterms:created xsi:type="dcterms:W3CDTF">2015-09-29T13:28:52Z</dcterms:created>
  <dcterms:modified xsi:type="dcterms:W3CDTF">2015-09-30T12:07:01Z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2015-05-18T00:00:00Z</vt:filetime>
  </property>
  <property fmtid="{D5CDD505-2E9C-101B-9397-08002B2CF9AE}" pid="3" name="Creator">
    <vt:lpwstr>Acrobat PDFMaker 10.1 for PowerPoint</vt:lpwstr>
  </property>
  <property fmtid="{D5CDD505-2E9C-101B-9397-08002B2CF9AE}" pid="4" name="LastSaved">
    <vt:filetime>2015-09-29T00:00:00Z</vt:filetime>
  </property>
</Properties>
</file>