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8" r:id="rId3"/>
    <p:sldId id="269" r:id="rId4"/>
    <p:sldId id="270" r:id="rId5"/>
    <p:sldId id="271" r:id="rId6"/>
  </p:sldIdLst>
  <p:sldSz cx="20104100" cy="14185900"/>
  <p:notesSz cx="14185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9" autoAdjust="0"/>
  </p:normalViewPr>
  <p:slideViewPr>
    <p:cSldViewPr>
      <p:cViewPr>
        <p:scale>
          <a:sx n="30" d="100"/>
          <a:sy n="30" d="100"/>
        </p:scale>
        <p:origin x="-1470" y="-306"/>
      </p:cViewPr>
      <p:guideLst>
        <p:guide orient="horz" pos="203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5" d="100"/>
          <a:sy n="25" d="100"/>
        </p:scale>
        <p:origin x="-2934" y="-120"/>
      </p:cViewPr>
      <p:guideLst>
        <p:guide orient="horz" pos="6332"/>
        <p:guide pos="44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35925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616-CDF1-4B7A-8824-3742B7CFDD8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1013" y="1508125"/>
            <a:ext cx="10683875" cy="753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9225" y="9548813"/>
            <a:ext cx="11347450" cy="9047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35925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1CBA-2EA1-4F67-9F9F-2B2CBD5F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482" y="4397629"/>
            <a:ext cx="170961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6965" y="7944104"/>
            <a:ext cx="140791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655" y="463550"/>
            <a:ext cx="18101789" cy="173246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655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8246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655" y="463550"/>
            <a:ext cx="18101789" cy="173246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749550"/>
            <a:ext cx="19050000" cy="102448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3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1813" indent="-361950">
        <a:buClr>
          <a:srgbClr val="FF0000"/>
        </a:buClr>
        <a:buFont typeface="Wingdings" panose="05000000000000000000" pitchFamily="2" charset="2"/>
        <a:buChar char="v"/>
        <a:defRPr sz="2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2"/>
          <p:cNvSpPr txBox="1">
            <a:spLocks/>
          </p:cNvSpPr>
          <p:nvPr/>
        </p:nvSpPr>
        <p:spPr>
          <a:xfrm>
            <a:off x="10128249" y="3816350"/>
            <a:ext cx="9601202" cy="12192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theoretical fit of typical soft CL designs was evaluated on a large sample of eyes; ocular topography data were used from a previously published study (Hall </a:t>
            </a:r>
            <a:r>
              <a:rPr lang="en-US" sz="2800" i="1" dirty="0"/>
              <a:t>et al</a:t>
            </a:r>
            <a:r>
              <a:rPr lang="en-US" sz="2800" dirty="0"/>
              <a:t>, 2013)</a:t>
            </a:r>
            <a:r>
              <a:rPr lang="en-US" sz="2800" baseline="30000" dirty="0"/>
              <a:t>2</a:t>
            </a:r>
            <a:r>
              <a:rPr lang="en-US" sz="2800" dirty="0"/>
              <a:t> – </a:t>
            </a:r>
            <a:r>
              <a:rPr lang="en-US" sz="2800" dirty="0" smtClean="0"/>
              <a:t>Table </a:t>
            </a:r>
            <a:r>
              <a:rPr lang="en-US" sz="2800" dirty="0"/>
              <a:t>1. </a:t>
            </a:r>
            <a:endParaRPr lang="tr-TR" sz="2800" dirty="0" smtClean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15" name="Metin Yer Tutucusu 2"/>
          <p:cNvSpPr txBox="1">
            <a:spLocks/>
          </p:cNvSpPr>
          <p:nvPr/>
        </p:nvSpPr>
        <p:spPr>
          <a:xfrm>
            <a:off x="222252" y="3816349"/>
            <a:ext cx="9473982" cy="10101299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A </a:t>
            </a:r>
            <a:r>
              <a:rPr lang="en-US" sz="2800" dirty="0"/>
              <a:t>recent paper described a spreadsheet mathematical model which can be used to predict the fit of soft lens designs on given corneal topographies.</a:t>
            </a:r>
            <a:r>
              <a:rPr lang="en-US" sz="2800" baseline="30000" dirty="0"/>
              <a:t>1</a:t>
            </a:r>
            <a:r>
              <a:rPr lang="en-US" sz="2800" dirty="0"/>
              <a:t> This study evaluated the effect of systematically varying soft lens and ocular topography parameters and provided useful insights into the factors governing soft contact lens (CL) fit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algn="just"/>
            <a:endParaRPr lang="tr-TR" sz="2800" kern="0" dirty="0">
              <a:solidFill>
                <a:sysClr val="windowText" lastClr="000000"/>
              </a:solidFill>
            </a:endParaRPr>
          </a:p>
          <a:p>
            <a:pPr algn="just"/>
            <a:endParaRPr lang="tr-TR" sz="2800" kern="0" dirty="0" smtClean="0">
              <a:solidFill>
                <a:sysClr val="windowText" lastClr="000000"/>
              </a:solidFill>
            </a:endParaRPr>
          </a:p>
          <a:p>
            <a:pPr algn="just"/>
            <a:endParaRPr lang="tr-TR" sz="2800" kern="0" dirty="0">
              <a:solidFill>
                <a:sysClr val="windowText" lastClr="000000"/>
              </a:solidFill>
            </a:endParaRPr>
          </a:p>
          <a:p>
            <a:pPr algn="just"/>
            <a:endParaRPr lang="tr-TR" sz="2800" kern="0" dirty="0" smtClean="0">
              <a:solidFill>
                <a:sysClr val="windowText" lastClr="000000"/>
              </a:solidFill>
            </a:endParaRPr>
          </a:p>
          <a:p>
            <a:pPr algn="just"/>
            <a:endParaRPr lang="tr-TR" sz="2800" kern="0" dirty="0">
              <a:solidFill>
                <a:sysClr val="windowText" lastClr="000000"/>
              </a:solidFill>
            </a:endParaRPr>
          </a:p>
          <a:p>
            <a:pPr marL="0" indent="0" algn="just">
              <a:buNone/>
            </a:pPr>
            <a:endParaRPr lang="tr-TR" sz="28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n-US" sz="2800" kern="0" dirty="0">
                <a:solidFill>
                  <a:sysClr val="windowText" lastClr="000000"/>
                </a:solidFill>
              </a:rPr>
              <a:t>The model has been improved in two respects:</a:t>
            </a:r>
          </a:p>
          <a:p>
            <a:pPr marL="804863" lvl="1" indent="-347663" algn="just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Separate </a:t>
            </a:r>
            <a:r>
              <a:rPr lang="en-US" sz="2800" kern="0" dirty="0">
                <a:solidFill>
                  <a:sysClr val="windowText" lastClr="000000"/>
                </a:solidFill>
              </a:rPr>
              <a:t>horizontal and vertical topography</a:t>
            </a:r>
          </a:p>
          <a:p>
            <a:pPr marL="804863" lvl="1" indent="-347663" algn="just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Outputs </a:t>
            </a:r>
            <a:r>
              <a:rPr lang="en-US" sz="2800" kern="0" dirty="0">
                <a:solidFill>
                  <a:sysClr val="windowText" lastClr="000000"/>
                </a:solidFill>
              </a:rPr>
              <a:t>relating to corneal coverage as well as tightness of fit. </a:t>
            </a:r>
            <a:endParaRPr lang="tr-TR" sz="2800" kern="0" dirty="0" smtClean="0">
              <a:solidFill>
                <a:sysClr val="windowText" lastClr="000000"/>
              </a:solidFill>
            </a:endParaRPr>
          </a:p>
          <a:p>
            <a:pPr algn="just"/>
            <a:r>
              <a:rPr lang="en-US" sz="2800" kern="0" dirty="0" smtClean="0">
                <a:solidFill>
                  <a:sysClr val="windowText" lastClr="000000"/>
                </a:solidFill>
              </a:rPr>
              <a:t>This </a:t>
            </a:r>
            <a:r>
              <a:rPr lang="en-US" sz="2800" kern="0" dirty="0">
                <a:solidFill>
                  <a:sysClr val="windowText" lastClr="000000"/>
                </a:solidFill>
              </a:rPr>
              <a:t>follow-up study was to evaluate typical soft CL designs using ocular topography data collected from a large population of UK subjects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endParaRPr lang="en-GB" sz="28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n-GB" altLang="en-US" sz="2800" dirty="0" smtClean="0"/>
              <a:t>The purpose of this study was to calculate </a:t>
            </a:r>
            <a:r>
              <a:rPr lang="en-GB" altLang="en-US" sz="2800" dirty="0"/>
              <a:t>theoretical fitting success rates for a range of typical soft CL designs using a mathematical model.</a:t>
            </a:r>
            <a:endParaRPr lang="en-US" altLang="en-US" sz="2800" dirty="0"/>
          </a:p>
          <a:p>
            <a:pPr algn="just"/>
            <a:endParaRPr lang="tr-TR" sz="2800" kern="0" dirty="0" smtClean="0">
              <a:solidFill>
                <a:sysClr val="windowText" lastClr="000000"/>
              </a:solidFill>
            </a:endParaRPr>
          </a:p>
          <a:p>
            <a:pPr marL="0" indent="0" algn="just">
              <a:buNone/>
            </a:pPr>
            <a:endParaRPr lang="en-GB" sz="2800" kern="0" dirty="0">
              <a:solidFill>
                <a:sysClr val="windowText" lastClr="000000"/>
              </a:solidFill>
            </a:endParaRPr>
          </a:p>
          <a:p>
            <a:pPr marL="0" indent="0" algn="just">
              <a:buNone/>
            </a:pPr>
            <a:endParaRPr lang="en-GB" sz="2800" kern="0" dirty="0">
              <a:solidFill>
                <a:sysClr val="windowText" lastClr="000000"/>
              </a:solidFill>
            </a:endParaRPr>
          </a:p>
          <a:p>
            <a:pPr marL="0" indent="0" algn="just">
              <a:buNone/>
            </a:pPr>
            <a:endParaRPr lang="en-GB" sz="2800" kern="0" dirty="0">
              <a:solidFill>
                <a:sysClr val="windowText" lastClr="000000"/>
              </a:solidFill>
            </a:endParaRPr>
          </a:p>
          <a:p>
            <a:pPr marL="0" indent="0" algn="just">
              <a:buNone/>
            </a:pPr>
            <a:endParaRPr lang="en-GB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6539561"/>
            <a:ext cx="6400800" cy="230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4" y="12678769"/>
            <a:ext cx="1595059" cy="89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77"/>
          <p:cNvSpPr>
            <a:spLocks noChangeArrowheads="1"/>
          </p:cNvSpPr>
          <p:nvPr/>
        </p:nvSpPr>
        <p:spPr bwMode="auto">
          <a:xfrm>
            <a:off x="222251" y="234949"/>
            <a:ext cx="19507200" cy="2036509"/>
          </a:xfrm>
          <a:prstGeom prst="roundRect">
            <a:avLst>
              <a:gd name="adj" fmla="val 16667"/>
            </a:avLst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2573" tIns="521941" rIns="132573" bIns="66286" anchor="t" anchorCtr="1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998"/>
              </a:spcAft>
            </a:pPr>
            <a:endParaRPr lang="en-GB" altLang="en-US" sz="4000" b="1" baseline="30000" dirty="0">
              <a:solidFill>
                <a:srgbClr val="000099"/>
              </a:solidFill>
            </a:endParaRPr>
          </a:p>
          <a:p>
            <a:pPr algn="ctr">
              <a:spcAft>
                <a:spcPts val="1997"/>
              </a:spcAft>
            </a:pPr>
            <a:endParaRPr lang="en-US" altLang="en-US" sz="1600" baseline="30000" dirty="0">
              <a:solidFill>
                <a:srgbClr val="000099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25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974487" y="1233877"/>
            <a:ext cx="1663142" cy="5295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</a:t>
            </a: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2251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>
                <a:solidFill>
                  <a:srgbClr val="000099"/>
                </a:solidFill>
                <a:latin typeface="Arial" charset="0"/>
              </a:rPr>
              <a:t>Introduction</a:t>
            </a:r>
            <a:endParaRPr lang="en-US" altLang="en-US" sz="2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0255468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Methods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0668946" y="5507025"/>
            <a:ext cx="8514132" cy="137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800" b="1" dirty="0" smtClean="0">
                <a:solidFill>
                  <a:schemeClr val="accent1"/>
                </a:solidFill>
              </a:rPr>
              <a:t>Table </a:t>
            </a:r>
            <a:r>
              <a:rPr lang="en-GB" altLang="en-US" sz="2800" b="1" dirty="0">
                <a:solidFill>
                  <a:schemeClr val="accent1"/>
                </a:solidFill>
              </a:rPr>
              <a:t>1:  Summary of ocular topography data (N=163); data from Hall et al (2013).</a:t>
            </a:r>
            <a:r>
              <a:rPr lang="en-GB" altLang="en-US" sz="2800" b="1" baseline="30000" dirty="0">
                <a:solidFill>
                  <a:schemeClr val="accent1"/>
                </a:solidFill>
              </a:rPr>
              <a:t>2</a:t>
            </a:r>
            <a:r>
              <a:rPr lang="en-GB" altLang="en-US" sz="2800" b="1" dirty="0">
                <a:solidFill>
                  <a:schemeClr val="accent1"/>
                </a:solidFill>
              </a:rPr>
              <a:t> </a:t>
            </a:r>
            <a:endParaRPr lang="en-GB" altLang="en-US" sz="2800" b="1" dirty="0" smtClean="0">
              <a:solidFill>
                <a:schemeClr val="accent1"/>
              </a:solidFill>
            </a:endParaRPr>
          </a:p>
          <a:p>
            <a:pPr algn="ctr"/>
            <a:r>
              <a:rPr lang="en-GB" altLang="en-US" sz="2800" b="1" dirty="0" smtClean="0">
                <a:solidFill>
                  <a:schemeClr val="accent1"/>
                </a:solidFill>
              </a:rPr>
              <a:t>One </a:t>
            </a:r>
            <a:r>
              <a:rPr lang="en-GB" altLang="en-US" sz="2800" b="1" dirty="0">
                <a:solidFill>
                  <a:schemeClr val="accent1"/>
                </a:solidFill>
              </a:rPr>
              <a:t>eye per subject, spectacle cylinder &lt;2.00D 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58941"/>
              </p:ext>
            </p:extLst>
          </p:nvPr>
        </p:nvGraphicFramePr>
        <p:xfrm>
          <a:off x="10737850" y="7021710"/>
          <a:ext cx="8907749" cy="510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000"/>
                <a:gridCol w="2318057"/>
                <a:gridCol w="1539007"/>
                <a:gridCol w="1251921"/>
                <a:gridCol w="1104764"/>
              </a:tblGrid>
              <a:tr h="102008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Ocular variable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(SD)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20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Apical </a:t>
                      </a:r>
                      <a:r>
                        <a:rPr lang="en-GB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radius </a:t>
                      </a:r>
                      <a:br>
                        <a:rPr lang="en-GB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7.78 (0.30)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7.78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7.01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8.77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0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Factor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 (0.16)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0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Corneal </a:t>
                      </a:r>
                      <a:r>
                        <a:rPr lang="en-GB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 (mm)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13.39 (0.44)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12.10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14.41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00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Corneoscleral </a:t>
                      </a:r>
                      <a:r>
                        <a:rPr lang="en-GB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Junction (</a:t>
                      </a:r>
                      <a:r>
                        <a:rPr lang="en-GB" sz="2400" dirty="0" smtClean="0">
                          <a:effectLst/>
                          <a:latin typeface="Times New Roman"/>
                          <a:cs typeface="Times New Roman"/>
                        </a:rPr>
                        <a:t>º)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175.4 (2.3)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175.4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166.2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179.7</a:t>
                      </a:r>
                      <a:endParaRPr lang="en-GB" sz="2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122595" marR="122595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637381" y="234950"/>
            <a:ext cx="18117707" cy="20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138" tIns="76069" rIns="152138" bIns="76069">
            <a:spAutoFit/>
          </a:bodyPr>
          <a:lstStyle/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GB" altLang="en-US" sz="4400" b="1" dirty="0">
                <a:solidFill>
                  <a:srgbClr val="000099"/>
                </a:solidFill>
              </a:rPr>
              <a:t>Theoretical Fitting Success Rates for Typical Soft Contact Lens Designs</a:t>
            </a:r>
          </a:p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US" altLang="en-US" sz="3000" dirty="0" smtClean="0">
                <a:solidFill>
                  <a:srgbClr val="000099"/>
                </a:solidFill>
              </a:rPr>
              <a:t>Graeme </a:t>
            </a:r>
            <a:r>
              <a:rPr lang="en-US" altLang="en-US" sz="3000" dirty="0">
                <a:solidFill>
                  <a:srgbClr val="000099"/>
                </a:solidFill>
              </a:rPr>
              <a:t>Young 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30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Lee Hall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2400" baseline="30000" dirty="0">
                <a:solidFill>
                  <a:srgbClr val="000099"/>
                </a:solidFill>
              </a:rPr>
              <a:t>	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Anna </a:t>
            </a:r>
            <a:r>
              <a:rPr lang="en-US" altLang="en-US" sz="3000" dirty="0" err="1">
                <a:solidFill>
                  <a:srgbClr val="000099"/>
                </a:solidFill>
              </a:rPr>
              <a:t>Sulley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en-US" sz="27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Kathrine </a:t>
            </a:r>
            <a:r>
              <a:rPr lang="en-US" altLang="en-US" sz="3000" dirty="0">
                <a:solidFill>
                  <a:srgbClr val="000099"/>
                </a:solidFill>
              </a:rPr>
              <a:t>Osborn Lorenz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3    </a:t>
            </a:r>
            <a:r>
              <a:rPr lang="en-US" altLang="en-US" sz="27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dirty="0">
                <a:solidFill>
                  <a:srgbClr val="000099"/>
                </a:solidFill>
              </a:rPr>
              <a:t> James </a:t>
            </a:r>
            <a:r>
              <a:rPr lang="en-US" altLang="en-US" sz="3000" dirty="0" err="1">
                <a:solidFill>
                  <a:srgbClr val="000099"/>
                </a:solidFill>
              </a:rPr>
              <a:t>Wolffsohn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4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1 </a:t>
            </a:r>
            <a:r>
              <a:rPr lang="en-US" altLang="en-US" sz="2000" dirty="0" err="1">
                <a:solidFill>
                  <a:srgbClr val="000099"/>
                </a:solidFill>
              </a:rPr>
              <a:t>Visioncare</a:t>
            </a:r>
            <a:r>
              <a:rPr lang="en-US" altLang="en-US" sz="2000" dirty="0">
                <a:solidFill>
                  <a:srgbClr val="000099"/>
                </a:solidFill>
              </a:rPr>
              <a:t> Research Ltd, </a:t>
            </a:r>
            <a:r>
              <a:rPr lang="en-US" altLang="en-US" sz="2000" dirty="0" err="1">
                <a:solidFill>
                  <a:srgbClr val="000099"/>
                </a:solidFill>
              </a:rPr>
              <a:t>Farnham</a:t>
            </a:r>
            <a:r>
              <a:rPr lang="en-US" altLang="en-US" sz="2000" dirty="0">
                <a:solidFill>
                  <a:srgbClr val="000099"/>
                </a:solidFill>
              </a:rPr>
              <a:t>, UK        2 Johnson &amp; Johnson Vision Care, Wokingham, UK 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3 Johnson &amp; Johnson Vision Care, </a:t>
            </a:r>
            <a:r>
              <a:rPr lang="en-US" altLang="en-US" sz="2000" dirty="0" err="1">
                <a:solidFill>
                  <a:srgbClr val="000099"/>
                </a:solidFill>
              </a:rPr>
              <a:t>Inc</a:t>
            </a:r>
            <a:r>
              <a:rPr lang="en-US" altLang="en-US" sz="2000" dirty="0">
                <a:solidFill>
                  <a:srgbClr val="000099"/>
                </a:solidFill>
              </a:rPr>
              <a:t>, Jacksonville, FL, USA	   4 Aston University, Birmingham, </a:t>
            </a:r>
            <a:r>
              <a:rPr lang="en-US" altLang="en-US" sz="2000" dirty="0" smtClean="0">
                <a:solidFill>
                  <a:srgbClr val="000099"/>
                </a:solidFill>
              </a:rPr>
              <a:t>UK</a:t>
            </a: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320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2"/>
          <p:cNvSpPr txBox="1">
            <a:spLocks/>
          </p:cNvSpPr>
          <p:nvPr/>
        </p:nvSpPr>
        <p:spPr>
          <a:xfrm>
            <a:off x="349142" y="3763369"/>
            <a:ext cx="9347092" cy="89154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A </a:t>
            </a:r>
            <a:r>
              <a:rPr lang="en-US" sz="2800" dirty="0"/>
              <a:t>range of 14 representative reusable and daily disposable CL designs was tested (Table 2). Of these, five were available in two base curves (BCs). </a:t>
            </a:r>
            <a:endParaRPr lang="tr-TR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inputs for lens BC and diameter were taken from manufacturer published values while temperature shrinkage factors (room → eye temperature) were measured on actual CLs.</a:t>
            </a:r>
            <a:r>
              <a:rPr lang="en-US" sz="2800" baseline="30000" dirty="0"/>
              <a:t>3</a:t>
            </a:r>
            <a:r>
              <a:rPr lang="en-US" sz="2800" dirty="0"/>
              <a:t> </a:t>
            </a:r>
            <a:endParaRPr lang="tr-TR" sz="2800" dirty="0" smtClean="0"/>
          </a:p>
          <a:p>
            <a:pPr algn="just"/>
            <a:r>
              <a:rPr lang="en-US" sz="2800" b="1" dirty="0" smtClean="0"/>
              <a:t>Success </a:t>
            </a:r>
            <a:r>
              <a:rPr lang="en-US" sz="2800" b="1" dirty="0"/>
              <a:t>rates </a:t>
            </a:r>
            <a:r>
              <a:rPr lang="en-US" sz="2800" dirty="0"/>
              <a:t>were calculated based on the following criteria: </a:t>
            </a:r>
            <a:endParaRPr lang="tr-TR" sz="2800" dirty="0"/>
          </a:p>
          <a:p>
            <a:pPr marL="804863" lvl="2" indent="-173038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Tightness </a:t>
            </a:r>
            <a:r>
              <a:rPr lang="en-US" sz="2400" b="1" dirty="0"/>
              <a:t>of fit </a:t>
            </a:r>
            <a:r>
              <a:rPr lang="en-US" sz="2400" dirty="0"/>
              <a:t>(i.e. edge strain) falling within the range 0 to 6%. Edge strain is percentage increase in lens edge circumference when fitted to the eye </a:t>
            </a:r>
          </a:p>
          <a:p>
            <a:pPr marL="804863" lvl="2" indent="-173038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Horizontal </a:t>
            </a:r>
            <a:r>
              <a:rPr lang="en-US" sz="2400" b="1" dirty="0"/>
              <a:t>corneal diameter overlap </a:t>
            </a:r>
            <a:r>
              <a:rPr lang="en-US" sz="2400" dirty="0"/>
              <a:t>falling within the range 0.2 to 1.2 mm. Overlap is the total amount that the CL overlaps the horizontal cornea when fitted on the eye </a:t>
            </a:r>
            <a:endParaRPr lang="tr-TR" sz="24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those CLs with </a:t>
            </a:r>
            <a:r>
              <a:rPr lang="en-US" sz="2800" b="1" dirty="0"/>
              <a:t>multiple BCs</a:t>
            </a:r>
            <a:r>
              <a:rPr lang="en-US" sz="2800" dirty="0"/>
              <a:t>, eyes not successfully fitted with the steeper BC were tested with the flatter BC and the aggregate success rates calculated. </a:t>
            </a:r>
            <a:endParaRPr lang="tr-TR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/>
              <a:t>generic </a:t>
            </a:r>
            <a:r>
              <a:rPr lang="en-US" sz="2800" dirty="0" err="1"/>
              <a:t>monocurve</a:t>
            </a:r>
            <a:r>
              <a:rPr lang="en-US" sz="2800" dirty="0"/>
              <a:t> design was also tested for a range of BCs and diameters, using an average model eye. </a:t>
            </a:r>
            <a:endParaRPr lang="tr-TR" sz="2800" dirty="0" smtClean="0"/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evaluate the </a:t>
            </a:r>
            <a:r>
              <a:rPr lang="en-US" sz="2800" b="1" dirty="0"/>
              <a:t>reliability </a:t>
            </a:r>
            <a:r>
              <a:rPr lang="en-US" sz="2800" dirty="0"/>
              <a:t>of the model, theoretical results were compared with actual clinical data from eight previous clinical studies involving nine of the CL types and 1778 subjects. Key variables: i) % eyes reporting frequent/ constant discomfort, ii) % with non-optimal loose fit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4" y="12678769"/>
            <a:ext cx="1595059" cy="89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77"/>
          <p:cNvSpPr>
            <a:spLocks noChangeArrowheads="1"/>
          </p:cNvSpPr>
          <p:nvPr/>
        </p:nvSpPr>
        <p:spPr bwMode="auto">
          <a:xfrm>
            <a:off x="222251" y="234949"/>
            <a:ext cx="19507200" cy="2036509"/>
          </a:xfrm>
          <a:prstGeom prst="roundRect">
            <a:avLst>
              <a:gd name="adj" fmla="val 16667"/>
            </a:avLst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2573" tIns="521941" rIns="132573" bIns="66286" anchor="t" anchorCtr="1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998"/>
              </a:spcAft>
            </a:pPr>
            <a:endParaRPr lang="en-GB" altLang="en-US" sz="4000" b="1" baseline="30000" dirty="0">
              <a:solidFill>
                <a:srgbClr val="000099"/>
              </a:solidFill>
            </a:endParaRPr>
          </a:p>
          <a:p>
            <a:pPr algn="ctr">
              <a:spcAft>
                <a:spcPts val="1997"/>
              </a:spcAft>
            </a:pPr>
            <a:endParaRPr lang="en-US" altLang="en-US" sz="1600" baseline="30000" dirty="0">
              <a:solidFill>
                <a:srgbClr val="000099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25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974487" y="1233877"/>
            <a:ext cx="1663142" cy="5295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2251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Methods (continued)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0255468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Results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10582569" y="3763369"/>
            <a:ext cx="8536828" cy="94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GB" altLang="en-US" sz="2800" b="1" dirty="0">
                <a:solidFill>
                  <a:schemeClr val="accent1"/>
                </a:solidFill>
              </a:rPr>
              <a:t>Table 2: Study CLs sorted by shrinkage factor </a:t>
            </a:r>
            <a:r>
              <a:rPr lang="en-GB" altLang="en-US" sz="2800" dirty="0">
                <a:solidFill>
                  <a:schemeClr val="accent1"/>
                </a:solidFill>
              </a:rPr>
              <a:t>(shaded cells indicate hydrogel CLs)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82442"/>
              </p:ext>
            </p:extLst>
          </p:nvPr>
        </p:nvGraphicFramePr>
        <p:xfrm>
          <a:off x="10339806" y="4959350"/>
          <a:ext cx="9211734" cy="7129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55"/>
                <a:gridCol w="1687384"/>
                <a:gridCol w="1312407"/>
                <a:gridCol w="1683000"/>
                <a:gridCol w="1627122"/>
                <a:gridCol w="1774966"/>
              </a:tblGrid>
              <a:tr h="951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Lens</a:t>
                      </a:r>
                      <a:b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</a:t>
                      </a:r>
                      <a:br>
                        <a:rPr lang="en-GB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disposable/ Reusable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</a:t>
                      </a:r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</a:t>
                      </a:r>
                      <a:r>
                        <a:rPr lang="en-GB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GB" sz="24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GB" sz="24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 </a:t>
                      </a:r>
                      <a:b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(mm)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Shrinkage</a:t>
                      </a:r>
                      <a:b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4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8.50, 9.00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0.9969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8.40, 8.80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0.9929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8.40, 8.60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0.9920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0.9904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0.9901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8.40, 8.80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0.9832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0.9821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0.9790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0.9786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8.50, 9.00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0.9772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0.9756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309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0.9508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37381" y="234950"/>
            <a:ext cx="18117707" cy="20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138" tIns="76069" rIns="152138" bIns="76069">
            <a:spAutoFit/>
          </a:bodyPr>
          <a:lstStyle/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GB" altLang="en-US" sz="4400" b="1" dirty="0">
                <a:solidFill>
                  <a:srgbClr val="000099"/>
                </a:solidFill>
              </a:rPr>
              <a:t>Theoretical Fitting Success Rates for Typical Soft Contact Lens Designs</a:t>
            </a:r>
          </a:p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US" altLang="en-US" sz="3000" dirty="0" smtClean="0">
                <a:solidFill>
                  <a:srgbClr val="000099"/>
                </a:solidFill>
              </a:rPr>
              <a:t>Graeme </a:t>
            </a:r>
            <a:r>
              <a:rPr lang="en-US" altLang="en-US" sz="3000" dirty="0">
                <a:solidFill>
                  <a:srgbClr val="000099"/>
                </a:solidFill>
              </a:rPr>
              <a:t>Young 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30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Lee Hall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2400" baseline="30000" dirty="0">
                <a:solidFill>
                  <a:srgbClr val="000099"/>
                </a:solidFill>
              </a:rPr>
              <a:t>	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Anna </a:t>
            </a:r>
            <a:r>
              <a:rPr lang="en-US" altLang="en-US" sz="3000" dirty="0" err="1">
                <a:solidFill>
                  <a:srgbClr val="000099"/>
                </a:solidFill>
              </a:rPr>
              <a:t>Sulley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en-US" sz="27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Kathrine </a:t>
            </a:r>
            <a:r>
              <a:rPr lang="en-US" altLang="en-US" sz="3000" dirty="0">
                <a:solidFill>
                  <a:srgbClr val="000099"/>
                </a:solidFill>
              </a:rPr>
              <a:t>Osborn Lorenz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3    </a:t>
            </a:r>
            <a:r>
              <a:rPr lang="en-US" altLang="en-US" sz="27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dirty="0">
                <a:solidFill>
                  <a:srgbClr val="000099"/>
                </a:solidFill>
              </a:rPr>
              <a:t> James </a:t>
            </a:r>
            <a:r>
              <a:rPr lang="en-US" altLang="en-US" sz="3000" dirty="0" err="1">
                <a:solidFill>
                  <a:srgbClr val="000099"/>
                </a:solidFill>
              </a:rPr>
              <a:t>Wolffsohn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4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1 </a:t>
            </a:r>
            <a:r>
              <a:rPr lang="en-US" altLang="en-US" sz="2000" dirty="0" err="1">
                <a:solidFill>
                  <a:srgbClr val="000099"/>
                </a:solidFill>
              </a:rPr>
              <a:t>Visioncare</a:t>
            </a:r>
            <a:r>
              <a:rPr lang="en-US" altLang="en-US" sz="2000" dirty="0">
                <a:solidFill>
                  <a:srgbClr val="000099"/>
                </a:solidFill>
              </a:rPr>
              <a:t> Research Ltd, </a:t>
            </a:r>
            <a:r>
              <a:rPr lang="en-US" altLang="en-US" sz="2000" dirty="0" err="1">
                <a:solidFill>
                  <a:srgbClr val="000099"/>
                </a:solidFill>
              </a:rPr>
              <a:t>Farnham</a:t>
            </a:r>
            <a:r>
              <a:rPr lang="en-US" altLang="en-US" sz="2000" dirty="0">
                <a:solidFill>
                  <a:srgbClr val="000099"/>
                </a:solidFill>
              </a:rPr>
              <a:t>, UK        2 Johnson &amp; Johnson Vision Care, Wokingham, UK 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3 Johnson &amp; Johnson Vision Care, </a:t>
            </a:r>
            <a:r>
              <a:rPr lang="en-US" altLang="en-US" sz="2000" dirty="0" err="1">
                <a:solidFill>
                  <a:srgbClr val="000099"/>
                </a:solidFill>
              </a:rPr>
              <a:t>Inc</a:t>
            </a:r>
            <a:r>
              <a:rPr lang="en-US" altLang="en-US" sz="2000" dirty="0">
                <a:solidFill>
                  <a:srgbClr val="000099"/>
                </a:solidFill>
              </a:rPr>
              <a:t>, Jacksonville, FL, USA	   4 Aston University, Birmingham, </a:t>
            </a:r>
            <a:r>
              <a:rPr lang="en-US" altLang="en-US" sz="2000" dirty="0" smtClean="0">
                <a:solidFill>
                  <a:srgbClr val="000099"/>
                </a:solidFill>
              </a:rPr>
              <a:t>UK</a:t>
            </a: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187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4" y="12678769"/>
            <a:ext cx="1595059" cy="89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77"/>
          <p:cNvSpPr>
            <a:spLocks noChangeArrowheads="1"/>
          </p:cNvSpPr>
          <p:nvPr/>
        </p:nvSpPr>
        <p:spPr bwMode="auto">
          <a:xfrm>
            <a:off x="222251" y="234949"/>
            <a:ext cx="19507200" cy="2036509"/>
          </a:xfrm>
          <a:prstGeom prst="roundRect">
            <a:avLst>
              <a:gd name="adj" fmla="val 16667"/>
            </a:avLst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2573" tIns="521941" rIns="132573" bIns="66286" anchor="t" anchorCtr="1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998"/>
              </a:spcAft>
            </a:pPr>
            <a:endParaRPr lang="en-GB" altLang="en-US" sz="4000" b="1" baseline="30000" dirty="0">
              <a:solidFill>
                <a:srgbClr val="000099"/>
              </a:solidFill>
            </a:endParaRPr>
          </a:p>
          <a:p>
            <a:pPr algn="ctr">
              <a:spcAft>
                <a:spcPts val="1997"/>
              </a:spcAft>
            </a:pPr>
            <a:endParaRPr lang="en-US" altLang="en-US" sz="1600" baseline="30000" dirty="0">
              <a:solidFill>
                <a:srgbClr val="000099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25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974487" y="1233877"/>
            <a:ext cx="1663142" cy="5295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2251" y="2597150"/>
            <a:ext cx="19507200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Results (continued)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163159" y="3663950"/>
            <a:ext cx="10566291" cy="223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sz="2800" b="1" dirty="0">
                <a:solidFill>
                  <a:schemeClr val="accent1"/>
                </a:solidFill>
              </a:rPr>
              <a:t>Table 3: </a:t>
            </a:r>
            <a:r>
              <a:rPr lang="en-GB" sz="2800" b="1" dirty="0">
                <a:solidFill>
                  <a:schemeClr val="accent1"/>
                </a:solidFill>
                <a:cs typeface="Arial" panose="020B0604020202020204" pitchFamily="34" charset="0"/>
              </a:rPr>
              <a:t>Summary of theoretical CL fit success rate calculations. </a:t>
            </a:r>
            <a:endParaRPr lang="en-GB" sz="2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800" dirty="0" smtClean="0">
                <a:solidFill>
                  <a:schemeClr val="accent1"/>
                </a:solidFill>
                <a:cs typeface="Arial" panose="020B0604020202020204" pitchFamily="34" charset="0"/>
              </a:rPr>
              <a:t>Diameter </a:t>
            </a:r>
            <a:r>
              <a:rPr lang="en-GB" sz="2800" dirty="0">
                <a:solidFill>
                  <a:schemeClr val="accent1"/>
                </a:solidFill>
                <a:cs typeface="Arial" panose="020B0604020202020204" pitchFamily="34" charset="0"/>
              </a:rPr>
              <a:t>success based on overlap criteria, tightness success based on edge strain criteria and overall success based on aggregate of both.</a:t>
            </a:r>
            <a:endParaRPr lang="en-GB" alt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65360"/>
              </p:ext>
            </p:extLst>
          </p:nvPr>
        </p:nvGraphicFramePr>
        <p:xfrm>
          <a:off x="222251" y="3587750"/>
          <a:ext cx="8687198" cy="10261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763"/>
                <a:gridCol w="1067321"/>
                <a:gridCol w="918709"/>
                <a:gridCol w="918709"/>
                <a:gridCol w="1116860"/>
                <a:gridCol w="918709"/>
                <a:gridCol w="918709"/>
                <a:gridCol w="918709"/>
                <a:gridCol w="918709"/>
              </a:tblGrid>
              <a:tr h="6338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 Success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Tightness Success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Tight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success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A-2BC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A-Fl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B-2BC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B-Fl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C-2BC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C-Fl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G-2BC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G-St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G-Fl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K-2BC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K-Fl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68.1%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1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60.7%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9696234" y="6050172"/>
            <a:ext cx="9855307" cy="18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GB" alt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  <a:t>Figure 1:  S</a:t>
            </a:r>
            <a:r>
              <a:rPr lang="en-GB" sz="2800" b="1" dirty="0">
                <a:solidFill>
                  <a:schemeClr val="accent1"/>
                </a:solidFill>
                <a:cs typeface="Arial" panose="020B0604020202020204" pitchFamily="34" charset="0"/>
              </a:rPr>
              <a:t>ummary of overall success rates for representative CL designs.  Only steepest base curve (BC) shown where multiple BCs available </a:t>
            </a:r>
            <a:endParaRPr lang="en-GB" sz="2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800" dirty="0" smtClean="0">
                <a:solidFill>
                  <a:schemeClr val="accent1"/>
                </a:solidFill>
                <a:cs typeface="Arial" panose="020B0604020202020204" pitchFamily="34" charset="0"/>
              </a:rPr>
              <a:t>(</a:t>
            </a:r>
            <a:r>
              <a:rPr lang="en-GB" sz="2800" dirty="0">
                <a:solidFill>
                  <a:schemeClr val="accent1"/>
                </a:solidFill>
                <a:cs typeface="Arial" panose="020B0604020202020204" pitchFamily="34" charset="0"/>
              </a:rPr>
              <a:t>Error bars indicate 95% confidence intervals)</a:t>
            </a:r>
            <a:endParaRPr lang="en-US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9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76071"/>
              </p:ext>
            </p:extLst>
          </p:nvPr>
        </p:nvGraphicFramePr>
        <p:xfrm>
          <a:off x="9696235" y="7539062"/>
          <a:ext cx="9721558" cy="519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6" imgW="5005250" imgH="2981202" progId="Excel.Chart.8">
                  <p:embed/>
                </p:oleObj>
              </mc:Choice>
              <mc:Fallback>
                <p:oleObj r:id="rId6" imgW="5005250" imgH="298120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235" y="7539062"/>
                        <a:ext cx="9721558" cy="519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37381" y="234950"/>
            <a:ext cx="18117707" cy="20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138" tIns="76069" rIns="152138" bIns="76069">
            <a:spAutoFit/>
          </a:bodyPr>
          <a:lstStyle/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GB" altLang="en-US" sz="4400" b="1" dirty="0">
                <a:solidFill>
                  <a:srgbClr val="000099"/>
                </a:solidFill>
              </a:rPr>
              <a:t>Theoretical Fitting Success Rates for Typical Soft Contact Lens Designs</a:t>
            </a:r>
          </a:p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US" altLang="en-US" sz="3000" dirty="0" smtClean="0">
                <a:solidFill>
                  <a:srgbClr val="000099"/>
                </a:solidFill>
              </a:rPr>
              <a:t>Graeme </a:t>
            </a:r>
            <a:r>
              <a:rPr lang="en-US" altLang="en-US" sz="3000" dirty="0">
                <a:solidFill>
                  <a:srgbClr val="000099"/>
                </a:solidFill>
              </a:rPr>
              <a:t>Young 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30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Lee Hall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2400" baseline="30000" dirty="0">
                <a:solidFill>
                  <a:srgbClr val="000099"/>
                </a:solidFill>
              </a:rPr>
              <a:t>	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Anna </a:t>
            </a:r>
            <a:r>
              <a:rPr lang="en-US" altLang="en-US" sz="3000" dirty="0" err="1">
                <a:solidFill>
                  <a:srgbClr val="000099"/>
                </a:solidFill>
              </a:rPr>
              <a:t>Sulley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en-US" sz="27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Kathrine </a:t>
            </a:r>
            <a:r>
              <a:rPr lang="en-US" altLang="en-US" sz="3000" dirty="0">
                <a:solidFill>
                  <a:srgbClr val="000099"/>
                </a:solidFill>
              </a:rPr>
              <a:t>Osborn Lorenz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3    </a:t>
            </a:r>
            <a:r>
              <a:rPr lang="en-US" altLang="en-US" sz="27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dirty="0">
                <a:solidFill>
                  <a:srgbClr val="000099"/>
                </a:solidFill>
              </a:rPr>
              <a:t> James </a:t>
            </a:r>
            <a:r>
              <a:rPr lang="en-US" altLang="en-US" sz="3000" dirty="0" err="1">
                <a:solidFill>
                  <a:srgbClr val="000099"/>
                </a:solidFill>
              </a:rPr>
              <a:t>Wolffsohn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4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1 </a:t>
            </a:r>
            <a:r>
              <a:rPr lang="en-US" altLang="en-US" sz="2000" dirty="0" err="1">
                <a:solidFill>
                  <a:srgbClr val="000099"/>
                </a:solidFill>
              </a:rPr>
              <a:t>Visioncare</a:t>
            </a:r>
            <a:r>
              <a:rPr lang="en-US" altLang="en-US" sz="2000" dirty="0">
                <a:solidFill>
                  <a:srgbClr val="000099"/>
                </a:solidFill>
              </a:rPr>
              <a:t> Research Ltd, </a:t>
            </a:r>
            <a:r>
              <a:rPr lang="en-US" altLang="en-US" sz="2000" dirty="0" err="1">
                <a:solidFill>
                  <a:srgbClr val="000099"/>
                </a:solidFill>
              </a:rPr>
              <a:t>Farnham</a:t>
            </a:r>
            <a:r>
              <a:rPr lang="en-US" altLang="en-US" sz="2000" dirty="0">
                <a:solidFill>
                  <a:srgbClr val="000099"/>
                </a:solidFill>
              </a:rPr>
              <a:t>, UK        2 Johnson &amp; Johnson Vision Care, Wokingham, UK 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3 Johnson &amp; Johnson Vision Care, </a:t>
            </a:r>
            <a:r>
              <a:rPr lang="en-US" altLang="en-US" sz="2000" dirty="0" err="1">
                <a:solidFill>
                  <a:srgbClr val="000099"/>
                </a:solidFill>
              </a:rPr>
              <a:t>Inc</a:t>
            </a:r>
            <a:r>
              <a:rPr lang="en-US" altLang="en-US" sz="2000" dirty="0">
                <a:solidFill>
                  <a:srgbClr val="000099"/>
                </a:solidFill>
              </a:rPr>
              <a:t>, Jacksonville, FL, USA	   4 Aston University, Birmingham, </a:t>
            </a:r>
            <a:r>
              <a:rPr lang="en-US" altLang="en-US" sz="2000" dirty="0" smtClean="0">
                <a:solidFill>
                  <a:srgbClr val="000099"/>
                </a:solidFill>
              </a:rPr>
              <a:t>UK</a:t>
            </a: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332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4" y="12678769"/>
            <a:ext cx="1595059" cy="89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77"/>
          <p:cNvSpPr>
            <a:spLocks noChangeArrowheads="1"/>
          </p:cNvSpPr>
          <p:nvPr/>
        </p:nvSpPr>
        <p:spPr bwMode="auto">
          <a:xfrm>
            <a:off x="222251" y="234949"/>
            <a:ext cx="19507200" cy="2036509"/>
          </a:xfrm>
          <a:prstGeom prst="roundRect">
            <a:avLst>
              <a:gd name="adj" fmla="val 16667"/>
            </a:avLst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2573" tIns="521941" rIns="132573" bIns="66286" anchor="t" anchorCtr="1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998"/>
              </a:spcAft>
            </a:pPr>
            <a:endParaRPr lang="en-GB" altLang="en-US" sz="4000" b="1" baseline="30000" dirty="0">
              <a:solidFill>
                <a:srgbClr val="000099"/>
              </a:solidFill>
            </a:endParaRPr>
          </a:p>
          <a:p>
            <a:pPr algn="ctr">
              <a:spcAft>
                <a:spcPts val="1997"/>
              </a:spcAft>
            </a:pPr>
            <a:endParaRPr lang="en-US" altLang="en-US" sz="1600" baseline="30000" dirty="0">
              <a:solidFill>
                <a:srgbClr val="000099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25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974487" y="1233877"/>
            <a:ext cx="1663142" cy="5295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2251" y="2597150"/>
            <a:ext cx="19507200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Results (continued)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251" y="3511550"/>
            <a:ext cx="9143999" cy="10120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80000"/>
              </a:spcBef>
              <a:buClr>
                <a:srgbClr val="FF0000"/>
              </a:buClr>
              <a:defRPr/>
            </a:pPr>
            <a:r>
              <a:rPr lang="en-GB" altLang="en-US" sz="2800" dirty="0"/>
              <a:t>For </a:t>
            </a:r>
            <a:r>
              <a:rPr lang="en-GB" altLang="en-US" sz="2800" b="1" dirty="0">
                <a:solidFill>
                  <a:srgbClr val="000099"/>
                </a:solidFill>
              </a:rPr>
              <a:t>single designs:</a:t>
            </a:r>
          </a:p>
          <a:p>
            <a:pPr marL="285750" indent="-28575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Overall success rate ranged from 60.7% (L,N) to 90.2% (D, F) (Fig. 1)</a:t>
            </a:r>
          </a:p>
          <a:p>
            <a:pPr marL="285750" indent="-28575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Most common reason for failure, with all but one CL (I), was lens diameter misfit, rather than tightness of fit (Table 3)</a:t>
            </a:r>
          </a:p>
          <a:p>
            <a:pPr marL="285750" indent="-28575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Across all CLs, 19.1% were unacceptably small (i.e. corneal overlap &lt;0.2mm); a high proportion of the hydrogel CLs were unacceptably small due to their relatively high shrinkage factors. </a:t>
            </a:r>
            <a:endParaRPr lang="en-GB" altLang="en-US" sz="2800" dirty="0" smtClean="0"/>
          </a:p>
          <a:p>
            <a:pPr algn="just">
              <a:spcBef>
                <a:spcPts val="998"/>
              </a:spcBef>
              <a:defRPr/>
            </a:pPr>
            <a:r>
              <a:rPr lang="en-GB" altLang="en-US" sz="2800" dirty="0"/>
              <a:t>With </a:t>
            </a:r>
            <a:r>
              <a:rPr lang="en-GB" altLang="en-US" sz="2800" b="1" dirty="0">
                <a:solidFill>
                  <a:srgbClr val="000099"/>
                </a:solidFill>
              </a:rPr>
              <a:t>two BCs:</a:t>
            </a:r>
          </a:p>
          <a:p>
            <a:pPr marL="457200" indent="-45720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Highest overall success rate was 95.7% (A) (Fig. 2)</a:t>
            </a:r>
          </a:p>
          <a:p>
            <a:pPr marL="457200" indent="-45720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sz="2800" dirty="0"/>
              <a:t>Most combinations showed an increase in success rate by using a second BC (e.g. 83.3% → 93.9%)</a:t>
            </a:r>
            <a:endParaRPr lang="en-GB" altLang="en-US" sz="2800" dirty="0"/>
          </a:p>
          <a:p>
            <a:pPr marL="457200" indent="-45720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With one CL type (C), the second BC did not appreciably improve success (</a:t>
            </a:r>
            <a:r>
              <a:rPr lang="en-GB" sz="2800" dirty="0"/>
              <a:t>73.6% → 74.2%) </a:t>
            </a:r>
            <a:endParaRPr lang="en-GB" altLang="en-US" sz="2800" dirty="0"/>
          </a:p>
          <a:p>
            <a:pPr marL="303748" indent="-303748" algn="just">
              <a:spcBef>
                <a:spcPts val="1997"/>
              </a:spcBef>
              <a:defRPr/>
            </a:pPr>
            <a:r>
              <a:rPr lang="en-GB" altLang="en-US" sz="2800" dirty="0"/>
              <a:t>For a </a:t>
            </a:r>
            <a:r>
              <a:rPr lang="en-GB" altLang="en-US" sz="2800" b="1" dirty="0">
                <a:solidFill>
                  <a:srgbClr val="000099"/>
                </a:solidFill>
              </a:rPr>
              <a:t>generic</a:t>
            </a:r>
            <a:r>
              <a:rPr lang="en-GB" altLang="en-US" sz="2800" dirty="0">
                <a:solidFill>
                  <a:srgbClr val="000099"/>
                </a:solidFill>
              </a:rPr>
              <a:t> </a:t>
            </a:r>
            <a:r>
              <a:rPr lang="en-GB" altLang="en-US" sz="2800" dirty="0" err="1"/>
              <a:t>monocurve</a:t>
            </a:r>
            <a:r>
              <a:rPr lang="en-GB" altLang="en-US" sz="2800" dirty="0"/>
              <a:t> design</a:t>
            </a:r>
          </a:p>
          <a:p>
            <a:pPr marL="457200" indent="-45720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GB" altLang="en-US" sz="2800" dirty="0"/>
              <a:t>Highest success rate (90.2%) was achieved with an 8.60/14.2mm (BC/diameter) design (Fig. 3); however, this assumed no shrinkage</a:t>
            </a:r>
          </a:p>
          <a:p>
            <a:pPr marL="285750" indent="-285750" algn="just">
              <a:spcBef>
                <a:spcPts val="998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endParaRPr lang="en-GB" altLang="en-US" sz="2800" dirty="0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737850" y="3968750"/>
            <a:ext cx="9366250" cy="211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GB" alt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  <a:t>Figure 2:  S</a:t>
            </a:r>
            <a:r>
              <a:rPr lang="en-GB" sz="2800" b="1" dirty="0">
                <a:solidFill>
                  <a:schemeClr val="accent1"/>
                </a:solidFill>
                <a:cs typeface="Arial" panose="020B0604020202020204" pitchFamily="34" charset="0"/>
              </a:rPr>
              <a:t>ummary of overall success rates (SRs) for multiple base curve (BC) designs. Textured bars indicate aggregate SRs </a:t>
            </a:r>
            <a:r>
              <a:rPr lang="en-GB" sz="2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for 2 BCs</a:t>
            </a:r>
            <a:r>
              <a:rPr lang="en-GB" sz="2800" b="1" dirty="0">
                <a:solidFill>
                  <a:schemeClr val="accent1"/>
                </a:solidFill>
                <a:cs typeface="Arial" panose="020B0604020202020204" pitchFamily="34" charset="0"/>
              </a:rPr>
              <a:t>. </a:t>
            </a:r>
            <a:endParaRPr lang="en-GB" sz="2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chemeClr val="accent1"/>
                </a:solidFill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chemeClr val="accent1"/>
                </a:solidFill>
                <a:cs typeface="Arial" panose="020B0604020202020204" pitchFamily="34" charset="0"/>
              </a:rPr>
              <a:t>Error bars indicate 95% confidence intervals; ST steep BC, Fl flat BC)</a:t>
            </a:r>
            <a:endParaRPr lang="en-US" altLang="en-US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0" name="Char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53053"/>
              </p:ext>
            </p:extLst>
          </p:nvPr>
        </p:nvGraphicFramePr>
        <p:xfrm>
          <a:off x="9736085" y="6047882"/>
          <a:ext cx="10102084" cy="628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6" imgW="4980864" imgH="3487214" progId="Excel.Chart.8">
                  <p:embed/>
                </p:oleObj>
              </mc:Choice>
              <mc:Fallback>
                <p:oleObj r:id="rId6" imgW="4980864" imgH="348721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085" y="6047882"/>
                        <a:ext cx="10102084" cy="6286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637381" y="234950"/>
            <a:ext cx="18117707" cy="20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138" tIns="76069" rIns="152138" bIns="76069">
            <a:spAutoFit/>
          </a:bodyPr>
          <a:lstStyle/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GB" altLang="en-US" sz="4400" b="1" dirty="0">
                <a:solidFill>
                  <a:srgbClr val="000099"/>
                </a:solidFill>
              </a:rPr>
              <a:t>Theoretical Fitting Success Rates for Typical Soft Contact Lens Designs</a:t>
            </a:r>
          </a:p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US" altLang="en-US" sz="3000" dirty="0" smtClean="0">
                <a:solidFill>
                  <a:srgbClr val="000099"/>
                </a:solidFill>
              </a:rPr>
              <a:t>Graeme </a:t>
            </a:r>
            <a:r>
              <a:rPr lang="en-US" altLang="en-US" sz="3000" dirty="0">
                <a:solidFill>
                  <a:srgbClr val="000099"/>
                </a:solidFill>
              </a:rPr>
              <a:t>Young 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30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Lee Hall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2400" baseline="30000" dirty="0">
                <a:solidFill>
                  <a:srgbClr val="000099"/>
                </a:solidFill>
              </a:rPr>
              <a:t>	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Anna </a:t>
            </a:r>
            <a:r>
              <a:rPr lang="en-US" altLang="en-US" sz="3000" dirty="0" err="1">
                <a:solidFill>
                  <a:srgbClr val="000099"/>
                </a:solidFill>
              </a:rPr>
              <a:t>Sulley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en-US" sz="27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Kathrine </a:t>
            </a:r>
            <a:r>
              <a:rPr lang="en-US" altLang="en-US" sz="3000" dirty="0">
                <a:solidFill>
                  <a:srgbClr val="000099"/>
                </a:solidFill>
              </a:rPr>
              <a:t>Osborn Lorenz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3    </a:t>
            </a:r>
            <a:r>
              <a:rPr lang="en-US" altLang="en-US" sz="27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dirty="0">
                <a:solidFill>
                  <a:srgbClr val="000099"/>
                </a:solidFill>
              </a:rPr>
              <a:t> James </a:t>
            </a:r>
            <a:r>
              <a:rPr lang="en-US" altLang="en-US" sz="3000" dirty="0" err="1">
                <a:solidFill>
                  <a:srgbClr val="000099"/>
                </a:solidFill>
              </a:rPr>
              <a:t>Wolffsohn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4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1 </a:t>
            </a:r>
            <a:r>
              <a:rPr lang="en-US" altLang="en-US" sz="2000" dirty="0" err="1">
                <a:solidFill>
                  <a:srgbClr val="000099"/>
                </a:solidFill>
              </a:rPr>
              <a:t>Visioncare</a:t>
            </a:r>
            <a:r>
              <a:rPr lang="en-US" altLang="en-US" sz="2000" dirty="0">
                <a:solidFill>
                  <a:srgbClr val="000099"/>
                </a:solidFill>
              </a:rPr>
              <a:t> Research Ltd, </a:t>
            </a:r>
            <a:r>
              <a:rPr lang="en-US" altLang="en-US" sz="2000" dirty="0" err="1">
                <a:solidFill>
                  <a:srgbClr val="000099"/>
                </a:solidFill>
              </a:rPr>
              <a:t>Farnham</a:t>
            </a:r>
            <a:r>
              <a:rPr lang="en-US" altLang="en-US" sz="2000" dirty="0">
                <a:solidFill>
                  <a:srgbClr val="000099"/>
                </a:solidFill>
              </a:rPr>
              <a:t>, UK        2 Johnson &amp; Johnson Vision Care, Wokingham, UK 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3 Johnson &amp; Johnson Vision Care, </a:t>
            </a:r>
            <a:r>
              <a:rPr lang="en-US" altLang="en-US" sz="2000" dirty="0" err="1">
                <a:solidFill>
                  <a:srgbClr val="000099"/>
                </a:solidFill>
              </a:rPr>
              <a:t>Inc</a:t>
            </a:r>
            <a:r>
              <a:rPr lang="en-US" altLang="en-US" sz="2000" dirty="0">
                <a:solidFill>
                  <a:srgbClr val="000099"/>
                </a:solidFill>
              </a:rPr>
              <a:t>, Jacksonville, FL, USA	   4 Aston University, Birmingham, </a:t>
            </a:r>
            <a:r>
              <a:rPr lang="en-US" altLang="en-US" sz="2000" dirty="0" smtClean="0">
                <a:solidFill>
                  <a:srgbClr val="000099"/>
                </a:solidFill>
              </a:rPr>
              <a:t>UK</a:t>
            </a: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024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4" y="12678769"/>
            <a:ext cx="1595059" cy="89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77"/>
          <p:cNvSpPr>
            <a:spLocks noChangeArrowheads="1"/>
          </p:cNvSpPr>
          <p:nvPr/>
        </p:nvSpPr>
        <p:spPr bwMode="auto">
          <a:xfrm>
            <a:off x="222251" y="234949"/>
            <a:ext cx="19507200" cy="2036509"/>
          </a:xfrm>
          <a:prstGeom prst="roundRect">
            <a:avLst>
              <a:gd name="adj" fmla="val 16667"/>
            </a:avLst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2573" tIns="521941" rIns="132573" bIns="66286" anchor="t" anchorCtr="1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998"/>
              </a:spcAft>
            </a:pPr>
            <a:endParaRPr lang="en-GB" altLang="en-US" sz="4000" b="1" baseline="30000" dirty="0">
              <a:solidFill>
                <a:srgbClr val="000099"/>
              </a:solidFill>
            </a:endParaRPr>
          </a:p>
          <a:p>
            <a:pPr algn="ctr">
              <a:spcAft>
                <a:spcPts val="1997"/>
              </a:spcAft>
            </a:pPr>
            <a:endParaRPr lang="en-US" altLang="en-US" sz="1600" baseline="30000" dirty="0">
              <a:solidFill>
                <a:srgbClr val="000099"/>
              </a:solidFill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37381" y="234950"/>
            <a:ext cx="18117707" cy="20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138" tIns="76069" rIns="152138" bIns="76069">
            <a:spAutoFit/>
          </a:bodyPr>
          <a:lstStyle/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GB" altLang="en-US" sz="4400" b="1" dirty="0">
                <a:solidFill>
                  <a:srgbClr val="000099"/>
                </a:solidFill>
              </a:rPr>
              <a:t>Theoretical Fitting Success Rates for Typical Soft Contact Lens Designs</a:t>
            </a:r>
          </a:p>
          <a:p>
            <a:pPr algn="ctr">
              <a:lnSpc>
                <a:spcPct val="110000"/>
              </a:lnSpc>
              <a:spcBef>
                <a:spcPts val="499"/>
              </a:spcBef>
            </a:pPr>
            <a:r>
              <a:rPr lang="en-US" altLang="en-US" sz="3000" dirty="0" smtClean="0">
                <a:solidFill>
                  <a:srgbClr val="000099"/>
                </a:solidFill>
              </a:rPr>
              <a:t>Graeme </a:t>
            </a:r>
            <a:r>
              <a:rPr lang="en-US" altLang="en-US" sz="3000" dirty="0">
                <a:solidFill>
                  <a:srgbClr val="000099"/>
                </a:solidFill>
              </a:rPr>
              <a:t>Young 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30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Lee Hall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1</a:t>
            </a:r>
            <a:r>
              <a:rPr lang="en-US" altLang="en-US" sz="2400" baseline="30000" dirty="0">
                <a:solidFill>
                  <a:srgbClr val="000099"/>
                </a:solidFill>
              </a:rPr>
              <a:t>	</a:t>
            </a:r>
            <a:r>
              <a:rPr lang="en-US" altLang="en-US" sz="2400" baseline="300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Anna </a:t>
            </a:r>
            <a:r>
              <a:rPr lang="en-US" altLang="en-US" sz="3000" dirty="0" err="1">
                <a:solidFill>
                  <a:srgbClr val="000099"/>
                </a:solidFill>
              </a:rPr>
              <a:t>Sulley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en-US" sz="2700" dirty="0" smtClean="0">
                <a:solidFill>
                  <a:srgbClr val="000099"/>
                </a:solidFill>
              </a:rPr>
              <a:t>       </a:t>
            </a:r>
            <a:r>
              <a:rPr lang="en-US" altLang="en-US" sz="3000" dirty="0" smtClean="0">
                <a:solidFill>
                  <a:srgbClr val="000099"/>
                </a:solidFill>
              </a:rPr>
              <a:t>Kathrine </a:t>
            </a:r>
            <a:r>
              <a:rPr lang="en-US" altLang="en-US" sz="3000" dirty="0">
                <a:solidFill>
                  <a:srgbClr val="000099"/>
                </a:solidFill>
              </a:rPr>
              <a:t>Osborn Lorenz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3    </a:t>
            </a:r>
            <a:r>
              <a:rPr lang="en-US" altLang="en-US" sz="2700" baseline="30000" dirty="0">
                <a:solidFill>
                  <a:srgbClr val="000099"/>
                </a:solidFill>
              </a:rPr>
              <a:t>	</a:t>
            </a:r>
            <a:r>
              <a:rPr lang="en-US" altLang="en-US" sz="3000" dirty="0">
                <a:solidFill>
                  <a:srgbClr val="000099"/>
                </a:solidFill>
              </a:rPr>
              <a:t> James </a:t>
            </a:r>
            <a:r>
              <a:rPr lang="en-US" altLang="en-US" sz="3000" dirty="0" err="1">
                <a:solidFill>
                  <a:srgbClr val="000099"/>
                </a:solidFill>
              </a:rPr>
              <a:t>Wolffsohn</a:t>
            </a:r>
            <a:r>
              <a:rPr lang="en-US" altLang="en-US" sz="3000" dirty="0">
                <a:solidFill>
                  <a:srgbClr val="000099"/>
                </a:solidFill>
              </a:rPr>
              <a:t> </a:t>
            </a:r>
            <a:r>
              <a:rPr lang="en-US" altLang="en-US" sz="2700" baseline="30000" dirty="0" smtClean="0">
                <a:solidFill>
                  <a:srgbClr val="000099"/>
                </a:solidFill>
              </a:rPr>
              <a:t>4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1 </a:t>
            </a:r>
            <a:r>
              <a:rPr lang="en-US" altLang="en-US" sz="2000" dirty="0" err="1">
                <a:solidFill>
                  <a:srgbClr val="000099"/>
                </a:solidFill>
              </a:rPr>
              <a:t>Visioncare</a:t>
            </a:r>
            <a:r>
              <a:rPr lang="en-US" altLang="en-US" sz="2000" dirty="0">
                <a:solidFill>
                  <a:srgbClr val="000099"/>
                </a:solidFill>
              </a:rPr>
              <a:t> Research Ltd, </a:t>
            </a:r>
            <a:r>
              <a:rPr lang="en-US" altLang="en-US" sz="2000" dirty="0" err="1">
                <a:solidFill>
                  <a:srgbClr val="000099"/>
                </a:solidFill>
              </a:rPr>
              <a:t>Farnham</a:t>
            </a:r>
            <a:r>
              <a:rPr lang="en-US" altLang="en-US" sz="2000" dirty="0">
                <a:solidFill>
                  <a:srgbClr val="000099"/>
                </a:solidFill>
              </a:rPr>
              <a:t>, UK        2 Johnson &amp; Johnson Vision Care, Wokingham, UK </a:t>
            </a:r>
          </a:p>
          <a:p>
            <a:pPr algn="ctr">
              <a:lnSpc>
                <a:spcPts val="2329"/>
              </a:lnSpc>
            </a:pPr>
            <a:r>
              <a:rPr lang="en-US" altLang="en-US" sz="2000" dirty="0">
                <a:solidFill>
                  <a:srgbClr val="000099"/>
                </a:solidFill>
              </a:rPr>
              <a:t>3 Johnson &amp; Johnson Vision Care, </a:t>
            </a:r>
            <a:r>
              <a:rPr lang="en-US" altLang="en-US" sz="2000" dirty="0" err="1">
                <a:solidFill>
                  <a:srgbClr val="000099"/>
                </a:solidFill>
              </a:rPr>
              <a:t>Inc</a:t>
            </a:r>
            <a:r>
              <a:rPr lang="en-US" altLang="en-US" sz="2000" dirty="0">
                <a:solidFill>
                  <a:srgbClr val="000099"/>
                </a:solidFill>
              </a:rPr>
              <a:t>, Jacksonville, FL, USA	   4 Aston University, Birmingham, </a:t>
            </a:r>
            <a:r>
              <a:rPr lang="en-US" altLang="en-US" sz="2000" dirty="0" smtClean="0">
                <a:solidFill>
                  <a:srgbClr val="000099"/>
                </a:solidFill>
              </a:rPr>
              <a:t>UK</a:t>
            </a:r>
            <a:endParaRPr lang="en-GB" altLang="en-US" sz="2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25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974487" y="1233877"/>
            <a:ext cx="1663142" cy="5295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4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786490" y="3663950"/>
            <a:ext cx="8491435" cy="94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GB" alt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  <a:t>Figure 3: </a:t>
            </a:r>
            <a:r>
              <a:rPr lang="en-GB" altLang="en-US" sz="2800" b="1" dirty="0" smtClean="0">
                <a:solidFill>
                  <a:schemeClr val="accent1"/>
                </a:solidFill>
                <a:latin typeface="Arial" charset="0"/>
              </a:rPr>
              <a:t>Effect </a:t>
            </a:r>
            <a:r>
              <a:rPr lang="en-GB" altLang="en-US" sz="2800" b="1" dirty="0">
                <a:solidFill>
                  <a:schemeClr val="accent1"/>
                </a:solidFill>
                <a:latin typeface="Arial" charset="0"/>
              </a:rPr>
              <a:t>base curve </a:t>
            </a:r>
            <a:r>
              <a:rPr lang="en-GB" altLang="en-US" sz="2800" b="1" dirty="0" smtClean="0">
                <a:solidFill>
                  <a:schemeClr val="accent1"/>
                </a:solidFill>
                <a:latin typeface="Arial" charset="0"/>
              </a:rPr>
              <a:t>&amp; diameter </a:t>
            </a:r>
            <a:r>
              <a:rPr lang="en-GB" altLang="en-US" sz="2800" b="1" dirty="0">
                <a:solidFill>
                  <a:schemeClr val="accent1"/>
                </a:solidFill>
                <a:latin typeface="Arial" charset="0"/>
              </a:rPr>
              <a:t>on overall fitting success rate </a:t>
            </a:r>
            <a:r>
              <a:rPr lang="en-GB" altLang="en-US" sz="2800" dirty="0" smtClean="0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GB" altLang="en-US" sz="2800" dirty="0">
                <a:solidFill>
                  <a:schemeClr val="accent1"/>
                </a:solidFill>
                <a:latin typeface="Arial" charset="0"/>
              </a:rPr>
              <a:t>assumes no shrinkage)</a:t>
            </a:r>
            <a:endParaRPr lang="en-US" altLang="en-US" sz="2800" dirty="0">
              <a:solidFill>
                <a:schemeClr val="accent1"/>
              </a:solidFill>
              <a:latin typeface="Arial" charset="0"/>
            </a:endParaRPr>
          </a:p>
        </p:txBody>
      </p:sp>
      <p:pic>
        <p:nvPicPr>
          <p:cNvPr id="14" name="Picture 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5" y="4827546"/>
            <a:ext cx="9683016" cy="577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wn Arrow 5"/>
          <p:cNvSpPr>
            <a:spLocks noChangeArrowheads="1"/>
          </p:cNvSpPr>
          <p:nvPr/>
        </p:nvSpPr>
        <p:spPr bwMode="auto">
          <a:xfrm>
            <a:off x="5538631" y="5126297"/>
            <a:ext cx="448261" cy="823653"/>
          </a:xfrm>
          <a:prstGeom prst="downArrow">
            <a:avLst>
              <a:gd name="adj1" fmla="val 50000"/>
              <a:gd name="adj2" fmla="val 50246"/>
            </a:avLst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2138" tIns="76069" rIns="152138" bIns="76069"/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049463" indent="236538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506663" indent="236538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2963863" indent="236538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421063" indent="236538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50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191007" y="4637647"/>
            <a:ext cx="2891288" cy="507567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52138" tIns="76069" rIns="152138" bIns="76069">
            <a:spAutoFit/>
          </a:bodyPr>
          <a:lstStyle/>
          <a:p>
            <a:r>
              <a:rPr lang="en-GB" altLang="en-US" sz="2300"/>
              <a:t>Optimum: 8.60/14.2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22252" y="10191284"/>
            <a:ext cx="9473982" cy="223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spcBef>
                <a:spcPct val="8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On comparing results with clinical trial data, there was a positive correlation between theoretical prevalence of small fittings and actual discomfort reports (r=0.896, P&lt;0.01</a:t>
            </a:r>
            <a:r>
              <a:rPr lang="en-GB" altLang="en-US" sz="2800" dirty="0" smtClean="0"/>
              <a:t>). However</a:t>
            </a:r>
            <a:r>
              <a:rPr lang="en-GB" altLang="en-US" sz="2800" dirty="0"/>
              <a:t>, a poor correlation between theoretical and actual tight/loose fittings.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2251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en-US" sz="4800" b="1" dirty="0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sults (continued)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0255468" y="2723385"/>
            <a:ext cx="9473983" cy="815289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solidFill>
                  <a:srgbClr val="000099"/>
                </a:solidFill>
                <a:latin typeface="Arial" charset="0"/>
              </a:rPr>
              <a:t>Conclusions</a:t>
            </a:r>
            <a:endParaRPr lang="en-US" altLang="en-US" sz="2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0275393" y="3587750"/>
            <a:ext cx="9527085" cy="783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46" tIns="40222" rIns="80446" bIns="40222">
            <a:spAutoFit/>
          </a:bodyPr>
          <a:lstStyle>
            <a:lvl1pPr defTabSz="555625">
              <a:defRPr sz="1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55625">
              <a:defRPr sz="1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55625">
              <a:defRPr sz="1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5562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Mathematical modelling allows </a:t>
            </a:r>
            <a:r>
              <a:rPr lang="en-GB" altLang="en-US" sz="2800" b="1" dirty="0">
                <a:solidFill>
                  <a:srgbClr val="000099"/>
                </a:solidFill>
              </a:rPr>
              <a:t>rapid</a:t>
            </a:r>
            <a:r>
              <a:rPr lang="en-GB" altLang="en-US" sz="2800" dirty="0"/>
              <a:t> evaluation of varying soft CL designs and design combinations on a large population sample. 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Despite the </a:t>
            </a:r>
            <a:r>
              <a:rPr lang="en-GB" altLang="en-US" sz="2800" b="1" dirty="0">
                <a:solidFill>
                  <a:srgbClr val="000099"/>
                </a:solidFill>
              </a:rPr>
              <a:t>narrow range </a:t>
            </a:r>
            <a:r>
              <a:rPr lang="en-GB" altLang="en-US" sz="2800" dirty="0"/>
              <a:t>of lens parameters, the theoretical success rates showed wide variation (61-90%), for two reasons: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) large variation in shrinkage factor, and ii) importance of selecting the right  combination of BC and diameter. 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The use of a </a:t>
            </a:r>
            <a:r>
              <a:rPr lang="en-GB" altLang="en-US" sz="2800" b="1" dirty="0">
                <a:solidFill>
                  <a:srgbClr val="000099"/>
                </a:solidFill>
              </a:rPr>
              <a:t>second BC </a:t>
            </a:r>
            <a:r>
              <a:rPr lang="en-GB" altLang="en-US" sz="2800" dirty="0"/>
              <a:t>increased the overall success rate in most (but not all) cases; typically, a second, flatter BC increased the success rate by 7% % suggesting that judicious choice of additional fittings can expand the range of fitting success.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GB" altLang="en-US" sz="2800" dirty="0"/>
              <a:t>This modelling technique has a number of </a:t>
            </a:r>
            <a:r>
              <a:rPr lang="en-GB" altLang="en-US" sz="2800" b="1" dirty="0">
                <a:solidFill>
                  <a:srgbClr val="000099"/>
                </a:solidFill>
              </a:rPr>
              <a:t>limitations</a:t>
            </a:r>
            <a:r>
              <a:rPr lang="en-GB" altLang="en-US" sz="2800" dirty="0">
                <a:solidFill>
                  <a:srgbClr val="000099"/>
                </a:solidFill>
              </a:rPr>
              <a:t> </a:t>
            </a:r>
            <a:r>
              <a:rPr lang="en-GB" altLang="en-US" sz="2800" dirty="0"/>
              <a:t>as it assumes:  </a:t>
            </a:r>
            <a:br>
              <a:rPr lang="en-GB" altLang="en-US" sz="2800" dirty="0"/>
            </a:br>
            <a:r>
              <a:rPr lang="en-GB" altLang="en-US" sz="2800" dirty="0" err="1"/>
              <a:t>i</a:t>
            </a:r>
            <a:r>
              <a:rPr lang="en-GB" altLang="en-US" sz="2800" dirty="0"/>
              <a:t>) spherical lens profiles, ii) labelled values are correct, iii) no lens decentration, and  iv) no variation in fit due to modulus.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4650" y="12503150"/>
            <a:ext cx="12192000" cy="1507131"/>
          </a:xfrm>
          <a:prstGeom prst="rect">
            <a:avLst/>
          </a:prstGeom>
          <a:solidFill>
            <a:srgbClr val="0099CC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385" tIns="84692" rIns="169385" bIns="84692" anchor="ctr"/>
          <a:lstStyle>
            <a:lvl1pPr defTabSz="11684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317500" defTabSz="116840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168400" indent="-254000" defTabSz="11684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254000" defTabSz="1168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336800" indent="-254000" defTabSz="11684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7940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32512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7084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4165600" indent="-254000" defTabSz="1168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en-US" sz="12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Tx/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G.  Mathematical model for evaluating soft contact lens fit. </a:t>
            </a:r>
            <a:r>
              <a:rPr lang="en-US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 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 91:167-76.</a:t>
            </a:r>
          </a:p>
          <a:p>
            <a:pPr>
              <a:spcBef>
                <a:spcPts val="0"/>
              </a:spcBef>
              <a:buFontTx/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 </a:t>
            </a:r>
            <a:r>
              <a:rPr lang="en-US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et al.  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affecting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corneoscleral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topography. Invest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Ophthal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 Opt 2013; 54:3691-3701.</a:t>
            </a:r>
          </a:p>
          <a:p>
            <a:pPr>
              <a:spcBef>
                <a:spcPts val="0"/>
              </a:spcBef>
              <a:buFontTx/>
              <a:buAutoNum type="arabicPeriod"/>
            </a:pP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</a:t>
            </a:r>
            <a:r>
              <a:rPr lang="en-US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et al 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temperature on soft CL modulus and diameter. </a:t>
            </a:r>
            <a:r>
              <a:rPr lang="en-US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 2011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37: </a:t>
            </a:r>
            <a:r>
              <a:rPr lang="en-US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337-341</a:t>
            </a:r>
            <a:endParaRPr lang="en-US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SANOFI-Tema1</Template>
  <TotalTime>207</TotalTime>
  <Words>1683</Words>
  <Application>Microsoft Office PowerPoint</Application>
  <PresentationFormat>Custom</PresentationFormat>
  <Paragraphs>442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AAO 2007</dc:title>
  <dc:subject>OWLS protein poster</dc:subject>
  <dc:creator>Dr. S. KAPRAN</dc:creator>
  <cp:lastModifiedBy>Sulley, Anna [MEDGB]</cp:lastModifiedBy>
  <cp:revision>26</cp:revision>
  <dcterms:created xsi:type="dcterms:W3CDTF">2015-09-29T13:28:52Z</dcterms:created>
  <dcterms:modified xsi:type="dcterms:W3CDTF">2015-09-30T14:16:36Z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2015-09-29T00:00:00Z</vt:filetime>
  </property>
</Properties>
</file>