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67" r:id="rId3"/>
    <p:sldId id="268" r:id="rId4"/>
    <p:sldId id="269" r:id="rId5"/>
  </p:sldIdLst>
  <p:sldSz cx="20104100" cy="14185900"/>
  <p:notesSz cx="141859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98229" autoAdjust="0"/>
  </p:normalViewPr>
  <p:slideViewPr>
    <p:cSldViewPr>
      <p:cViewPr varScale="1">
        <p:scale>
          <a:sx n="35" d="100"/>
          <a:sy n="35" d="100"/>
        </p:scale>
        <p:origin x="-1128" y="-78"/>
      </p:cViewPr>
      <p:guideLst>
        <p:guide orient="horz" pos="2032"/>
        <p:guide pos="3061"/>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25" d="100"/>
          <a:sy n="25" d="100"/>
        </p:scale>
        <p:origin x="-2934" y="-120"/>
      </p:cViewPr>
      <p:guideLst>
        <p:guide orient="horz" pos="6332"/>
        <p:guide pos="44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46800" cy="1004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035925" y="0"/>
            <a:ext cx="6146800" cy="1004888"/>
          </a:xfrm>
          <a:prstGeom prst="rect">
            <a:avLst/>
          </a:prstGeom>
        </p:spPr>
        <p:txBody>
          <a:bodyPr vert="horz" lIns="91440" tIns="45720" rIns="91440" bIns="45720" rtlCol="0"/>
          <a:lstStyle>
            <a:lvl1pPr algn="r">
              <a:defRPr sz="1200"/>
            </a:lvl1pPr>
          </a:lstStyle>
          <a:p>
            <a:fld id="{C16BA616-CDF1-4B7A-8824-3742B7CFDD8B}" type="datetimeFigureOut">
              <a:rPr lang="en-US" smtClean="0"/>
              <a:t>9/30/2015</a:t>
            </a:fld>
            <a:endParaRPr lang="en-US"/>
          </a:p>
        </p:txBody>
      </p:sp>
      <p:sp>
        <p:nvSpPr>
          <p:cNvPr id="4" name="Slide Image Placeholder 3"/>
          <p:cNvSpPr>
            <a:spLocks noGrp="1" noRot="1" noChangeAspect="1"/>
          </p:cNvSpPr>
          <p:nvPr>
            <p:ph type="sldImg" idx="2"/>
          </p:nvPr>
        </p:nvSpPr>
        <p:spPr>
          <a:xfrm>
            <a:off x="1751013" y="1508125"/>
            <a:ext cx="10683875" cy="753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19225" y="9548813"/>
            <a:ext cx="11347450" cy="90471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9096038"/>
            <a:ext cx="6146800" cy="1004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035925" y="19096038"/>
            <a:ext cx="6146800" cy="1004887"/>
          </a:xfrm>
          <a:prstGeom prst="rect">
            <a:avLst/>
          </a:prstGeom>
        </p:spPr>
        <p:txBody>
          <a:bodyPr vert="horz" lIns="91440" tIns="45720" rIns="91440" bIns="45720" rtlCol="0" anchor="b"/>
          <a:lstStyle>
            <a:lvl1pPr algn="r">
              <a:defRPr sz="1200"/>
            </a:lvl1pPr>
          </a:lstStyle>
          <a:p>
            <a:fld id="{F6541CBA-2EA1-4F67-9F9F-2B2CBD5F8E26}" type="slidenum">
              <a:rPr lang="en-US" smtClean="0"/>
              <a:t>‹#›</a:t>
            </a:fld>
            <a:endParaRPr lang="en-US"/>
          </a:p>
        </p:txBody>
      </p:sp>
    </p:spTree>
    <p:extLst>
      <p:ext uri="{BB962C8B-B14F-4D97-AF65-F5344CB8AC3E}">
        <p14:creationId xmlns:p14="http://schemas.microsoft.com/office/powerpoint/2010/main" val="374201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1508125"/>
            <a:ext cx="10683875" cy="75390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541CBA-2EA1-4F67-9F9F-2B2CBD5F8E26}" type="slidenum">
              <a:rPr lang="en-US" smtClean="0"/>
              <a:t>1</a:t>
            </a:fld>
            <a:endParaRPr lang="en-US"/>
          </a:p>
        </p:txBody>
      </p:sp>
    </p:spTree>
    <p:extLst>
      <p:ext uri="{BB962C8B-B14F-4D97-AF65-F5344CB8AC3E}">
        <p14:creationId xmlns:p14="http://schemas.microsoft.com/office/powerpoint/2010/main" val="148204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1508125"/>
            <a:ext cx="10683875" cy="75390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541CBA-2EA1-4F67-9F9F-2B2CBD5F8E26}" type="slidenum">
              <a:rPr lang="en-US" smtClean="0"/>
              <a:t>2</a:t>
            </a:fld>
            <a:endParaRPr lang="en-US"/>
          </a:p>
        </p:txBody>
      </p:sp>
    </p:spTree>
    <p:extLst>
      <p:ext uri="{BB962C8B-B14F-4D97-AF65-F5344CB8AC3E}">
        <p14:creationId xmlns:p14="http://schemas.microsoft.com/office/powerpoint/2010/main" val="148204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1508125"/>
            <a:ext cx="10683875" cy="75390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541CBA-2EA1-4F67-9F9F-2B2CBD5F8E26}" type="slidenum">
              <a:rPr lang="en-US" smtClean="0"/>
              <a:t>3</a:t>
            </a:fld>
            <a:endParaRPr lang="en-US"/>
          </a:p>
        </p:txBody>
      </p:sp>
    </p:spTree>
    <p:extLst>
      <p:ext uri="{BB962C8B-B14F-4D97-AF65-F5344CB8AC3E}">
        <p14:creationId xmlns:p14="http://schemas.microsoft.com/office/powerpoint/2010/main" val="148204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1508125"/>
            <a:ext cx="10683875" cy="75390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541CBA-2EA1-4F67-9F9F-2B2CBD5F8E26}" type="slidenum">
              <a:rPr lang="en-US" smtClean="0"/>
              <a:t>4</a:t>
            </a:fld>
            <a:endParaRPr lang="en-US"/>
          </a:p>
        </p:txBody>
      </p:sp>
    </p:spTree>
    <p:extLst>
      <p:ext uri="{BB962C8B-B14F-4D97-AF65-F5344CB8AC3E}">
        <p14:creationId xmlns:p14="http://schemas.microsoft.com/office/powerpoint/2010/main" val="148204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8482" y="4397629"/>
            <a:ext cx="17096135"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6965" y="7944104"/>
            <a:ext cx="1407916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6" name="Holder 6"/>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marL="342900" indent="-342900">
              <a:buClr>
                <a:srgbClr val="FF0000"/>
              </a:buClr>
              <a:buFont typeface="Wingdings" panose="05000000000000000000" pitchFamily="2" charset="2"/>
              <a:buChar char="v"/>
              <a:defRPr/>
            </a:lvl1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005655" y="3262757"/>
            <a:ext cx="874919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8246" y="3262757"/>
            <a:ext cx="8749198"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7" name="Holder 7"/>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dirty="0"/>
          </a:p>
        </p:txBody>
      </p:sp>
      <p:sp>
        <p:nvSpPr>
          <p:cNvPr id="3" name="Holder 3"/>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5" name="Holder 5"/>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4" name="Holder 4"/>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334312" y="68653"/>
            <a:ext cx="19408524" cy="229989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005655" y="463550"/>
            <a:ext cx="18101789" cy="1732461"/>
          </a:xfrm>
          <a:prstGeom prst="rect">
            <a:avLst/>
          </a:prstGeom>
        </p:spPr>
        <p:txBody>
          <a:bodyPr wrap="square" lIns="0" tIns="0" rIns="0" bIns="0">
            <a:noAutofit/>
          </a:bodyPr>
          <a:lstStyle>
            <a:lvl1pPr>
              <a:defRPr/>
            </a:lvl1pPr>
          </a:lstStyle>
          <a:p>
            <a:endParaRPr dirty="0"/>
          </a:p>
        </p:txBody>
      </p:sp>
      <p:sp>
        <p:nvSpPr>
          <p:cNvPr id="3" name="Holder 3"/>
          <p:cNvSpPr>
            <a:spLocks noGrp="1"/>
          </p:cNvSpPr>
          <p:nvPr>
            <p:ph type="body" idx="1"/>
          </p:nvPr>
        </p:nvSpPr>
        <p:spPr>
          <a:xfrm>
            <a:off x="527050" y="2749550"/>
            <a:ext cx="19050000" cy="10244870"/>
          </a:xfrm>
          <a:prstGeom prst="rect">
            <a:avLst/>
          </a:prstGeom>
        </p:spPr>
        <p:txBody>
          <a:bodyPr wrap="square" lIns="0" tIns="0" rIns="0" bIns="0">
            <a:noAutofit/>
          </a:bodyPr>
          <a:lstStyle>
            <a:lvl1pPr>
              <a:defRPr/>
            </a:lvl1pPr>
          </a:lstStyle>
          <a:p>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a:defRPr sz="3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531813" indent="-36195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Yer Tutucusu 2"/>
          <p:cNvSpPr txBox="1">
            <a:spLocks/>
          </p:cNvSpPr>
          <p:nvPr/>
        </p:nvSpPr>
        <p:spPr>
          <a:xfrm>
            <a:off x="10128248" y="3740150"/>
            <a:ext cx="9616439" cy="3810000"/>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800" dirty="0" smtClean="0"/>
              <a:t>275 </a:t>
            </a:r>
            <a:r>
              <a:rPr lang="en-US" sz="2800" dirty="0" err="1"/>
              <a:t>presbyopes</a:t>
            </a:r>
            <a:r>
              <a:rPr lang="en-US" sz="2800" dirty="0"/>
              <a:t> were fitted with 1-DAY ACUVUE® MOIST MULTIFOCAL following the fit guide. </a:t>
            </a:r>
          </a:p>
          <a:p>
            <a:pPr marL="800100" lvl="1" indent="-342900" algn="just">
              <a:buClr>
                <a:srgbClr val="FF0000"/>
              </a:buClr>
              <a:buFont typeface="Arial" panose="020B0604020202020204" pitchFamily="34" charset="0"/>
              <a:buChar char="•"/>
            </a:pPr>
            <a:r>
              <a:rPr lang="en-US" sz="2400" dirty="0" smtClean="0"/>
              <a:t>21 </a:t>
            </a:r>
            <a:r>
              <a:rPr lang="en-US" sz="2400" dirty="0"/>
              <a:t>clinical sites in the USA </a:t>
            </a:r>
          </a:p>
          <a:p>
            <a:pPr algn="just"/>
            <a:r>
              <a:rPr lang="en-US" sz="2800" dirty="0" smtClean="0"/>
              <a:t>Lenses </a:t>
            </a:r>
            <a:r>
              <a:rPr lang="en-US" sz="2800" dirty="0"/>
              <a:t>dispensed and worn on a daily disposable basis for up to 12 days </a:t>
            </a:r>
          </a:p>
          <a:p>
            <a:pPr algn="just"/>
            <a:r>
              <a:rPr lang="en-US" sz="2800" dirty="0" smtClean="0"/>
              <a:t>Binocular </a:t>
            </a:r>
            <a:r>
              <a:rPr lang="en-US" sz="2800" dirty="0"/>
              <a:t>distance </a:t>
            </a:r>
            <a:r>
              <a:rPr lang="en-US" sz="2800" dirty="0" err="1"/>
              <a:t>logMAR</a:t>
            </a:r>
            <a:r>
              <a:rPr lang="en-US" sz="2800" dirty="0"/>
              <a:t> VA measured using high contrast ETDRS (Early Treatment Diabetic Retinopathy Study) charts </a:t>
            </a:r>
          </a:p>
          <a:p>
            <a:pPr algn="just"/>
            <a:r>
              <a:rPr lang="en-US" sz="2800" dirty="0" smtClean="0"/>
              <a:t>Binocular </a:t>
            </a:r>
            <a:r>
              <a:rPr lang="en-US" sz="2800" dirty="0"/>
              <a:t>intermediate (IVA) and near (NVA) VA were measured using reduced </a:t>
            </a:r>
            <a:r>
              <a:rPr lang="en-US" sz="2800" dirty="0" err="1"/>
              <a:t>Guillon</a:t>
            </a:r>
            <a:r>
              <a:rPr lang="en-US" sz="2800" dirty="0"/>
              <a:t>-Poling </a:t>
            </a:r>
            <a:r>
              <a:rPr lang="en-US" sz="2800" dirty="0" err="1"/>
              <a:t>logMAR</a:t>
            </a:r>
            <a:r>
              <a:rPr lang="en-US" sz="2800" dirty="0"/>
              <a:t> charts at 64cm and 40cm respectively. </a:t>
            </a:r>
          </a:p>
          <a:p>
            <a:pPr algn="just"/>
            <a:r>
              <a:rPr lang="en-US" sz="2800" dirty="0" smtClean="0"/>
              <a:t>Data </a:t>
            </a:r>
            <a:r>
              <a:rPr lang="en-US" sz="2800" dirty="0"/>
              <a:t>categorized by level of VA achieved </a:t>
            </a:r>
          </a:p>
        </p:txBody>
      </p:sp>
      <p:sp>
        <p:nvSpPr>
          <p:cNvPr id="2" name="Başlık 1"/>
          <p:cNvSpPr>
            <a:spLocks noGrp="1"/>
          </p:cNvSpPr>
          <p:nvPr>
            <p:ph type="title"/>
          </p:nvPr>
        </p:nvSpPr>
        <p:spPr>
          <a:xfrm>
            <a:off x="527050" y="158750"/>
            <a:ext cx="19049999" cy="1752600"/>
          </a:xfrm>
        </p:spPr>
        <p:txBody>
          <a:bodyPr/>
          <a:lstStyle/>
          <a:p>
            <a:r>
              <a:rPr lang="en-US" sz="4000" b="1" dirty="0">
                <a:effectLst/>
              </a:rPr>
              <a:t>VISUAL ACUITY PERFORMANCE ACROSS DIFFERENT NEAR ADD POWERS WITH </a:t>
            </a:r>
            <a:r>
              <a:rPr lang="en-US" sz="4000" b="1" dirty="0" smtClean="0">
                <a:effectLst/>
              </a:rPr>
              <a:t/>
            </a:r>
            <a:br>
              <a:rPr lang="en-US" sz="4000" b="1" dirty="0" smtClean="0">
                <a:effectLst/>
              </a:rPr>
            </a:br>
            <a:r>
              <a:rPr lang="en-US" sz="4000" b="1" dirty="0" smtClean="0">
                <a:effectLst/>
              </a:rPr>
              <a:t>A </a:t>
            </a:r>
            <a:r>
              <a:rPr lang="en-US" sz="4000" b="1" dirty="0">
                <a:effectLst/>
              </a:rPr>
              <a:t>NEW MULTIFOCAL DAILY DISPOSABLE LENS</a:t>
            </a:r>
            <a:r>
              <a:rPr lang="tr-TR" sz="4000" b="1" dirty="0">
                <a:effectLst/>
              </a:rPr>
              <a:t/>
            </a:r>
            <a:br>
              <a:rPr lang="tr-TR" sz="4000" b="1" dirty="0">
                <a:effectLst/>
              </a:rPr>
            </a:br>
            <a:r>
              <a:rPr lang="tr-TR" sz="3600" b="1" dirty="0">
                <a:effectLst/>
              </a:rPr>
              <a:t>Kurt </a:t>
            </a:r>
            <a:r>
              <a:rPr lang="tr-TR" sz="3600" b="1" dirty="0" smtClean="0">
                <a:effectLst/>
              </a:rPr>
              <a:t>Moody</a:t>
            </a:r>
            <a:r>
              <a:rPr lang="en-GB" sz="3600" b="1" dirty="0" smtClean="0">
                <a:effectLst/>
              </a:rPr>
              <a:t>       </a:t>
            </a:r>
            <a:r>
              <a:rPr lang="tr-TR" sz="3600" b="1" dirty="0" smtClean="0">
                <a:effectLst/>
              </a:rPr>
              <a:t>Tom Karkkainen</a:t>
            </a:r>
            <a:r>
              <a:rPr lang="en-GB" sz="3600" b="1" dirty="0" smtClean="0">
                <a:effectLst/>
              </a:rPr>
              <a:t>	       R</a:t>
            </a:r>
            <a:r>
              <a:rPr lang="tr-TR" sz="3600" b="1" dirty="0" smtClean="0">
                <a:effectLst/>
              </a:rPr>
              <a:t>on Clark</a:t>
            </a:r>
            <a:r>
              <a:rPr lang="en-GB" sz="3600" b="1" dirty="0" smtClean="0">
                <a:effectLst/>
              </a:rPr>
              <a:t>		</a:t>
            </a:r>
            <a:r>
              <a:rPr lang="tr-TR" sz="3600" b="1" dirty="0" smtClean="0">
                <a:effectLst/>
              </a:rPr>
              <a:t>Jasper Xu</a:t>
            </a:r>
            <a:r>
              <a:rPr lang="en-GB" sz="3600" b="1" dirty="0" smtClean="0">
                <a:effectLst/>
              </a:rPr>
              <a:t>		</a:t>
            </a:r>
            <a:r>
              <a:rPr lang="tr-TR" sz="3600" b="1" dirty="0" smtClean="0">
                <a:effectLst/>
              </a:rPr>
              <a:t>Sheila </a:t>
            </a:r>
            <a:r>
              <a:rPr lang="tr-TR" sz="3600" b="1" dirty="0">
                <a:effectLst/>
              </a:rPr>
              <a:t>Hickson-Curran </a:t>
            </a:r>
            <a:r>
              <a:rPr lang="en-GB" sz="3600" b="1" dirty="0" smtClean="0">
                <a:effectLst/>
              </a:rPr>
              <a:t/>
            </a:r>
            <a:br>
              <a:rPr lang="en-GB" sz="3600" b="1" dirty="0" smtClean="0">
                <a:effectLst/>
              </a:rPr>
            </a:br>
            <a:r>
              <a:rPr lang="tr-TR" sz="2800" b="1" dirty="0" smtClean="0">
                <a:effectLst/>
              </a:rPr>
              <a:t>Johnson </a:t>
            </a:r>
            <a:r>
              <a:rPr lang="tr-TR" sz="2800" b="1" dirty="0">
                <a:effectLst/>
              </a:rPr>
              <a:t>&amp; Johnson Vision Care, Inc.</a:t>
            </a:r>
            <a:endParaRPr lang="tr-TR" sz="2000" dirty="0">
              <a:effectLst/>
            </a:endParaRPr>
          </a:p>
        </p:txBody>
      </p:sp>
      <p:sp>
        <p:nvSpPr>
          <p:cNvPr id="15" name="Metin Yer Tutucusu 2"/>
          <p:cNvSpPr txBox="1">
            <a:spLocks/>
          </p:cNvSpPr>
          <p:nvPr/>
        </p:nvSpPr>
        <p:spPr>
          <a:xfrm>
            <a:off x="450849" y="3740150"/>
            <a:ext cx="9144001" cy="8991600"/>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800" dirty="0" smtClean="0"/>
              <a:t>Contact </a:t>
            </a:r>
            <a:r>
              <a:rPr lang="en-US" sz="2800" dirty="0"/>
              <a:t>lens correction for presbyopia has traditionally been challenging. Lenses often require complex fitting and adjustment with varied outcomes. Some lens designs work well for Low Addition (Add) patients, but not as well on Mid or High Add patients. Some lenses are successful for myopic patients, but have lower success on hyperopic subjects.</a:t>
            </a:r>
            <a:r>
              <a:rPr lang="en-US" sz="2800" baseline="30000" dirty="0"/>
              <a:t>1</a:t>
            </a:r>
            <a:r>
              <a:rPr lang="en-US" sz="2800" dirty="0"/>
              <a:t> </a:t>
            </a:r>
          </a:p>
          <a:p>
            <a:pPr algn="just"/>
            <a:r>
              <a:rPr lang="en-US" sz="2800" dirty="0" smtClean="0"/>
              <a:t>A </a:t>
            </a:r>
            <a:r>
              <a:rPr lang="en-US" sz="2800" dirty="0"/>
              <a:t>new soft multifocal contact lens (MFCL) has been designed to address these key issues and provide clear vision across the add and refractive ranges. </a:t>
            </a:r>
          </a:p>
          <a:p>
            <a:pPr algn="just"/>
            <a:r>
              <a:rPr lang="en-US" sz="2800" dirty="0" smtClean="0"/>
              <a:t>1-DAY </a:t>
            </a:r>
            <a:r>
              <a:rPr lang="en-US" sz="2800" dirty="0"/>
              <a:t>ACUVUE® MOIST MULTIFOCAL </a:t>
            </a:r>
            <a:r>
              <a:rPr lang="en-US" sz="2800" dirty="0" smtClean="0"/>
              <a:t>includes</a:t>
            </a:r>
            <a:r>
              <a:rPr lang="en-US" sz="2800" dirty="0"/>
              <a:t>: </a:t>
            </a:r>
          </a:p>
          <a:p>
            <a:pPr marL="800100" lvl="1" indent="-342900" algn="just">
              <a:buClr>
                <a:srgbClr val="FF0000"/>
              </a:buClr>
              <a:buFont typeface="Arial" panose="020B0604020202020204" pitchFamily="34" charset="0"/>
              <a:buChar char="•"/>
            </a:pPr>
            <a:r>
              <a:rPr lang="en-US" sz="2400" dirty="0" smtClean="0"/>
              <a:t>INTUISIGHT</a:t>
            </a:r>
            <a:r>
              <a:rPr lang="en-US" sz="2400" dirty="0"/>
              <a:t>™ </a:t>
            </a:r>
            <a:r>
              <a:rPr lang="en-US" sz="2400" dirty="0" err="1"/>
              <a:t>centre</a:t>
            </a:r>
            <a:r>
              <a:rPr lang="en-US" sz="2400" dirty="0"/>
              <a:t> near aspheric design </a:t>
            </a:r>
          </a:p>
          <a:p>
            <a:pPr marL="800100" lvl="1" indent="-342900" algn="just">
              <a:buClr>
                <a:srgbClr val="FF0000"/>
              </a:buClr>
              <a:buFont typeface="Arial" panose="020B0604020202020204" pitchFamily="34" charset="0"/>
              <a:buChar char="•"/>
            </a:pPr>
            <a:r>
              <a:rPr lang="en-US" sz="2400" dirty="0" err="1" smtClean="0"/>
              <a:t>Optimised</a:t>
            </a:r>
            <a:r>
              <a:rPr lang="en-US" sz="2400" dirty="0" smtClean="0"/>
              <a:t> </a:t>
            </a:r>
            <a:r>
              <a:rPr lang="en-US" sz="2400" dirty="0"/>
              <a:t>optics based on pupil size </a:t>
            </a:r>
            <a:r>
              <a:rPr lang="en-US" sz="2400" dirty="0" smtClean="0"/>
              <a:t>across </a:t>
            </a:r>
            <a:r>
              <a:rPr lang="en-US" sz="2400" dirty="0" smtClean="0"/>
              <a:t>ADD</a:t>
            </a:r>
            <a:r>
              <a:rPr lang="en-US" sz="2400" dirty="0" smtClean="0"/>
              <a:t> &amp; refractive </a:t>
            </a:r>
            <a:r>
              <a:rPr lang="en-US" sz="2400" dirty="0"/>
              <a:t>range</a:t>
            </a:r>
            <a:r>
              <a:rPr lang="en-US" sz="2400" baseline="30000" dirty="0"/>
              <a:t>2 </a:t>
            </a:r>
          </a:p>
          <a:p>
            <a:pPr marL="800100" lvl="1" indent="-342900" algn="just">
              <a:buClr>
                <a:srgbClr val="FF0000"/>
              </a:buClr>
              <a:buFont typeface="Arial" panose="020B0604020202020204" pitchFamily="34" charset="0"/>
              <a:buChar char="•"/>
            </a:pPr>
            <a:r>
              <a:rPr lang="tr-TR" sz="2400" dirty="0" smtClean="0"/>
              <a:t>183 </a:t>
            </a:r>
            <a:r>
              <a:rPr lang="tr-TR" sz="2400" dirty="0" err="1"/>
              <a:t>optimised</a:t>
            </a:r>
            <a:r>
              <a:rPr lang="tr-TR" sz="2400" dirty="0"/>
              <a:t> </a:t>
            </a:r>
            <a:r>
              <a:rPr lang="tr-TR" sz="2400" dirty="0" err="1"/>
              <a:t>optical</a:t>
            </a:r>
            <a:r>
              <a:rPr lang="tr-TR" sz="2400" dirty="0"/>
              <a:t> </a:t>
            </a:r>
            <a:r>
              <a:rPr lang="tr-TR" sz="2400" dirty="0" err="1"/>
              <a:t>powers</a:t>
            </a:r>
            <a:r>
              <a:rPr lang="tr-TR" sz="2400" dirty="0"/>
              <a:t> </a:t>
            </a:r>
          </a:p>
          <a:p>
            <a:pPr marL="800100" lvl="1" indent="-342900" algn="just">
              <a:buClr>
                <a:srgbClr val="FF0000"/>
              </a:buClr>
              <a:buFont typeface="Arial" panose="020B0604020202020204" pitchFamily="34" charset="0"/>
              <a:buChar char="•"/>
            </a:pPr>
            <a:r>
              <a:rPr lang="en-US" sz="2400" dirty="0" smtClean="0"/>
              <a:t>Hybrid </a:t>
            </a:r>
            <a:r>
              <a:rPr lang="en-US" sz="2400" dirty="0" err="1"/>
              <a:t>asphere</a:t>
            </a:r>
            <a:r>
              <a:rPr lang="en-US" sz="2400" dirty="0"/>
              <a:t>/sphere back curve for precise centration across most corneal shapes </a:t>
            </a:r>
          </a:p>
          <a:p>
            <a:r>
              <a:rPr lang="en-US" sz="2800" dirty="0" smtClean="0"/>
              <a:t>The purpose of the study was t</a:t>
            </a:r>
            <a:r>
              <a:rPr lang="en-US" sz="2800" dirty="0" smtClean="0"/>
              <a:t>o </a:t>
            </a:r>
            <a:r>
              <a:rPr lang="en-US" sz="2800" dirty="0"/>
              <a:t>measure distance (DVA), intermediate (IVA) and near (NVA) with 1-DAY ACUVUE® MOIST MULTIFOCAL across a range of near additions and refractive errors </a:t>
            </a:r>
            <a:r>
              <a:rPr lang="en-US" sz="2800" dirty="0" smtClean="0"/>
              <a:t>to </a:t>
            </a:r>
            <a:r>
              <a:rPr lang="en-US" sz="2800" dirty="0"/>
              <a:t>demonstrate that this MFCL provides clear VA across the </a:t>
            </a:r>
            <a:r>
              <a:rPr lang="en-US" sz="2800" dirty="0" smtClean="0"/>
              <a:t>ADD and </a:t>
            </a:r>
            <a:r>
              <a:rPr lang="en-US" sz="2800" dirty="0"/>
              <a:t>refractive ranges </a:t>
            </a:r>
          </a:p>
          <a:p>
            <a:r>
              <a:rPr lang="en-US" sz="2800" dirty="0" smtClean="0"/>
              <a:t>The </a:t>
            </a:r>
            <a:r>
              <a:rPr lang="en-US" sz="2800" dirty="0"/>
              <a:t>fit efficiency (determined by number of lenses used to </a:t>
            </a:r>
            <a:r>
              <a:rPr lang="en-US" sz="2800" dirty="0" err="1"/>
              <a:t>optimise</a:t>
            </a:r>
            <a:r>
              <a:rPr lang="en-US" sz="2800" dirty="0"/>
              <a:t> vision) was </a:t>
            </a:r>
            <a:r>
              <a:rPr lang="en-US" sz="2800" dirty="0" smtClean="0"/>
              <a:t>also determined</a:t>
            </a:r>
            <a:r>
              <a:rPr lang="en-US" sz="2800" dirty="0"/>
              <a:t>. </a:t>
            </a:r>
          </a:p>
          <a:p>
            <a:pPr algn="just"/>
            <a:endParaRPr lang="tr-TR" sz="2800" kern="0" dirty="0">
              <a:solidFill>
                <a:sysClr val="windowText" lastClr="000000"/>
              </a:solidFill>
            </a:endParaRPr>
          </a:p>
          <a:p>
            <a:pPr algn="just"/>
            <a:endParaRPr lang="tr-TR" sz="2800" kern="0" dirty="0" smtClean="0">
              <a:solidFill>
                <a:sysClr val="windowText" lastClr="000000"/>
              </a:solidFill>
            </a:endParaRPr>
          </a:p>
          <a:p>
            <a:pPr algn="just"/>
            <a:endParaRPr lang="tr-TR" sz="2800" kern="0" dirty="0">
              <a:solidFill>
                <a:sysClr val="windowText" lastClr="000000"/>
              </a:solidFill>
            </a:endParaRPr>
          </a:p>
          <a:p>
            <a:pPr algn="just"/>
            <a:endParaRPr lang="tr-TR" sz="2800" kern="0" dirty="0" smtClean="0">
              <a:solidFill>
                <a:sysClr val="windowText" lastClr="000000"/>
              </a:solidFill>
            </a:endParaRPr>
          </a:p>
        </p:txBody>
      </p:sp>
      <p:grpSp>
        <p:nvGrpSpPr>
          <p:cNvPr id="20" name="Group 19"/>
          <p:cNvGrpSpPr/>
          <p:nvPr/>
        </p:nvGrpSpPr>
        <p:grpSpPr>
          <a:xfrm>
            <a:off x="15032167" y="12361838"/>
            <a:ext cx="4770311" cy="1555811"/>
            <a:chOff x="31998306" y="26084461"/>
            <a:chExt cx="10978494" cy="3844465"/>
          </a:xfrm>
        </p:grpSpPr>
        <p:pic>
          <p:nvPicPr>
            <p:cNvPr id="28" name="Picture 2" descr="cid:image001.png@01D013C0.AD8CF8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sp>
        <p:nvSpPr>
          <p:cNvPr id="30" name="Rectangle 1"/>
          <p:cNvSpPr>
            <a:spLocks noChangeArrowheads="1"/>
          </p:cNvSpPr>
          <p:nvPr/>
        </p:nvSpPr>
        <p:spPr bwMode="auto">
          <a:xfrm>
            <a:off x="18110574" y="948366"/>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a:solidFill>
                  <a:srgbClr val="FFFFFF"/>
                </a:solidFill>
                <a:latin typeface="Calibri" panose="020F0502020204030204" pitchFamily="34" charset="0"/>
                <a:ea typeface="Calibri" panose="020F0502020204030204" pitchFamily="34" charset="0"/>
                <a:cs typeface="Calibri" panose="020F0502020204030204" pitchFamily="34" charset="0"/>
              </a:rPr>
              <a:t>1</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 </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of 4</a:t>
            </a:r>
            <a:endParaRPr lang="en-US" sz="5300" b="1" dirty="0">
              <a:solidFill>
                <a:srgbClr val="FFFFFF"/>
              </a:solidFill>
              <a:latin typeface="Calibri" panose="020F0502020204030204" pitchFamily="34" charset="0"/>
              <a:cs typeface="Calibri" panose="020F0502020204030204" pitchFamily="34" charset="0"/>
            </a:endParaRPr>
          </a:p>
        </p:txBody>
      </p:sp>
      <p:grpSp>
        <p:nvGrpSpPr>
          <p:cNvPr id="31" name="Group 30"/>
          <p:cNvGrpSpPr/>
          <p:nvPr/>
        </p:nvGrpSpPr>
        <p:grpSpPr>
          <a:xfrm>
            <a:off x="359413" y="2700230"/>
            <a:ext cx="9235438" cy="985859"/>
            <a:chOff x="785447" y="4928727"/>
            <a:chExt cx="17849787" cy="1234820"/>
          </a:xfrm>
        </p:grpSpPr>
        <p:pic>
          <p:nvPicPr>
            <p:cNvPr id="32" name="Picture 114" descr="&#10;header_bg.jpg                                                  00073E6Dgaechter                       C075CDFC:"/>
            <p:cNvPicPr>
              <a:picLocks noChangeAspect="1" noChangeArrowheads="1"/>
            </p:cNvPicPr>
            <p:nvPr/>
          </p:nvPicPr>
          <p:blipFill>
            <a:blip r:embed="rId4" cstate="print"/>
            <a:srcRect/>
            <a:stretch>
              <a:fillRect/>
            </a:stretch>
          </p:blipFill>
          <p:spPr bwMode="auto">
            <a:xfrm>
              <a:off x="785447" y="4928727"/>
              <a:ext cx="17849787" cy="1234820"/>
            </a:xfrm>
            <a:prstGeom prst="rect">
              <a:avLst/>
            </a:prstGeom>
            <a:noFill/>
            <a:ln w="9525">
              <a:noFill/>
              <a:miter lim="800000"/>
              <a:headEnd/>
              <a:tailEnd/>
            </a:ln>
          </p:spPr>
        </p:pic>
        <p:sp>
          <p:nvSpPr>
            <p:cNvPr id="33" name="Text Box 106"/>
            <p:cNvSpPr txBox="1">
              <a:spLocks noChangeArrowheads="1"/>
            </p:cNvSpPr>
            <p:nvPr/>
          </p:nvSpPr>
          <p:spPr bwMode="auto">
            <a:xfrm>
              <a:off x="1147030" y="5141185"/>
              <a:ext cx="12775386" cy="7173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GB" sz="3200" b="1" dirty="0" smtClean="0">
                  <a:solidFill>
                    <a:srgbClr val="FFFFFF"/>
                  </a:solidFill>
                  <a:latin typeface="Arial" panose="020B0604020202020204" pitchFamily="34" charset="0"/>
                  <a:cs typeface="Arial" panose="020B0604020202020204" pitchFamily="34" charset="0"/>
                  <a:sym typeface="Symbol" pitchFamily="18" charset="2"/>
                </a:rPr>
                <a:t>Background and Purpose</a:t>
              </a:r>
              <a:endParaRPr lang="en-US" sz="2400" dirty="0">
                <a:solidFill>
                  <a:srgbClr val="000000"/>
                </a:solidFill>
                <a:latin typeface="Arial" panose="020B0604020202020204" pitchFamily="34" charset="0"/>
                <a:cs typeface="Arial" panose="020B0604020202020204" pitchFamily="34" charset="0"/>
                <a:sym typeface="Symbol" pitchFamily="18" charset="2"/>
              </a:endParaRPr>
            </a:p>
          </p:txBody>
        </p:sp>
      </p:grpSp>
      <p:grpSp>
        <p:nvGrpSpPr>
          <p:cNvPr id="34" name="Group 33"/>
          <p:cNvGrpSpPr/>
          <p:nvPr/>
        </p:nvGrpSpPr>
        <p:grpSpPr>
          <a:xfrm>
            <a:off x="10113012" y="2673350"/>
            <a:ext cx="9631675" cy="985859"/>
            <a:chOff x="785447" y="4928727"/>
            <a:chExt cx="17849787" cy="1234820"/>
          </a:xfrm>
        </p:grpSpPr>
        <p:pic>
          <p:nvPicPr>
            <p:cNvPr id="35" name="Picture 114" descr="&#10;header_bg.jpg                                                  00073E6Dgaechter                       C075CDFC:"/>
            <p:cNvPicPr>
              <a:picLocks noChangeAspect="1" noChangeArrowheads="1"/>
            </p:cNvPicPr>
            <p:nvPr/>
          </p:nvPicPr>
          <p:blipFill>
            <a:blip r:embed="rId4" cstate="print"/>
            <a:srcRect/>
            <a:stretch>
              <a:fillRect/>
            </a:stretch>
          </p:blipFill>
          <p:spPr bwMode="auto">
            <a:xfrm>
              <a:off x="785447" y="4928727"/>
              <a:ext cx="17849787" cy="1234820"/>
            </a:xfrm>
            <a:prstGeom prst="rect">
              <a:avLst/>
            </a:prstGeom>
            <a:noFill/>
            <a:ln w="9525">
              <a:noFill/>
              <a:miter lim="800000"/>
              <a:headEnd/>
              <a:tailEnd/>
            </a:ln>
          </p:spPr>
        </p:pic>
        <p:sp>
          <p:nvSpPr>
            <p:cNvPr id="36" name="Text Box 106"/>
            <p:cNvSpPr txBox="1">
              <a:spLocks noChangeArrowheads="1"/>
            </p:cNvSpPr>
            <p:nvPr/>
          </p:nvSpPr>
          <p:spPr bwMode="auto">
            <a:xfrm>
              <a:off x="1147029" y="5141185"/>
              <a:ext cx="9580854" cy="7173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GB" sz="3200" b="1" dirty="0" smtClean="0">
                  <a:solidFill>
                    <a:srgbClr val="FFFFFF"/>
                  </a:solidFill>
                  <a:latin typeface="Arial" panose="020B0604020202020204" pitchFamily="34" charset="0"/>
                  <a:cs typeface="Arial" panose="020B0604020202020204" pitchFamily="34" charset="0"/>
                  <a:sym typeface="Symbol" pitchFamily="18" charset="2"/>
                </a:rPr>
                <a:t>Methods</a:t>
              </a:r>
              <a:endParaRPr lang="en-US" sz="2400" dirty="0">
                <a:solidFill>
                  <a:srgbClr val="000000"/>
                </a:solidFill>
                <a:latin typeface="Arial" panose="020B0604020202020204" pitchFamily="34" charset="0"/>
                <a:cs typeface="Arial" panose="020B0604020202020204" pitchFamily="34" charset="0"/>
                <a:sym typeface="Symbol" pitchFamily="18" charset="2"/>
              </a:endParaRPr>
            </a:p>
          </p:txBody>
        </p:sp>
      </p:grpSp>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8196" y="9074150"/>
            <a:ext cx="6705600" cy="2327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207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27050" y="158750"/>
            <a:ext cx="19049999" cy="1752600"/>
          </a:xfrm>
        </p:spPr>
        <p:txBody>
          <a:bodyPr/>
          <a:lstStyle/>
          <a:p>
            <a:r>
              <a:rPr lang="en-US" sz="4000" b="1" dirty="0">
                <a:effectLst/>
              </a:rPr>
              <a:t>VISUAL ACUITY PERFORMANCE ACROSS DIFFERENT NEAR ADD POWERS WITH </a:t>
            </a:r>
            <a:r>
              <a:rPr lang="en-US" sz="4000" b="1" dirty="0" smtClean="0">
                <a:effectLst/>
              </a:rPr>
              <a:t/>
            </a:r>
            <a:br>
              <a:rPr lang="en-US" sz="4000" b="1" dirty="0" smtClean="0">
                <a:effectLst/>
              </a:rPr>
            </a:br>
            <a:r>
              <a:rPr lang="en-US" sz="4000" b="1" dirty="0" smtClean="0">
                <a:effectLst/>
              </a:rPr>
              <a:t>A </a:t>
            </a:r>
            <a:r>
              <a:rPr lang="en-US" sz="4000" b="1" dirty="0">
                <a:effectLst/>
              </a:rPr>
              <a:t>NEW MULTIFOCAL DAILY DISPOSABLE LENS</a:t>
            </a:r>
            <a:r>
              <a:rPr lang="tr-TR" sz="4000" b="1" dirty="0">
                <a:effectLst/>
              </a:rPr>
              <a:t/>
            </a:r>
            <a:br>
              <a:rPr lang="tr-TR" sz="4000" b="1" dirty="0">
                <a:effectLst/>
              </a:rPr>
            </a:br>
            <a:r>
              <a:rPr lang="tr-TR" sz="3600" b="1" dirty="0">
                <a:effectLst/>
              </a:rPr>
              <a:t>Kurt </a:t>
            </a:r>
            <a:r>
              <a:rPr lang="tr-TR" sz="3600" b="1" dirty="0" smtClean="0">
                <a:effectLst/>
              </a:rPr>
              <a:t>Moody</a:t>
            </a:r>
            <a:r>
              <a:rPr lang="en-GB" sz="3600" b="1" dirty="0" smtClean="0">
                <a:effectLst/>
              </a:rPr>
              <a:t>       </a:t>
            </a:r>
            <a:r>
              <a:rPr lang="tr-TR" sz="3600" b="1" dirty="0" smtClean="0">
                <a:effectLst/>
              </a:rPr>
              <a:t>Tom Karkkainen</a:t>
            </a:r>
            <a:r>
              <a:rPr lang="en-GB" sz="3600" b="1" dirty="0" smtClean="0">
                <a:effectLst/>
              </a:rPr>
              <a:t>	       R</a:t>
            </a:r>
            <a:r>
              <a:rPr lang="tr-TR" sz="3600" b="1" dirty="0" smtClean="0">
                <a:effectLst/>
              </a:rPr>
              <a:t>on Clark</a:t>
            </a:r>
            <a:r>
              <a:rPr lang="en-GB" sz="3600" b="1" dirty="0" smtClean="0">
                <a:effectLst/>
              </a:rPr>
              <a:t>		</a:t>
            </a:r>
            <a:r>
              <a:rPr lang="tr-TR" sz="3600" b="1" dirty="0" smtClean="0">
                <a:effectLst/>
              </a:rPr>
              <a:t>Jasper Xu</a:t>
            </a:r>
            <a:r>
              <a:rPr lang="en-GB" sz="3600" b="1" dirty="0" smtClean="0">
                <a:effectLst/>
              </a:rPr>
              <a:t>		</a:t>
            </a:r>
            <a:r>
              <a:rPr lang="tr-TR" sz="3600" b="1" dirty="0" smtClean="0">
                <a:effectLst/>
              </a:rPr>
              <a:t>Sheila </a:t>
            </a:r>
            <a:r>
              <a:rPr lang="tr-TR" sz="3600" b="1" dirty="0">
                <a:effectLst/>
              </a:rPr>
              <a:t>Hickson-Curran </a:t>
            </a:r>
            <a:r>
              <a:rPr lang="en-GB" sz="3600" b="1" dirty="0" smtClean="0">
                <a:effectLst/>
              </a:rPr>
              <a:t/>
            </a:r>
            <a:br>
              <a:rPr lang="en-GB" sz="3600" b="1" dirty="0" smtClean="0">
                <a:effectLst/>
              </a:rPr>
            </a:br>
            <a:r>
              <a:rPr lang="tr-TR" sz="2800" b="1" dirty="0" smtClean="0">
                <a:effectLst/>
              </a:rPr>
              <a:t>Johnson </a:t>
            </a:r>
            <a:r>
              <a:rPr lang="tr-TR" sz="2800" b="1" dirty="0">
                <a:effectLst/>
              </a:rPr>
              <a:t>&amp; Johnson Vision Care, Inc.</a:t>
            </a:r>
            <a:endParaRPr lang="tr-TR" sz="2000" dirty="0">
              <a:effectLst/>
            </a:endParaRPr>
          </a:p>
        </p:txBody>
      </p:sp>
      <p:grpSp>
        <p:nvGrpSpPr>
          <p:cNvPr id="20" name="Group 19"/>
          <p:cNvGrpSpPr/>
          <p:nvPr/>
        </p:nvGrpSpPr>
        <p:grpSpPr>
          <a:xfrm>
            <a:off x="15032167" y="12361838"/>
            <a:ext cx="4770311" cy="1555811"/>
            <a:chOff x="31998306" y="26084461"/>
            <a:chExt cx="10978494" cy="3844465"/>
          </a:xfrm>
        </p:grpSpPr>
        <p:pic>
          <p:nvPicPr>
            <p:cNvPr id="28" name="Picture 2" descr="cid:image001.png@01D013C0.AD8CF8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sp>
        <p:nvSpPr>
          <p:cNvPr id="30" name="Rectangle 1"/>
          <p:cNvSpPr>
            <a:spLocks noChangeArrowheads="1"/>
          </p:cNvSpPr>
          <p:nvPr/>
        </p:nvSpPr>
        <p:spPr bwMode="auto">
          <a:xfrm>
            <a:off x="18110574" y="948366"/>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2 of 4</a:t>
            </a:r>
            <a:endParaRPr lang="en-US" sz="5300" b="1" dirty="0">
              <a:solidFill>
                <a:srgbClr val="FFFFFF"/>
              </a:solidFill>
              <a:latin typeface="Calibri" panose="020F0502020204030204" pitchFamily="34" charset="0"/>
              <a:cs typeface="Calibri" panose="020F0502020204030204" pitchFamily="34" charset="0"/>
            </a:endParaRPr>
          </a:p>
        </p:txBody>
      </p:sp>
      <p:grpSp>
        <p:nvGrpSpPr>
          <p:cNvPr id="31" name="Group 30"/>
          <p:cNvGrpSpPr/>
          <p:nvPr/>
        </p:nvGrpSpPr>
        <p:grpSpPr>
          <a:xfrm>
            <a:off x="402912" y="2749550"/>
            <a:ext cx="19370804" cy="985859"/>
            <a:chOff x="785447" y="4928727"/>
            <a:chExt cx="17849787" cy="1234820"/>
          </a:xfrm>
        </p:grpSpPr>
        <p:pic>
          <p:nvPicPr>
            <p:cNvPr id="32" name="Picture 114" descr="&#10;header_bg.jpg                                                  00073E6Dgaechter                       C075CDFC:"/>
            <p:cNvPicPr>
              <a:picLocks noChangeAspect="1" noChangeArrowheads="1"/>
            </p:cNvPicPr>
            <p:nvPr/>
          </p:nvPicPr>
          <p:blipFill>
            <a:blip r:embed="rId4" cstate="print"/>
            <a:srcRect/>
            <a:stretch>
              <a:fillRect/>
            </a:stretch>
          </p:blipFill>
          <p:spPr bwMode="auto">
            <a:xfrm>
              <a:off x="785447" y="4928727"/>
              <a:ext cx="17849787" cy="1234820"/>
            </a:xfrm>
            <a:prstGeom prst="rect">
              <a:avLst/>
            </a:prstGeom>
            <a:noFill/>
            <a:ln w="9525">
              <a:noFill/>
              <a:miter lim="800000"/>
              <a:headEnd/>
              <a:tailEnd/>
            </a:ln>
          </p:spPr>
        </p:pic>
        <p:sp>
          <p:nvSpPr>
            <p:cNvPr id="33" name="Text Box 106"/>
            <p:cNvSpPr txBox="1">
              <a:spLocks noChangeArrowheads="1"/>
            </p:cNvSpPr>
            <p:nvPr/>
          </p:nvSpPr>
          <p:spPr bwMode="auto">
            <a:xfrm>
              <a:off x="1147029" y="5141185"/>
              <a:ext cx="9580854" cy="7173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GB" sz="3200" b="1" dirty="0" smtClean="0">
                  <a:solidFill>
                    <a:srgbClr val="FFFFFF"/>
                  </a:solidFill>
                  <a:latin typeface="Arial" panose="020B0604020202020204" pitchFamily="34" charset="0"/>
                  <a:cs typeface="Arial" panose="020B0604020202020204" pitchFamily="34" charset="0"/>
                  <a:sym typeface="Symbol" pitchFamily="18" charset="2"/>
                </a:rPr>
                <a:t>Results – Demographics and Visual Acuity</a:t>
              </a:r>
              <a:endParaRPr lang="en-US" sz="2400" dirty="0">
                <a:solidFill>
                  <a:srgbClr val="000000"/>
                </a:solidFill>
                <a:latin typeface="Arial" panose="020B0604020202020204" pitchFamily="34" charset="0"/>
                <a:cs typeface="Arial" panose="020B0604020202020204" pitchFamily="34" charset="0"/>
                <a:sym typeface="Symbol" pitchFamily="18" charset="2"/>
              </a:endParaRPr>
            </a:p>
          </p:txBody>
        </p:sp>
      </p:grpSp>
      <p:sp>
        <p:nvSpPr>
          <p:cNvPr id="34" name="Metin Yer Tutucusu 2"/>
          <p:cNvSpPr txBox="1">
            <a:spLocks/>
          </p:cNvSpPr>
          <p:nvPr/>
        </p:nvSpPr>
        <p:spPr>
          <a:xfrm>
            <a:off x="402913" y="3735409"/>
            <a:ext cx="8734737" cy="9788344"/>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800" dirty="0" smtClean="0"/>
              <a:t>Cohort </a:t>
            </a:r>
            <a:r>
              <a:rPr lang="en-US" sz="2800" dirty="0"/>
              <a:t>of 275 </a:t>
            </a:r>
            <a:r>
              <a:rPr lang="en-US" sz="2800" dirty="0" err="1"/>
              <a:t>presbyopic</a:t>
            </a:r>
            <a:r>
              <a:rPr lang="en-US" sz="2800" dirty="0"/>
              <a:t> subjects </a:t>
            </a:r>
          </a:p>
          <a:p>
            <a:pPr marL="914400" lvl="1" indent="-457200" algn="just">
              <a:buClr>
                <a:srgbClr val="FF0000"/>
              </a:buClr>
              <a:buFont typeface="Arial" panose="020B0604020202020204" pitchFamily="34" charset="0"/>
              <a:buChar char="•"/>
            </a:pPr>
            <a:r>
              <a:rPr lang="tr-TR" sz="2800" dirty="0" smtClean="0"/>
              <a:t>77</a:t>
            </a:r>
            <a:r>
              <a:rPr lang="tr-TR" sz="2800" dirty="0"/>
              <a:t>% </a:t>
            </a:r>
            <a:r>
              <a:rPr lang="tr-TR" sz="2800" dirty="0" err="1"/>
              <a:t>Female</a:t>
            </a:r>
            <a:r>
              <a:rPr lang="tr-TR" sz="2800" dirty="0"/>
              <a:t> </a:t>
            </a:r>
          </a:p>
          <a:p>
            <a:pPr marL="914400" lvl="1" indent="-457200" algn="just">
              <a:buClr>
                <a:srgbClr val="FF0000"/>
              </a:buClr>
              <a:buFont typeface="Arial" panose="020B0604020202020204" pitchFamily="34" charset="0"/>
              <a:buChar char="•"/>
            </a:pPr>
            <a:r>
              <a:rPr lang="en-US" sz="2800" dirty="0" smtClean="0"/>
              <a:t>Age </a:t>
            </a:r>
            <a:r>
              <a:rPr lang="en-US" sz="2800" dirty="0"/>
              <a:t>50 ± 6 years (range 40-67) </a:t>
            </a:r>
          </a:p>
          <a:p>
            <a:pPr marL="914400" lvl="1" indent="-457200" algn="just">
              <a:buClr>
                <a:srgbClr val="FF0000"/>
              </a:buClr>
              <a:buFont typeface="Arial" panose="020B0604020202020204" pitchFamily="34" charset="0"/>
              <a:buChar char="•"/>
            </a:pPr>
            <a:r>
              <a:rPr lang="en-US" sz="2800" dirty="0" smtClean="0"/>
              <a:t>All </a:t>
            </a:r>
            <a:r>
              <a:rPr lang="en-US" sz="2800" dirty="0"/>
              <a:t>habitual soft CL wearers (any design, material or modality) </a:t>
            </a:r>
          </a:p>
          <a:p>
            <a:pPr marL="914400" lvl="1" indent="-457200" algn="just">
              <a:buClr>
                <a:srgbClr val="FF0000"/>
              </a:buClr>
              <a:buFont typeface="Arial" panose="020B0604020202020204" pitchFamily="34" charset="0"/>
              <a:buChar char="•"/>
            </a:pPr>
            <a:r>
              <a:rPr lang="tr-TR" sz="2800" dirty="0" err="1" smtClean="0"/>
              <a:t>Astigmatism</a:t>
            </a:r>
            <a:r>
              <a:rPr lang="tr-TR" sz="2800" dirty="0" smtClean="0"/>
              <a:t> </a:t>
            </a:r>
            <a:r>
              <a:rPr lang="tr-TR" sz="2800" dirty="0"/>
              <a:t>&lt;0.75D </a:t>
            </a:r>
            <a:endParaRPr lang="tr-TR" sz="2800" dirty="0" smtClean="0"/>
          </a:p>
          <a:p>
            <a:pPr marL="914400" lvl="1" indent="-457200" algn="just">
              <a:buClr>
                <a:srgbClr val="FF0000"/>
              </a:buClr>
              <a:buFont typeface="Arial" panose="020B0604020202020204" pitchFamily="34" charset="0"/>
              <a:buChar char="•"/>
            </a:pPr>
            <a:r>
              <a:rPr lang="pt-BR" sz="2600" dirty="0" smtClean="0"/>
              <a:t>181 </a:t>
            </a:r>
            <a:r>
              <a:rPr lang="pt-BR" sz="2600" dirty="0"/>
              <a:t>myopes (plano to -6.00D CL Rx) </a:t>
            </a:r>
          </a:p>
          <a:p>
            <a:pPr marL="914400" lvl="1" indent="-457200" algn="just">
              <a:buClr>
                <a:srgbClr val="FF0000"/>
              </a:buClr>
              <a:buFont typeface="Arial" panose="020B0604020202020204" pitchFamily="34" charset="0"/>
              <a:buChar char="•"/>
            </a:pPr>
            <a:r>
              <a:rPr lang="en-US" sz="2600" dirty="0" smtClean="0"/>
              <a:t>94 </a:t>
            </a:r>
            <a:r>
              <a:rPr lang="en-US" sz="2600" dirty="0" err="1"/>
              <a:t>hyperopes</a:t>
            </a:r>
            <a:r>
              <a:rPr lang="en-US" sz="2600" dirty="0"/>
              <a:t> (+0.25D to +4.00D CL Rx) </a:t>
            </a:r>
          </a:p>
          <a:p>
            <a:pPr marL="914400" lvl="1" indent="-457200" algn="just">
              <a:buClr>
                <a:srgbClr val="FF0000"/>
              </a:buClr>
              <a:buFont typeface="Arial" panose="020B0604020202020204" pitchFamily="34" charset="0"/>
              <a:buChar char="•"/>
            </a:pPr>
            <a:r>
              <a:rPr lang="en-US" sz="2600" dirty="0" smtClean="0"/>
              <a:t>76 </a:t>
            </a:r>
            <a:r>
              <a:rPr lang="en-US" sz="2600" dirty="0"/>
              <a:t>Low Add Subjects (+0.75D to +1.25D) </a:t>
            </a:r>
          </a:p>
          <a:p>
            <a:pPr marL="914400" lvl="1" indent="-457200" algn="just">
              <a:buClr>
                <a:srgbClr val="FF0000"/>
              </a:buClr>
              <a:buFont typeface="Arial" panose="020B0604020202020204" pitchFamily="34" charset="0"/>
              <a:buChar char="•"/>
            </a:pPr>
            <a:r>
              <a:rPr lang="en-US" sz="2600" dirty="0" smtClean="0"/>
              <a:t>89 </a:t>
            </a:r>
            <a:r>
              <a:rPr lang="en-US" sz="2600" dirty="0"/>
              <a:t>Mid Add Subjects (+1.50D to +1.75D) </a:t>
            </a:r>
          </a:p>
          <a:p>
            <a:pPr marL="914400" lvl="1" indent="-457200" algn="just">
              <a:buClr>
                <a:srgbClr val="FF0000"/>
              </a:buClr>
              <a:buFont typeface="Arial" panose="020B0604020202020204" pitchFamily="34" charset="0"/>
              <a:buChar char="•"/>
            </a:pPr>
            <a:r>
              <a:rPr lang="en-US" sz="2600" dirty="0" smtClean="0"/>
              <a:t>110 </a:t>
            </a:r>
            <a:r>
              <a:rPr lang="en-US" sz="2600" dirty="0"/>
              <a:t>High Add Subjects (+2.00D to +2.50D) </a:t>
            </a:r>
            <a:endParaRPr lang="en-US" sz="2600" dirty="0" smtClean="0"/>
          </a:p>
          <a:p>
            <a:pPr algn="just"/>
            <a:r>
              <a:rPr lang="en-US" sz="2800" dirty="0">
                <a:solidFill>
                  <a:srgbClr val="000000"/>
                </a:solidFill>
                <a:cs typeface="Times New Roman" pitchFamily="18" charset="0"/>
                <a:sym typeface="Symbol" pitchFamily="18" charset="2"/>
              </a:rPr>
              <a:t>Overall: Considering </a:t>
            </a:r>
            <a:r>
              <a:rPr lang="en-US" sz="2800" dirty="0" smtClean="0">
                <a:solidFill>
                  <a:srgbClr val="000000"/>
                </a:solidFill>
                <a:cs typeface="Times New Roman" pitchFamily="18" charset="0"/>
                <a:sym typeface="Symbol" pitchFamily="18" charset="2"/>
              </a:rPr>
              <a:t>full </a:t>
            </a:r>
            <a:r>
              <a:rPr lang="en-US" sz="2800" dirty="0">
                <a:solidFill>
                  <a:srgbClr val="000000"/>
                </a:solidFill>
                <a:cs typeface="Times New Roman" pitchFamily="18" charset="0"/>
                <a:sym typeface="Symbol" pitchFamily="18" charset="2"/>
              </a:rPr>
              <a:t>cohort of 275 subjects, 86% attained DVA of 0.0 </a:t>
            </a:r>
            <a:r>
              <a:rPr lang="en-US" sz="2800" dirty="0" err="1">
                <a:solidFill>
                  <a:srgbClr val="000000"/>
                </a:solidFill>
                <a:cs typeface="Times New Roman" pitchFamily="18" charset="0"/>
                <a:sym typeface="Symbol" pitchFamily="18" charset="2"/>
              </a:rPr>
              <a:t>logMAR</a:t>
            </a:r>
            <a:r>
              <a:rPr lang="en-US" sz="2800" dirty="0">
                <a:solidFill>
                  <a:srgbClr val="000000"/>
                </a:solidFill>
                <a:cs typeface="Times New Roman" pitchFamily="18" charset="0"/>
                <a:sym typeface="Symbol" pitchFamily="18" charset="2"/>
              </a:rPr>
              <a:t> or </a:t>
            </a:r>
            <a:r>
              <a:rPr lang="en-US" sz="2800" dirty="0">
                <a:cs typeface="Times New Roman" pitchFamily="18" charset="0"/>
                <a:sym typeface="Symbol" pitchFamily="18" charset="2"/>
              </a:rPr>
              <a:t>better  </a:t>
            </a:r>
          </a:p>
          <a:p>
            <a:pPr marL="914400" lvl="1" indent="-457200" algn="just">
              <a:buClr>
                <a:srgbClr val="FF0000"/>
              </a:buClr>
              <a:buFont typeface="Arial" panose="020B0604020202020204" pitchFamily="34" charset="0"/>
              <a:buChar char="•"/>
            </a:pPr>
            <a:r>
              <a:rPr lang="en-US" sz="2800" dirty="0">
                <a:cs typeface="Times New Roman" pitchFamily="18" charset="0"/>
                <a:sym typeface="Symbol" pitchFamily="18" charset="2"/>
              </a:rPr>
              <a:t>Virtually all subjects (97%) attained DVA of 0.1 </a:t>
            </a:r>
            <a:r>
              <a:rPr lang="en-US" sz="2800" dirty="0" err="1">
                <a:cs typeface="Times New Roman" pitchFamily="18" charset="0"/>
                <a:sym typeface="Symbol" pitchFamily="18" charset="2"/>
              </a:rPr>
              <a:t>logMAR</a:t>
            </a:r>
            <a:r>
              <a:rPr lang="en-US" sz="2800" dirty="0">
                <a:cs typeface="Times New Roman" pitchFamily="18" charset="0"/>
                <a:sym typeface="Symbol" pitchFamily="18" charset="2"/>
              </a:rPr>
              <a:t> or better.</a:t>
            </a:r>
          </a:p>
          <a:p>
            <a:pPr marL="914400" lvl="1" indent="-457200" algn="just">
              <a:buClr>
                <a:srgbClr val="FF0000"/>
              </a:buClr>
              <a:buFont typeface="Arial" panose="020B0604020202020204" pitchFamily="34" charset="0"/>
              <a:buChar char="•"/>
            </a:pPr>
            <a:r>
              <a:rPr lang="en-US" sz="2800" dirty="0">
                <a:cs typeface="Times New Roman" pitchFamily="18" charset="0"/>
                <a:sym typeface="Symbol" pitchFamily="18" charset="2"/>
              </a:rPr>
              <a:t>IVA of 0.1 </a:t>
            </a:r>
            <a:r>
              <a:rPr lang="en-US" sz="2800" dirty="0" err="1">
                <a:cs typeface="Times New Roman" pitchFamily="18" charset="0"/>
                <a:sym typeface="Symbol" pitchFamily="18" charset="2"/>
              </a:rPr>
              <a:t>logMAR</a:t>
            </a:r>
            <a:r>
              <a:rPr lang="en-US" sz="2800" dirty="0">
                <a:cs typeface="Times New Roman" pitchFamily="18" charset="0"/>
                <a:sym typeface="Symbol" pitchFamily="18" charset="2"/>
              </a:rPr>
              <a:t> or better attained by 98% and all subjects  (100%) achieved 0.2 </a:t>
            </a:r>
            <a:r>
              <a:rPr lang="en-US" sz="2800" dirty="0" err="1">
                <a:cs typeface="Times New Roman" pitchFamily="18" charset="0"/>
                <a:sym typeface="Symbol" pitchFamily="18" charset="2"/>
              </a:rPr>
              <a:t>logMAR</a:t>
            </a:r>
            <a:r>
              <a:rPr lang="en-US" sz="2800" dirty="0">
                <a:cs typeface="Times New Roman" pitchFamily="18" charset="0"/>
                <a:sym typeface="Symbol" pitchFamily="18" charset="2"/>
              </a:rPr>
              <a:t> or better</a:t>
            </a:r>
          </a:p>
          <a:p>
            <a:pPr marL="914400" lvl="1" indent="-457200" algn="just">
              <a:buClr>
                <a:srgbClr val="FF0000"/>
              </a:buClr>
              <a:buFont typeface="Arial" panose="020B0604020202020204" pitchFamily="34" charset="0"/>
              <a:buChar char="•"/>
            </a:pPr>
            <a:r>
              <a:rPr lang="en-US" sz="2800" dirty="0">
                <a:cs typeface="Times New Roman" pitchFamily="18" charset="0"/>
                <a:sym typeface="Symbol" pitchFamily="18" charset="2"/>
              </a:rPr>
              <a:t>NVA of 0.2 </a:t>
            </a:r>
            <a:r>
              <a:rPr lang="en-US" sz="2800" dirty="0" err="1">
                <a:cs typeface="Times New Roman" pitchFamily="18" charset="0"/>
                <a:sym typeface="Symbol" pitchFamily="18" charset="2"/>
              </a:rPr>
              <a:t>logMAR</a:t>
            </a:r>
            <a:r>
              <a:rPr lang="en-US" sz="2800" dirty="0">
                <a:cs typeface="Times New Roman" pitchFamily="18" charset="0"/>
                <a:sym typeface="Symbol" pitchFamily="18" charset="2"/>
              </a:rPr>
              <a:t> or better attained by virtually all subjects </a:t>
            </a:r>
            <a:r>
              <a:rPr lang="en-US" sz="2800" dirty="0">
                <a:solidFill>
                  <a:srgbClr val="000000"/>
                </a:solidFill>
                <a:cs typeface="Times New Roman" pitchFamily="18" charset="0"/>
                <a:sym typeface="Symbol" pitchFamily="18" charset="2"/>
              </a:rPr>
              <a:t>(95%)</a:t>
            </a:r>
          </a:p>
          <a:p>
            <a:pPr algn="just"/>
            <a:r>
              <a:rPr lang="en-US" sz="2800" dirty="0">
                <a:solidFill>
                  <a:srgbClr val="000000"/>
                </a:solidFill>
                <a:cs typeface="Times New Roman" pitchFamily="18" charset="0"/>
                <a:sym typeface="Symbol" pitchFamily="18" charset="2"/>
              </a:rPr>
              <a:t>Add group: DVA, IVA and NVA levels were high for virtually all subjects in LOW, MID and HIGH Add groups</a:t>
            </a:r>
          </a:p>
          <a:p>
            <a:pPr algn="just"/>
            <a:r>
              <a:rPr lang="en-US" sz="2800" dirty="0">
                <a:solidFill>
                  <a:srgbClr val="000000"/>
                </a:solidFill>
                <a:cs typeface="Times New Roman" pitchFamily="18" charset="0"/>
                <a:sym typeface="Symbol" pitchFamily="18" charset="2"/>
              </a:rPr>
              <a:t>Refractive Error: </a:t>
            </a:r>
            <a:r>
              <a:rPr lang="en-US" sz="2800" dirty="0" err="1">
                <a:solidFill>
                  <a:srgbClr val="000000"/>
                </a:solidFill>
                <a:cs typeface="Times New Roman" pitchFamily="18" charset="0"/>
                <a:sym typeface="Symbol" pitchFamily="18" charset="2"/>
              </a:rPr>
              <a:t>Myopes</a:t>
            </a:r>
            <a:r>
              <a:rPr lang="en-US" sz="2800" dirty="0">
                <a:solidFill>
                  <a:srgbClr val="000000"/>
                </a:solidFill>
                <a:cs typeface="Times New Roman" pitchFamily="18" charset="0"/>
                <a:sym typeface="Symbol" pitchFamily="18" charset="2"/>
              </a:rPr>
              <a:t> and </a:t>
            </a:r>
            <a:r>
              <a:rPr lang="en-US" sz="2800" dirty="0" err="1">
                <a:solidFill>
                  <a:srgbClr val="000000"/>
                </a:solidFill>
                <a:cs typeface="Times New Roman" pitchFamily="18" charset="0"/>
                <a:sym typeface="Symbol" pitchFamily="18" charset="2"/>
              </a:rPr>
              <a:t>Hyperopes</a:t>
            </a:r>
            <a:r>
              <a:rPr lang="en-US" sz="2800" dirty="0">
                <a:solidFill>
                  <a:srgbClr val="000000"/>
                </a:solidFill>
                <a:cs typeface="Times New Roman" pitchFamily="18" charset="0"/>
                <a:sym typeface="Symbol" pitchFamily="18" charset="2"/>
              </a:rPr>
              <a:t> each achieved high levels of DVA, IVA and NVA</a:t>
            </a:r>
            <a:endParaRPr lang="en-US" sz="2800" baseline="30000" dirty="0">
              <a:solidFill>
                <a:srgbClr val="000000"/>
              </a:solidFill>
              <a:cs typeface="Times New Roman" pitchFamily="18" charset="0"/>
              <a:sym typeface="Symbol" pitchFamily="18" charset="2"/>
            </a:endParaRPr>
          </a:p>
          <a:p>
            <a:pPr algn="just"/>
            <a:endParaRPr lang="en-GB" sz="2800" dirty="0"/>
          </a:p>
          <a:p>
            <a:pPr algn="just"/>
            <a:endParaRPr lang="en-US" sz="2800" dirty="0"/>
          </a:p>
        </p:txBody>
      </p:sp>
      <p:graphicFrame>
        <p:nvGraphicFramePr>
          <p:cNvPr id="36" name="Table 35"/>
          <p:cNvGraphicFramePr>
            <a:graphicFrameLocks noGrp="1"/>
          </p:cNvGraphicFramePr>
          <p:nvPr>
            <p:extLst>
              <p:ext uri="{D42A27DB-BD31-4B8C-83A1-F6EECF244321}">
                <p14:modId xmlns:p14="http://schemas.microsoft.com/office/powerpoint/2010/main" val="1127720744"/>
              </p:ext>
            </p:extLst>
          </p:nvPr>
        </p:nvGraphicFramePr>
        <p:xfrm>
          <a:off x="9445630" y="4730750"/>
          <a:ext cx="10356848" cy="7065753"/>
        </p:xfrm>
        <a:graphic>
          <a:graphicData uri="http://schemas.openxmlformats.org/drawingml/2006/table">
            <a:tbl>
              <a:tblPr firstRow="1" bandRow="1">
                <a:tableStyleId>{5C22544A-7EE6-4342-B048-85BDC9FD1C3A}</a:tableStyleId>
              </a:tblPr>
              <a:tblGrid>
                <a:gridCol w="1749420"/>
                <a:gridCol w="1077004"/>
                <a:gridCol w="1139401"/>
                <a:gridCol w="1612362"/>
                <a:gridCol w="1589719"/>
                <a:gridCol w="1674035"/>
                <a:gridCol w="1514907"/>
              </a:tblGrid>
              <a:tr h="864495">
                <a:tc>
                  <a:txBody>
                    <a:bodyPr/>
                    <a:lstStyle/>
                    <a:p>
                      <a:endParaRPr lang="en-GB" sz="1400" dirty="0">
                        <a:latin typeface="Arial" panose="020B0604020202020204" pitchFamily="34" charset="0"/>
                        <a:cs typeface="Arial" panose="020B0604020202020204" pitchFamily="34" charset="0"/>
                      </a:endParaRPr>
                    </a:p>
                  </a:txBody>
                  <a:tcPr/>
                </a:tc>
                <a:tc gridSpan="6">
                  <a:txBody>
                    <a:bodyPr/>
                    <a:lstStyle/>
                    <a:p>
                      <a:pPr algn="ctr"/>
                      <a:r>
                        <a:rPr lang="en-GB" sz="2400" baseline="0" dirty="0" smtClean="0">
                          <a:latin typeface="Arial" panose="020B0604020202020204" pitchFamily="34" charset="0"/>
                          <a:cs typeface="Arial" panose="020B0604020202020204" pitchFamily="34" charset="0"/>
                        </a:rPr>
                        <a:t>TABLE 1: </a:t>
                      </a:r>
                      <a:r>
                        <a:rPr lang="en-GB" sz="2400" baseline="0" dirty="0" smtClean="0">
                          <a:solidFill>
                            <a:schemeClr val="bg1"/>
                          </a:solidFill>
                          <a:latin typeface="Arial" panose="020B0604020202020204" pitchFamily="34" charset="0"/>
                          <a:cs typeface="Arial" panose="020B0604020202020204" pitchFamily="34" charset="0"/>
                        </a:rPr>
                        <a:t>Proportion of subjects</a:t>
                      </a:r>
                      <a:r>
                        <a:rPr lang="en-GB" sz="2400" baseline="0" dirty="0" smtClean="0">
                          <a:solidFill>
                            <a:srgbClr val="FF0000"/>
                          </a:solidFill>
                          <a:latin typeface="Arial" panose="020B0604020202020204" pitchFamily="34" charset="0"/>
                          <a:cs typeface="Arial" panose="020B0604020202020204" pitchFamily="34" charset="0"/>
                        </a:rPr>
                        <a:t> </a:t>
                      </a:r>
                      <a:r>
                        <a:rPr lang="en-GB" sz="2400" baseline="0" dirty="0" smtClean="0">
                          <a:latin typeface="Arial" panose="020B0604020202020204" pitchFamily="34" charset="0"/>
                          <a:cs typeface="Arial" panose="020B0604020202020204" pitchFamily="34" charset="0"/>
                        </a:rPr>
                        <a:t>achieving binocular logMAR VA (high contrast, high illumination)</a:t>
                      </a:r>
                      <a:endParaRPr lang="en-GB" sz="2400" dirty="0">
                        <a:latin typeface="Arial" panose="020B0604020202020204" pitchFamily="34" charset="0"/>
                        <a:cs typeface="Arial" panose="020B0604020202020204" pitchFamily="34" charset="0"/>
                      </a:endParaRPr>
                    </a:p>
                  </a:txBody>
                  <a:tcPr marL="72000" marR="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11149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1" dirty="0" smtClean="0">
                          <a:latin typeface="Arial" panose="020B0604020202020204" pitchFamily="34" charset="0"/>
                          <a:cs typeface="Arial" panose="020B0604020202020204" pitchFamily="34" charset="0"/>
                        </a:rPr>
                        <a:t>Visual Acuity (logMAR)</a:t>
                      </a:r>
                    </a:p>
                  </a:txBody>
                  <a:tcPr/>
                </a:tc>
                <a:tc>
                  <a:txBody>
                    <a:bodyPr/>
                    <a:lstStyle/>
                    <a:p>
                      <a:pPr algn="ctr"/>
                      <a:r>
                        <a:rPr lang="en-GB" sz="1800" b="1" dirty="0" smtClean="0">
                          <a:latin typeface="Arial" panose="020B0604020202020204" pitchFamily="34" charset="0"/>
                          <a:cs typeface="Arial" panose="020B0604020202020204" pitchFamily="34" charset="0"/>
                        </a:rPr>
                        <a:t>Dist. VA</a:t>
                      </a:r>
                      <a:r>
                        <a:rPr lang="en-GB" sz="1600" dirty="0" smtClean="0">
                          <a:latin typeface="Arial" panose="020B0604020202020204" pitchFamily="34" charset="0"/>
                          <a:cs typeface="Arial" panose="020B0604020202020204" pitchFamily="34" charset="0"/>
                        </a:rPr>
                        <a:t> ≤0.0  </a:t>
                      </a:r>
                      <a:r>
                        <a:rPr lang="en-GB" sz="1800" dirty="0" smtClean="0">
                          <a:latin typeface="Arial" panose="020B0604020202020204" pitchFamily="34" charset="0"/>
                          <a:cs typeface="Arial" panose="020B0604020202020204" pitchFamily="34" charset="0"/>
                        </a:rPr>
                        <a:t>(≥6/6)</a:t>
                      </a:r>
                      <a:endParaRPr lang="en-GB" sz="1400" dirty="0">
                        <a:latin typeface="Arial" panose="020B0604020202020204" pitchFamily="34" charset="0"/>
                        <a:cs typeface="Arial" panose="020B0604020202020204" pitchFamily="34" charset="0"/>
                      </a:endParaRPr>
                    </a:p>
                  </a:txBody>
                  <a:tcPr marL="0" marR="0" marT="0" marB="0">
                    <a:solidFill>
                      <a:schemeClr val="bg1">
                        <a:lumMod val="85000"/>
                      </a:schemeClr>
                    </a:solidFill>
                  </a:tcPr>
                </a:tc>
                <a:tc>
                  <a:txBody>
                    <a:bodyPr/>
                    <a:lstStyle/>
                    <a:p>
                      <a:pPr algn="ctr"/>
                      <a:r>
                        <a:rPr lang="en-GB" sz="1800" b="1" dirty="0" smtClean="0">
                          <a:latin typeface="Arial" panose="020B0604020202020204" pitchFamily="34" charset="0"/>
                          <a:cs typeface="Arial" panose="020B0604020202020204" pitchFamily="34" charset="0"/>
                        </a:rPr>
                        <a:t>Dist. VA</a:t>
                      </a:r>
                      <a:r>
                        <a:rPr lang="en-GB" sz="1600" dirty="0" smtClean="0">
                          <a:latin typeface="Arial" panose="020B0604020202020204" pitchFamily="34" charset="0"/>
                          <a:cs typeface="Arial" panose="020B0604020202020204" pitchFamily="34" charset="0"/>
                        </a:rPr>
                        <a:t> ≤0.1  </a:t>
                      </a:r>
                      <a:r>
                        <a:rPr lang="en-GB" sz="1800" dirty="0" smtClean="0">
                          <a:latin typeface="Arial" panose="020B0604020202020204" pitchFamily="34" charset="0"/>
                          <a:cs typeface="Arial" panose="020B0604020202020204" pitchFamily="34" charset="0"/>
                        </a:rPr>
                        <a:t>(≥6/7.5)</a:t>
                      </a:r>
                      <a:endParaRPr lang="en-GB" sz="1800" dirty="0">
                        <a:latin typeface="Arial" panose="020B0604020202020204" pitchFamily="34" charset="0"/>
                        <a:cs typeface="Arial" panose="020B0604020202020204" pitchFamily="34" charset="0"/>
                      </a:endParaRPr>
                    </a:p>
                  </a:txBody>
                  <a:tcPr marL="0" marR="0" marT="0" marB="0">
                    <a:solidFill>
                      <a:schemeClr val="bg1">
                        <a:lumMod val="85000"/>
                      </a:schemeClr>
                    </a:solidFill>
                  </a:tcPr>
                </a:tc>
                <a:tc>
                  <a:txBody>
                    <a:bodyPr/>
                    <a:lstStyle/>
                    <a:p>
                      <a:pPr algn="ctr"/>
                      <a:r>
                        <a:rPr lang="en-GB" sz="1800" b="1" dirty="0" smtClean="0">
                          <a:latin typeface="Arial" panose="020B0604020202020204" pitchFamily="34" charset="0"/>
                          <a:cs typeface="Arial" panose="020B0604020202020204" pitchFamily="34" charset="0"/>
                        </a:rPr>
                        <a:t>Intermediate</a:t>
                      </a:r>
                    </a:p>
                    <a:p>
                      <a:pPr algn="ctr"/>
                      <a:r>
                        <a:rPr lang="en-GB" sz="1800" b="1" baseline="0" dirty="0" smtClean="0">
                          <a:latin typeface="Arial" panose="020B0604020202020204" pitchFamily="34" charset="0"/>
                          <a:cs typeface="Arial" panose="020B0604020202020204" pitchFamily="34" charset="0"/>
                        </a:rPr>
                        <a:t> VA</a:t>
                      </a:r>
                      <a:r>
                        <a:rPr lang="en-GB" sz="1600" baseline="0" dirty="0" smtClean="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≤0.1  (≥N8@65cm</a:t>
                      </a:r>
                      <a:r>
                        <a:rPr lang="en-GB" sz="18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a:txBody>
                  <a:tcPr marL="0" marR="0" marT="0" marB="0">
                    <a:solidFill>
                      <a:srgbClr val="FFFF9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800" b="1" dirty="0" smtClean="0">
                          <a:latin typeface="Arial" panose="020B0604020202020204" pitchFamily="34" charset="0"/>
                          <a:cs typeface="Arial" panose="020B0604020202020204" pitchFamily="34" charset="0"/>
                        </a:rPr>
                        <a:t>Intermediate</a:t>
                      </a:r>
                    </a:p>
                    <a:p>
                      <a:pPr marL="0" marR="0" indent="0" algn="ctr" defTabSz="457200" rtl="0" eaLnBrk="1" fontAlgn="auto" latinLnBrk="0" hangingPunct="1">
                        <a:lnSpc>
                          <a:spcPct val="100000"/>
                        </a:lnSpc>
                        <a:spcBef>
                          <a:spcPts val="0"/>
                        </a:spcBef>
                        <a:spcAft>
                          <a:spcPts val="0"/>
                        </a:spcAft>
                        <a:buClrTx/>
                        <a:buSzTx/>
                        <a:buFontTx/>
                        <a:buNone/>
                        <a:tabLst/>
                        <a:defRPr/>
                      </a:pPr>
                      <a:r>
                        <a:rPr lang="en-GB" sz="1800" b="1" baseline="0" dirty="0" smtClean="0">
                          <a:latin typeface="Arial" panose="020B0604020202020204" pitchFamily="34" charset="0"/>
                          <a:cs typeface="Arial" panose="020B0604020202020204" pitchFamily="34" charset="0"/>
                        </a:rPr>
                        <a:t> VA</a:t>
                      </a:r>
                      <a:r>
                        <a:rPr lang="en-GB" sz="1600" baseline="0" dirty="0" smtClean="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≤0.2  </a:t>
                      </a:r>
                      <a:r>
                        <a:rPr lang="en-GB" sz="1600" dirty="0" smtClean="0">
                          <a:solidFill>
                            <a:schemeClr val="tx1"/>
                          </a:solidFill>
                          <a:latin typeface="Arial" panose="020B0604020202020204" pitchFamily="34" charset="0"/>
                          <a:cs typeface="Arial" panose="020B0604020202020204" pitchFamily="34" charset="0"/>
                        </a:rPr>
                        <a:t>(≥N10@65cm)</a:t>
                      </a:r>
                      <a:endParaRPr lang="en-GB" sz="1200" dirty="0" smtClean="0">
                        <a:solidFill>
                          <a:schemeClr val="tx1"/>
                        </a:solidFill>
                        <a:latin typeface="Arial" panose="020B0604020202020204" pitchFamily="34" charset="0"/>
                        <a:cs typeface="Arial" panose="020B0604020202020204" pitchFamily="34" charset="0"/>
                      </a:endParaRPr>
                    </a:p>
                  </a:txBody>
                  <a:tcPr marL="0" marR="0" marT="0" marB="0">
                    <a:solidFill>
                      <a:srgbClr val="FFFF9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800" b="1" dirty="0" smtClean="0">
                          <a:latin typeface="Arial" panose="020B0604020202020204" pitchFamily="34" charset="0"/>
                          <a:cs typeface="Arial" panose="020B0604020202020204" pitchFamily="34" charset="0"/>
                        </a:rPr>
                        <a:t>Near VA</a:t>
                      </a:r>
                      <a:r>
                        <a:rPr lang="en-GB" sz="1600" dirty="0" smtClean="0">
                          <a:latin typeface="Arial" panose="020B0604020202020204" pitchFamily="34" charset="0"/>
                          <a:cs typeface="Arial" panose="020B0604020202020204" pitchFamily="34" charset="0"/>
                        </a:rPr>
                        <a:t> ≤0.1 </a:t>
                      </a:r>
                    </a:p>
                    <a:p>
                      <a:pPr marL="0" marR="0" indent="0" algn="ctr" defTabSz="457200" rtl="0" eaLnBrk="1" fontAlgn="auto" latinLnBrk="0" hangingPunct="1">
                        <a:lnSpc>
                          <a:spcPct val="100000"/>
                        </a:lnSpc>
                        <a:spcBef>
                          <a:spcPts val="0"/>
                        </a:spcBef>
                        <a:spcAft>
                          <a:spcPts val="0"/>
                        </a:spcAft>
                        <a:buClrTx/>
                        <a:buSzTx/>
                        <a:buFontTx/>
                        <a:buNone/>
                        <a:tabLst/>
                        <a:defRPr/>
                      </a:pPr>
                      <a:r>
                        <a:rPr lang="en-GB" sz="1800" dirty="0" smtClean="0">
                          <a:latin typeface="Arial" panose="020B0604020202020204" pitchFamily="34" charset="0"/>
                          <a:cs typeface="Arial" panose="020B0604020202020204" pitchFamily="34" charset="0"/>
                        </a:rPr>
                        <a:t>(≥N4.5@40cm</a:t>
                      </a:r>
                      <a:r>
                        <a:rPr lang="en-GB" sz="1600" dirty="0" smtClean="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a:txBody>
                  <a:tcPr marL="0" marR="0" marT="0" marB="0">
                    <a:solidFill>
                      <a:schemeClr val="accent6">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800" b="1" dirty="0" smtClean="0">
                          <a:latin typeface="Arial" panose="020B0604020202020204" pitchFamily="34" charset="0"/>
                          <a:cs typeface="Arial" panose="020B0604020202020204" pitchFamily="34" charset="0"/>
                        </a:rPr>
                        <a:t>Near VA</a:t>
                      </a:r>
                      <a:r>
                        <a:rPr lang="en-GB" sz="1600" dirty="0" smtClean="0">
                          <a:latin typeface="Arial" panose="020B0604020202020204" pitchFamily="34" charset="0"/>
                          <a:cs typeface="Arial" panose="020B0604020202020204" pitchFamily="34" charset="0"/>
                        </a:rPr>
                        <a:t> ≤0.2 </a:t>
                      </a:r>
                    </a:p>
                    <a:p>
                      <a:pPr marL="0" marR="0" indent="0" algn="ctr" defTabSz="457200" rtl="0" eaLnBrk="1" fontAlgn="auto" latinLnBrk="0" hangingPunct="1">
                        <a:lnSpc>
                          <a:spcPct val="100000"/>
                        </a:lnSpc>
                        <a:spcBef>
                          <a:spcPts val="0"/>
                        </a:spcBef>
                        <a:spcAft>
                          <a:spcPts val="0"/>
                        </a:spcAft>
                        <a:buClrTx/>
                        <a:buSzTx/>
                        <a:buFontTx/>
                        <a:buNone/>
                        <a:tabLst/>
                        <a:defRPr/>
                      </a:pPr>
                      <a:r>
                        <a:rPr lang="en-GB" sz="2000" dirty="0" smtClean="0">
                          <a:latin typeface="Arial" panose="020B0604020202020204" pitchFamily="34" charset="0"/>
                          <a:cs typeface="Arial" panose="020B0604020202020204" pitchFamily="34" charset="0"/>
                        </a:rPr>
                        <a:t>(</a:t>
                      </a:r>
                      <a:r>
                        <a:rPr lang="en-GB" sz="1800" dirty="0" smtClean="0">
                          <a:latin typeface="Arial" panose="020B0604020202020204" pitchFamily="34" charset="0"/>
                          <a:cs typeface="Arial" panose="020B0604020202020204" pitchFamily="34" charset="0"/>
                        </a:rPr>
                        <a:t>≥N6@40cm)</a:t>
                      </a:r>
                    </a:p>
                  </a:txBody>
                  <a:tcPr marL="0" marR="0" marT="0" marB="0">
                    <a:solidFill>
                      <a:schemeClr val="accent6">
                        <a:lumMod val="20000"/>
                        <a:lumOff val="80000"/>
                      </a:schemeClr>
                    </a:solidFill>
                  </a:tcPr>
                </a:tc>
              </a:tr>
              <a:tr h="864495">
                <a:tc>
                  <a:txBody>
                    <a:bodyPr/>
                    <a:lstStyle/>
                    <a:p>
                      <a:r>
                        <a:rPr lang="en-GB" sz="2400" b="0" dirty="0" smtClean="0">
                          <a:solidFill>
                            <a:schemeClr val="tx1"/>
                          </a:solidFill>
                          <a:latin typeface="Arial" panose="020B0604020202020204" pitchFamily="34" charset="0"/>
                          <a:cs typeface="Arial" panose="020B0604020202020204" pitchFamily="34" charset="0"/>
                        </a:rPr>
                        <a:t>ALL (n=275)</a:t>
                      </a:r>
                      <a:endParaRPr lang="en-GB" sz="24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86%</a:t>
                      </a:r>
                      <a:endParaRPr lang="en-GB" sz="2400"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97%</a:t>
                      </a:r>
                      <a:endParaRPr lang="en-GB" sz="2400"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98%</a:t>
                      </a:r>
                      <a:endParaRPr lang="en-GB" sz="2400" dirty="0">
                        <a:solidFill>
                          <a:schemeClr val="tx1"/>
                        </a:solidFill>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100%</a:t>
                      </a:r>
                      <a:endParaRPr lang="en-GB" sz="2400" dirty="0">
                        <a:solidFill>
                          <a:schemeClr val="tx1"/>
                        </a:solidFill>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79%</a:t>
                      </a:r>
                      <a:endParaRPr lang="en-GB" sz="2400" dirty="0">
                        <a:solidFill>
                          <a:schemeClr val="tx1"/>
                        </a:solidFill>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95%</a:t>
                      </a:r>
                      <a:endParaRPr lang="en-GB" sz="2400" dirty="0">
                        <a:solidFill>
                          <a:schemeClr val="tx1"/>
                        </a:solidFill>
                        <a:latin typeface="Arial" panose="020B0604020202020204" pitchFamily="34" charset="0"/>
                        <a:cs typeface="Arial" panose="020B0604020202020204" pitchFamily="34" charset="0"/>
                      </a:endParaRPr>
                    </a:p>
                  </a:txBody>
                  <a:tcPr>
                    <a:solidFill>
                      <a:schemeClr val="accent6">
                        <a:lumMod val="20000"/>
                        <a:lumOff val="80000"/>
                      </a:schemeClr>
                    </a:solidFill>
                  </a:tcPr>
                </a:tc>
              </a:tr>
              <a:tr h="845054">
                <a:tc>
                  <a:txBody>
                    <a:bodyPr/>
                    <a:lstStyle/>
                    <a:p>
                      <a:r>
                        <a:rPr lang="en-GB" sz="2400" b="0" dirty="0" smtClean="0">
                          <a:solidFill>
                            <a:schemeClr val="tx1"/>
                          </a:solidFill>
                          <a:latin typeface="Arial" panose="020B0604020202020204" pitchFamily="34" charset="0"/>
                          <a:cs typeface="Arial" panose="020B0604020202020204" pitchFamily="34" charset="0"/>
                        </a:rPr>
                        <a:t>LOW</a:t>
                      </a:r>
                      <a:r>
                        <a:rPr lang="en-GB" sz="2400" b="0" baseline="0" dirty="0" smtClean="0">
                          <a:solidFill>
                            <a:schemeClr val="tx1"/>
                          </a:solidFill>
                          <a:latin typeface="Arial" panose="020B0604020202020204" pitchFamily="34" charset="0"/>
                          <a:cs typeface="Arial" panose="020B0604020202020204" pitchFamily="34" charset="0"/>
                        </a:rPr>
                        <a:t> ADD</a:t>
                      </a:r>
                      <a:endParaRPr lang="en-GB" sz="24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92%</a:t>
                      </a:r>
                      <a:endParaRPr lang="en-GB" sz="2400"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99%</a:t>
                      </a:r>
                      <a:endParaRPr lang="en-GB" sz="2400"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99%</a:t>
                      </a:r>
                      <a:endParaRPr lang="en-GB" sz="2400" dirty="0">
                        <a:solidFill>
                          <a:schemeClr val="tx1"/>
                        </a:solidFill>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100%</a:t>
                      </a:r>
                      <a:endParaRPr lang="en-GB" sz="2400" dirty="0">
                        <a:solidFill>
                          <a:schemeClr val="tx1"/>
                        </a:solidFill>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87%</a:t>
                      </a:r>
                      <a:endParaRPr lang="en-GB" sz="2400" dirty="0">
                        <a:solidFill>
                          <a:schemeClr val="tx1"/>
                        </a:solidFill>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97%</a:t>
                      </a:r>
                      <a:endParaRPr lang="en-GB" sz="2400" dirty="0">
                        <a:solidFill>
                          <a:schemeClr val="tx1"/>
                        </a:solidFill>
                        <a:latin typeface="Arial" panose="020B0604020202020204" pitchFamily="34" charset="0"/>
                        <a:cs typeface="Arial" panose="020B0604020202020204" pitchFamily="34" charset="0"/>
                      </a:endParaRPr>
                    </a:p>
                  </a:txBody>
                  <a:tcPr>
                    <a:solidFill>
                      <a:schemeClr val="accent6">
                        <a:lumMod val="20000"/>
                        <a:lumOff val="80000"/>
                      </a:schemeClr>
                    </a:solidFill>
                  </a:tcPr>
                </a:tc>
              </a:tr>
              <a:tr h="845054">
                <a:tc>
                  <a:txBody>
                    <a:bodyPr/>
                    <a:lstStyle/>
                    <a:p>
                      <a:r>
                        <a:rPr lang="en-GB" sz="2400" b="0" dirty="0" smtClean="0">
                          <a:solidFill>
                            <a:schemeClr val="tx1"/>
                          </a:solidFill>
                          <a:latin typeface="Arial" panose="020B0604020202020204" pitchFamily="34" charset="0"/>
                          <a:cs typeface="Arial" panose="020B0604020202020204" pitchFamily="34" charset="0"/>
                        </a:rPr>
                        <a:t>MID ADD</a:t>
                      </a:r>
                      <a:endParaRPr lang="en-GB" sz="24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84%</a:t>
                      </a:r>
                      <a:endParaRPr lang="en-GB" sz="2400"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96%</a:t>
                      </a:r>
                      <a:endParaRPr lang="en-GB" sz="2400"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99%</a:t>
                      </a:r>
                      <a:endParaRPr lang="en-GB" sz="2400" dirty="0">
                        <a:solidFill>
                          <a:schemeClr val="tx1"/>
                        </a:solidFill>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100%</a:t>
                      </a:r>
                      <a:endParaRPr lang="en-GB" sz="2400" dirty="0">
                        <a:solidFill>
                          <a:schemeClr val="tx1"/>
                        </a:solidFill>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84%</a:t>
                      </a:r>
                      <a:endParaRPr lang="en-GB" sz="2400" dirty="0">
                        <a:solidFill>
                          <a:schemeClr val="tx1"/>
                        </a:solidFill>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97%</a:t>
                      </a:r>
                      <a:endParaRPr lang="en-GB" sz="2400" dirty="0">
                        <a:solidFill>
                          <a:schemeClr val="tx1"/>
                        </a:solidFill>
                        <a:latin typeface="Arial" panose="020B0604020202020204" pitchFamily="34" charset="0"/>
                        <a:cs typeface="Arial" panose="020B0604020202020204" pitchFamily="34" charset="0"/>
                      </a:endParaRPr>
                    </a:p>
                  </a:txBody>
                  <a:tcPr>
                    <a:solidFill>
                      <a:schemeClr val="accent6">
                        <a:lumMod val="20000"/>
                        <a:lumOff val="80000"/>
                      </a:schemeClr>
                    </a:solidFill>
                  </a:tcPr>
                </a:tc>
              </a:tr>
              <a:tr h="845054">
                <a:tc>
                  <a:txBody>
                    <a:bodyPr/>
                    <a:lstStyle/>
                    <a:p>
                      <a:r>
                        <a:rPr lang="en-GB" sz="2400" b="0" dirty="0" smtClean="0">
                          <a:solidFill>
                            <a:schemeClr val="tx1"/>
                          </a:solidFill>
                          <a:latin typeface="Arial" panose="020B0604020202020204" pitchFamily="34" charset="0"/>
                          <a:cs typeface="Arial" panose="020B0604020202020204" pitchFamily="34" charset="0"/>
                        </a:rPr>
                        <a:t>HIGH ADD</a:t>
                      </a:r>
                      <a:endParaRPr lang="en-GB" sz="24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82%</a:t>
                      </a:r>
                      <a:endParaRPr lang="en-GB" sz="2400"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96%</a:t>
                      </a:r>
                      <a:endParaRPr lang="en-GB" sz="2400"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97%</a:t>
                      </a:r>
                      <a:endParaRPr lang="en-GB" sz="2400" dirty="0">
                        <a:solidFill>
                          <a:schemeClr val="tx1"/>
                        </a:solidFill>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100%</a:t>
                      </a:r>
                      <a:endParaRPr lang="en-GB" sz="2400" dirty="0">
                        <a:solidFill>
                          <a:schemeClr val="tx1"/>
                        </a:solidFill>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70%</a:t>
                      </a:r>
                      <a:endParaRPr lang="en-GB" sz="2400" dirty="0">
                        <a:solidFill>
                          <a:schemeClr val="tx1"/>
                        </a:solidFill>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algn="ctr"/>
                      <a:r>
                        <a:rPr lang="en-GB" sz="2400" dirty="0" smtClean="0">
                          <a:solidFill>
                            <a:schemeClr val="tx1"/>
                          </a:solidFill>
                          <a:latin typeface="Arial" panose="020B0604020202020204" pitchFamily="34" charset="0"/>
                          <a:cs typeface="Arial" panose="020B0604020202020204" pitchFamily="34" charset="0"/>
                        </a:rPr>
                        <a:t>92%</a:t>
                      </a:r>
                      <a:endParaRPr lang="en-GB" sz="2400" dirty="0">
                        <a:solidFill>
                          <a:schemeClr val="tx1"/>
                        </a:solidFill>
                        <a:latin typeface="Arial" panose="020B0604020202020204" pitchFamily="34" charset="0"/>
                        <a:cs typeface="Arial" panose="020B0604020202020204" pitchFamily="34" charset="0"/>
                      </a:endParaRPr>
                    </a:p>
                  </a:txBody>
                  <a:tcPr>
                    <a:solidFill>
                      <a:schemeClr val="accent6">
                        <a:lumMod val="20000"/>
                        <a:lumOff val="80000"/>
                      </a:schemeClr>
                    </a:solidFill>
                  </a:tcPr>
                </a:tc>
              </a:tr>
              <a:tr h="845054">
                <a:tc>
                  <a:txBody>
                    <a:bodyPr/>
                    <a:lstStyle/>
                    <a:p>
                      <a:r>
                        <a:rPr lang="en-GB" sz="2400" b="0" dirty="0" smtClean="0">
                          <a:latin typeface="Arial" panose="020B0604020202020204" pitchFamily="34" charset="0"/>
                          <a:cs typeface="Arial" panose="020B0604020202020204" pitchFamily="34" charset="0"/>
                        </a:rPr>
                        <a:t>Myopes</a:t>
                      </a:r>
                      <a:endParaRPr lang="en-GB" sz="2400" b="0" dirty="0">
                        <a:latin typeface="Arial" panose="020B0604020202020204" pitchFamily="34" charset="0"/>
                        <a:cs typeface="Arial" panose="020B0604020202020204" pitchFamily="34" charset="0"/>
                      </a:endParaRPr>
                    </a:p>
                  </a:txBody>
                  <a:tcPr/>
                </a:tc>
                <a:tc>
                  <a:txBody>
                    <a:bodyPr/>
                    <a:lstStyle/>
                    <a:p>
                      <a:pPr algn="ctr"/>
                      <a:r>
                        <a:rPr lang="en-GB" sz="2400" dirty="0" smtClean="0">
                          <a:latin typeface="Arial" panose="020B0604020202020204" pitchFamily="34" charset="0"/>
                          <a:cs typeface="Arial" panose="020B0604020202020204" pitchFamily="34" charset="0"/>
                        </a:rPr>
                        <a:t>87%</a:t>
                      </a:r>
                      <a:endParaRPr lang="en-GB" sz="24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latin typeface="Arial" panose="020B0604020202020204" pitchFamily="34" charset="0"/>
                          <a:cs typeface="Arial" panose="020B0604020202020204" pitchFamily="34" charset="0"/>
                        </a:rPr>
                        <a:t>98%</a:t>
                      </a:r>
                      <a:endParaRPr lang="en-GB" sz="24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latin typeface="Arial" panose="020B0604020202020204" pitchFamily="34" charset="0"/>
                          <a:cs typeface="Arial" panose="020B0604020202020204" pitchFamily="34" charset="0"/>
                        </a:rPr>
                        <a:t>99%</a:t>
                      </a:r>
                      <a:endParaRPr lang="en-GB" sz="2400"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latin typeface="Arial" panose="020B0604020202020204" pitchFamily="34" charset="0"/>
                          <a:cs typeface="Arial" panose="020B0604020202020204" pitchFamily="34" charset="0"/>
                        </a:rPr>
                        <a:t>100%</a:t>
                      </a:r>
                      <a:endParaRPr lang="en-GB" sz="2400"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latin typeface="Arial" panose="020B0604020202020204" pitchFamily="34" charset="0"/>
                          <a:cs typeface="Arial" panose="020B0604020202020204" pitchFamily="34" charset="0"/>
                        </a:rPr>
                        <a:t>84%</a:t>
                      </a:r>
                      <a:endParaRPr lang="en-GB" sz="2400"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algn="ctr"/>
                      <a:r>
                        <a:rPr lang="en-GB" sz="2400" dirty="0" smtClean="0">
                          <a:latin typeface="Arial" panose="020B0604020202020204" pitchFamily="34" charset="0"/>
                          <a:cs typeface="Arial" panose="020B0604020202020204" pitchFamily="34" charset="0"/>
                        </a:rPr>
                        <a:t>95%</a:t>
                      </a:r>
                      <a:endParaRPr lang="en-GB" sz="2400" dirty="0">
                        <a:latin typeface="Arial" panose="020B0604020202020204" pitchFamily="34" charset="0"/>
                        <a:cs typeface="Arial" panose="020B0604020202020204" pitchFamily="34" charset="0"/>
                      </a:endParaRPr>
                    </a:p>
                  </a:txBody>
                  <a:tcPr>
                    <a:solidFill>
                      <a:schemeClr val="accent6">
                        <a:lumMod val="20000"/>
                        <a:lumOff val="80000"/>
                      </a:schemeClr>
                    </a:solidFill>
                  </a:tcPr>
                </a:tc>
              </a:tr>
              <a:tr h="845054">
                <a:tc>
                  <a:txBody>
                    <a:bodyPr/>
                    <a:lstStyle/>
                    <a:p>
                      <a:r>
                        <a:rPr lang="en-GB" sz="2400" b="0" dirty="0" smtClean="0">
                          <a:latin typeface="Arial" panose="020B0604020202020204" pitchFamily="34" charset="0"/>
                          <a:cs typeface="Arial" panose="020B0604020202020204" pitchFamily="34" charset="0"/>
                        </a:rPr>
                        <a:t>Hyperopes</a:t>
                      </a:r>
                      <a:endParaRPr lang="en-GB" sz="2400" b="0" dirty="0">
                        <a:latin typeface="Arial" panose="020B0604020202020204" pitchFamily="34" charset="0"/>
                        <a:cs typeface="Arial" panose="020B0604020202020204" pitchFamily="34" charset="0"/>
                      </a:endParaRPr>
                    </a:p>
                  </a:txBody>
                  <a:tcPr/>
                </a:tc>
                <a:tc>
                  <a:txBody>
                    <a:bodyPr/>
                    <a:lstStyle/>
                    <a:p>
                      <a:pPr algn="ctr"/>
                      <a:r>
                        <a:rPr lang="en-GB" sz="2400" dirty="0" smtClean="0">
                          <a:latin typeface="Arial" panose="020B0604020202020204" pitchFamily="34" charset="0"/>
                          <a:cs typeface="Arial" panose="020B0604020202020204" pitchFamily="34" charset="0"/>
                        </a:rPr>
                        <a:t>82%</a:t>
                      </a:r>
                      <a:endParaRPr lang="en-GB" sz="24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latin typeface="Arial" panose="020B0604020202020204" pitchFamily="34" charset="0"/>
                          <a:cs typeface="Arial" panose="020B0604020202020204" pitchFamily="34" charset="0"/>
                        </a:rPr>
                        <a:t>95%</a:t>
                      </a:r>
                      <a:endParaRPr lang="en-GB" sz="24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algn="ctr"/>
                      <a:r>
                        <a:rPr lang="en-GB" sz="2400" dirty="0" smtClean="0">
                          <a:latin typeface="Arial" panose="020B0604020202020204" pitchFamily="34" charset="0"/>
                          <a:cs typeface="Arial" panose="020B0604020202020204" pitchFamily="34" charset="0"/>
                        </a:rPr>
                        <a:t>97%</a:t>
                      </a:r>
                      <a:endParaRPr lang="en-GB" sz="2400"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latin typeface="Arial" panose="020B0604020202020204" pitchFamily="34" charset="0"/>
                          <a:cs typeface="Arial" panose="020B0604020202020204" pitchFamily="34" charset="0"/>
                        </a:rPr>
                        <a:t>100%</a:t>
                      </a:r>
                      <a:endParaRPr lang="en-GB" sz="2400"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GB" sz="2400" dirty="0" smtClean="0">
                          <a:latin typeface="Arial" panose="020B0604020202020204" pitchFamily="34" charset="0"/>
                          <a:cs typeface="Arial" panose="020B0604020202020204" pitchFamily="34" charset="0"/>
                        </a:rPr>
                        <a:t>72%</a:t>
                      </a:r>
                      <a:endParaRPr lang="en-GB" sz="2400"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algn="ctr"/>
                      <a:r>
                        <a:rPr lang="en-GB" sz="2400" dirty="0" smtClean="0">
                          <a:latin typeface="Arial" panose="020B0604020202020204" pitchFamily="34" charset="0"/>
                          <a:cs typeface="Arial" panose="020B0604020202020204" pitchFamily="34" charset="0"/>
                        </a:rPr>
                        <a:t>95%</a:t>
                      </a:r>
                      <a:endParaRPr lang="en-GB" sz="2400" dirty="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extLst>
      <p:ext uri="{BB962C8B-B14F-4D97-AF65-F5344CB8AC3E}">
        <p14:creationId xmlns:p14="http://schemas.microsoft.com/office/powerpoint/2010/main" val="1915128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27050" y="158750"/>
            <a:ext cx="19049999" cy="1752600"/>
          </a:xfrm>
        </p:spPr>
        <p:txBody>
          <a:bodyPr/>
          <a:lstStyle/>
          <a:p>
            <a:r>
              <a:rPr lang="en-US" sz="4000" b="1" dirty="0">
                <a:effectLst/>
              </a:rPr>
              <a:t>VISUAL ACUITY PERFORMANCE ACROSS DIFFERENT NEAR ADD POWERS WITH </a:t>
            </a:r>
            <a:r>
              <a:rPr lang="en-US" sz="4000" b="1" dirty="0" smtClean="0">
                <a:effectLst/>
              </a:rPr>
              <a:t/>
            </a:r>
            <a:br>
              <a:rPr lang="en-US" sz="4000" b="1" dirty="0" smtClean="0">
                <a:effectLst/>
              </a:rPr>
            </a:br>
            <a:r>
              <a:rPr lang="en-US" sz="4000" b="1" dirty="0" smtClean="0">
                <a:effectLst/>
              </a:rPr>
              <a:t>A </a:t>
            </a:r>
            <a:r>
              <a:rPr lang="en-US" sz="4000" b="1" dirty="0">
                <a:effectLst/>
              </a:rPr>
              <a:t>NEW MULTIFOCAL DAILY DISPOSABLE LENS</a:t>
            </a:r>
            <a:r>
              <a:rPr lang="tr-TR" sz="4000" b="1" dirty="0">
                <a:effectLst/>
              </a:rPr>
              <a:t/>
            </a:r>
            <a:br>
              <a:rPr lang="tr-TR" sz="4000" b="1" dirty="0">
                <a:effectLst/>
              </a:rPr>
            </a:br>
            <a:r>
              <a:rPr lang="tr-TR" sz="3600" b="1" dirty="0">
                <a:effectLst/>
              </a:rPr>
              <a:t>Kurt </a:t>
            </a:r>
            <a:r>
              <a:rPr lang="tr-TR" sz="3600" b="1" dirty="0" smtClean="0">
                <a:effectLst/>
              </a:rPr>
              <a:t>Moody</a:t>
            </a:r>
            <a:r>
              <a:rPr lang="en-GB" sz="3600" b="1" dirty="0" smtClean="0">
                <a:effectLst/>
              </a:rPr>
              <a:t>       </a:t>
            </a:r>
            <a:r>
              <a:rPr lang="tr-TR" sz="3600" b="1" dirty="0" smtClean="0">
                <a:effectLst/>
              </a:rPr>
              <a:t>Tom Karkkainen</a:t>
            </a:r>
            <a:r>
              <a:rPr lang="en-GB" sz="3600" b="1" dirty="0" smtClean="0">
                <a:effectLst/>
              </a:rPr>
              <a:t>	       R</a:t>
            </a:r>
            <a:r>
              <a:rPr lang="tr-TR" sz="3600" b="1" dirty="0" smtClean="0">
                <a:effectLst/>
              </a:rPr>
              <a:t>on Clark</a:t>
            </a:r>
            <a:r>
              <a:rPr lang="en-GB" sz="3600" b="1" dirty="0" smtClean="0">
                <a:effectLst/>
              </a:rPr>
              <a:t>		</a:t>
            </a:r>
            <a:r>
              <a:rPr lang="tr-TR" sz="3600" b="1" dirty="0" smtClean="0">
                <a:effectLst/>
              </a:rPr>
              <a:t>Jasper Xu</a:t>
            </a:r>
            <a:r>
              <a:rPr lang="en-GB" sz="3600" b="1" dirty="0" smtClean="0">
                <a:effectLst/>
              </a:rPr>
              <a:t>		</a:t>
            </a:r>
            <a:r>
              <a:rPr lang="tr-TR" sz="3600" b="1" dirty="0" smtClean="0">
                <a:effectLst/>
              </a:rPr>
              <a:t>Sheila </a:t>
            </a:r>
            <a:r>
              <a:rPr lang="tr-TR" sz="3600" b="1" dirty="0">
                <a:effectLst/>
              </a:rPr>
              <a:t>Hickson-Curran </a:t>
            </a:r>
            <a:r>
              <a:rPr lang="en-GB" sz="3600" b="1" dirty="0" smtClean="0">
                <a:effectLst/>
              </a:rPr>
              <a:t/>
            </a:r>
            <a:br>
              <a:rPr lang="en-GB" sz="3600" b="1" dirty="0" smtClean="0">
                <a:effectLst/>
              </a:rPr>
            </a:br>
            <a:r>
              <a:rPr lang="tr-TR" sz="2800" b="1" dirty="0" smtClean="0">
                <a:effectLst/>
              </a:rPr>
              <a:t>Johnson </a:t>
            </a:r>
            <a:r>
              <a:rPr lang="tr-TR" sz="2800" b="1" dirty="0">
                <a:effectLst/>
              </a:rPr>
              <a:t>&amp; Johnson Vision Care, Inc.</a:t>
            </a:r>
            <a:endParaRPr lang="tr-TR" sz="2000" dirty="0">
              <a:effectLst/>
            </a:endParaRPr>
          </a:p>
        </p:txBody>
      </p:sp>
      <p:grpSp>
        <p:nvGrpSpPr>
          <p:cNvPr id="20" name="Group 19"/>
          <p:cNvGrpSpPr/>
          <p:nvPr/>
        </p:nvGrpSpPr>
        <p:grpSpPr>
          <a:xfrm>
            <a:off x="15032167" y="12361838"/>
            <a:ext cx="4770311" cy="1555811"/>
            <a:chOff x="31998306" y="26084461"/>
            <a:chExt cx="10978494" cy="3844465"/>
          </a:xfrm>
        </p:grpSpPr>
        <p:pic>
          <p:nvPicPr>
            <p:cNvPr id="28" name="Picture 2" descr="cid:image001.png@01D013C0.AD8CF8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sp>
        <p:nvSpPr>
          <p:cNvPr id="30" name="Rectangle 1"/>
          <p:cNvSpPr>
            <a:spLocks noChangeArrowheads="1"/>
          </p:cNvSpPr>
          <p:nvPr/>
        </p:nvSpPr>
        <p:spPr bwMode="auto">
          <a:xfrm>
            <a:off x="18110574" y="948366"/>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a:solidFill>
                  <a:srgbClr val="FFFFFF"/>
                </a:solidFill>
                <a:latin typeface="Calibri" panose="020F0502020204030204" pitchFamily="34" charset="0"/>
                <a:ea typeface="Calibri" panose="020F0502020204030204" pitchFamily="34" charset="0"/>
                <a:cs typeface="Calibri" panose="020F0502020204030204" pitchFamily="34" charset="0"/>
              </a:rPr>
              <a:t>3</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 of 4</a:t>
            </a:r>
            <a:endParaRPr lang="en-US" sz="5300" b="1" dirty="0">
              <a:solidFill>
                <a:srgbClr val="FFFFFF"/>
              </a:solidFill>
              <a:latin typeface="Calibri" panose="020F0502020204030204" pitchFamily="34" charset="0"/>
              <a:cs typeface="Calibri" panose="020F0502020204030204" pitchFamily="34" charset="0"/>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5063465"/>
            <a:ext cx="5868145" cy="87211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2295" y="5074411"/>
            <a:ext cx="5672037" cy="87211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Box 9"/>
          <p:cNvSpPr txBox="1"/>
          <p:nvPr/>
        </p:nvSpPr>
        <p:spPr>
          <a:xfrm>
            <a:off x="1060451" y="3814865"/>
            <a:ext cx="11863882" cy="954107"/>
          </a:xfrm>
          <a:prstGeom prst="rect">
            <a:avLst/>
          </a:prstGeom>
          <a:noFill/>
        </p:spPr>
        <p:txBody>
          <a:bodyPr wrap="square" rtlCol="0">
            <a:spAutoFit/>
          </a:bodyPr>
          <a:lstStyle/>
          <a:p>
            <a:pPr algn="ctr"/>
            <a:r>
              <a:rPr lang="en-US" sz="2800" b="1" dirty="0" smtClean="0">
                <a:solidFill>
                  <a:schemeClr val="accent1"/>
                </a:solidFill>
                <a:latin typeface="Arial" panose="020B0604020202020204" pitchFamily="34" charset="0"/>
                <a:cs typeface="Arial" panose="020B0604020202020204" pitchFamily="34" charset="0"/>
              </a:rPr>
              <a:t>Figure 1: Fit Guide </a:t>
            </a:r>
            <a:r>
              <a:rPr lang="en-US" sz="2800" b="1" dirty="0" smtClean="0">
                <a:solidFill>
                  <a:schemeClr val="accent1"/>
                </a:solidFill>
                <a:latin typeface="Arial" panose="020B0604020202020204" pitchFamily="34" charset="0"/>
                <a:cs typeface="Arial" panose="020B0604020202020204" pitchFamily="34" charset="0"/>
              </a:rPr>
              <a:t>- (Left) </a:t>
            </a:r>
            <a:r>
              <a:rPr lang="en-US" sz="2800" b="1" dirty="0" smtClean="0">
                <a:solidFill>
                  <a:schemeClr val="accent1"/>
                </a:solidFill>
                <a:latin typeface="Arial" panose="020B0604020202020204" pitchFamily="34" charset="0"/>
                <a:cs typeface="Arial" panose="020B0604020202020204" pitchFamily="34" charset="0"/>
              </a:rPr>
              <a:t>starting point of best balance of distance and </a:t>
            </a:r>
            <a:r>
              <a:rPr lang="en-US" sz="2800" b="1" dirty="0" smtClean="0">
                <a:solidFill>
                  <a:schemeClr val="accent1"/>
                </a:solidFill>
                <a:latin typeface="Arial" panose="020B0604020202020204" pitchFamily="34" charset="0"/>
                <a:cs typeface="Arial" panose="020B0604020202020204" pitchFamily="34" charset="0"/>
              </a:rPr>
              <a:t>near</a:t>
            </a:r>
            <a:r>
              <a:rPr lang="en-US" sz="2800" b="1" dirty="0">
                <a:solidFill>
                  <a:schemeClr val="accent1"/>
                </a:solidFill>
                <a:latin typeface="Arial" panose="020B0604020202020204" pitchFamily="34" charset="0"/>
                <a:cs typeface="Arial" panose="020B0604020202020204" pitchFamily="34" charset="0"/>
              </a:rPr>
              <a:t> </a:t>
            </a:r>
            <a:r>
              <a:rPr lang="en-US" sz="2800" b="1" dirty="0" smtClean="0">
                <a:solidFill>
                  <a:schemeClr val="accent1"/>
                </a:solidFill>
                <a:latin typeface="Arial" panose="020B0604020202020204" pitchFamily="34" charset="0"/>
                <a:cs typeface="Arial" panose="020B0604020202020204" pitchFamily="34" charset="0"/>
              </a:rPr>
              <a:t> - </a:t>
            </a:r>
            <a:r>
              <a:rPr lang="en-US" sz="2800" b="1" dirty="0" smtClean="0">
                <a:solidFill>
                  <a:schemeClr val="accent1"/>
                </a:solidFill>
                <a:latin typeface="Arial" panose="020B0604020202020204" pitchFamily="34" charset="0"/>
                <a:cs typeface="Arial" panose="020B0604020202020204" pitchFamily="34" charset="0"/>
              </a:rPr>
              <a:t>(Right): </a:t>
            </a:r>
            <a:r>
              <a:rPr lang="en-US" sz="2800" b="1" dirty="0" smtClean="0">
                <a:solidFill>
                  <a:schemeClr val="accent1"/>
                </a:solidFill>
                <a:latin typeface="Arial" panose="020B0604020202020204" pitchFamily="34" charset="0"/>
                <a:cs typeface="Arial" panose="020B0604020202020204" pitchFamily="34" charset="0"/>
              </a:rPr>
              <a:t>Modification to Enhance Vision</a:t>
            </a:r>
            <a:endParaRPr lang="en-US" sz="2800" b="1" dirty="0">
              <a:solidFill>
                <a:schemeClr val="accent1"/>
              </a:solidFill>
              <a:latin typeface="Arial" panose="020B0604020202020204" pitchFamily="34" charset="0"/>
              <a:cs typeface="Arial" panose="020B0604020202020204" pitchFamily="34" charset="0"/>
            </a:endParaRPr>
          </a:p>
        </p:txBody>
      </p:sp>
      <p:grpSp>
        <p:nvGrpSpPr>
          <p:cNvPr id="11" name="Group 10"/>
          <p:cNvGrpSpPr/>
          <p:nvPr/>
        </p:nvGrpSpPr>
        <p:grpSpPr>
          <a:xfrm>
            <a:off x="402912" y="2749550"/>
            <a:ext cx="19370804" cy="985859"/>
            <a:chOff x="785447" y="4928727"/>
            <a:chExt cx="17849787" cy="1234820"/>
          </a:xfrm>
        </p:grpSpPr>
        <p:pic>
          <p:nvPicPr>
            <p:cNvPr id="12" name="Picture 114" descr="&#10;header_bg.jpg                                                  00073E6Dgaechter                       C075CDFC:"/>
            <p:cNvPicPr>
              <a:picLocks noChangeAspect="1" noChangeArrowheads="1"/>
            </p:cNvPicPr>
            <p:nvPr/>
          </p:nvPicPr>
          <p:blipFill>
            <a:blip r:embed="rId6" cstate="print"/>
            <a:srcRect/>
            <a:stretch>
              <a:fillRect/>
            </a:stretch>
          </p:blipFill>
          <p:spPr bwMode="auto">
            <a:xfrm>
              <a:off x="785447" y="4928727"/>
              <a:ext cx="17849787" cy="1234820"/>
            </a:xfrm>
            <a:prstGeom prst="rect">
              <a:avLst/>
            </a:prstGeom>
            <a:noFill/>
            <a:ln w="9525">
              <a:noFill/>
              <a:miter lim="800000"/>
              <a:headEnd/>
              <a:tailEnd/>
            </a:ln>
          </p:spPr>
        </p:pic>
        <p:sp>
          <p:nvSpPr>
            <p:cNvPr id="13" name="Text Box 106"/>
            <p:cNvSpPr txBox="1">
              <a:spLocks noChangeArrowheads="1"/>
            </p:cNvSpPr>
            <p:nvPr/>
          </p:nvSpPr>
          <p:spPr bwMode="auto">
            <a:xfrm>
              <a:off x="1147029" y="5141185"/>
              <a:ext cx="9580854" cy="7173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GB" sz="3200" b="1" dirty="0" smtClean="0">
                  <a:solidFill>
                    <a:srgbClr val="FFFFFF"/>
                  </a:solidFill>
                  <a:latin typeface="Arial" panose="020B0604020202020204" pitchFamily="34" charset="0"/>
                  <a:cs typeface="Arial" panose="020B0604020202020204" pitchFamily="34" charset="0"/>
                  <a:sym typeface="Symbol" pitchFamily="18" charset="2"/>
                </a:rPr>
                <a:t>Results  - Fitting</a:t>
              </a:r>
              <a:endParaRPr lang="en-US" sz="2400" dirty="0">
                <a:solidFill>
                  <a:srgbClr val="000000"/>
                </a:solidFill>
                <a:latin typeface="Arial" panose="020B0604020202020204" pitchFamily="34" charset="0"/>
                <a:cs typeface="Arial" panose="020B0604020202020204" pitchFamily="34" charset="0"/>
                <a:sym typeface="Symbol" pitchFamily="18" charset="2"/>
              </a:endParaRPr>
            </a:p>
          </p:txBody>
        </p:sp>
      </p:grpSp>
      <p:sp>
        <p:nvSpPr>
          <p:cNvPr id="14" name="Metin Yer Tutucusu 2"/>
          <p:cNvSpPr txBox="1">
            <a:spLocks/>
          </p:cNvSpPr>
          <p:nvPr/>
        </p:nvSpPr>
        <p:spPr>
          <a:xfrm>
            <a:off x="13609170" y="6399206"/>
            <a:ext cx="6124951" cy="3352800"/>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04813" indent="-404813" algn="just">
              <a:spcBef>
                <a:spcPct val="50000"/>
              </a:spcBef>
            </a:pPr>
            <a:r>
              <a:rPr lang="en-CA" sz="2800" dirty="0" smtClean="0">
                <a:latin typeface="Arial" charset="0"/>
                <a:sym typeface="Symbol" pitchFamily="18" charset="2"/>
              </a:rPr>
              <a:t>Following </a:t>
            </a:r>
            <a:r>
              <a:rPr lang="en-CA" sz="2800" dirty="0">
                <a:latin typeface="Arial" charset="0"/>
                <a:sym typeface="Symbol" pitchFamily="18" charset="2"/>
              </a:rPr>
              <a:t>the fitting guide detailed in Figure </a:t>
            </a:r>
            <a:r>
              <a:rPr lang="en-CA" sz="2800" dirty="0" smtClean="0">
                <a:latin typeface="Arial" charset="0"/>
                <a:sym typeface="Symbol" pitchFamily="18" charset="2"/>
              </a:rPr>
              <a:t>1</a:t>
            </a:r>
          </a:p>
          <a:p>
            <a:pPr marL="862013" lvl="1" indent="-404813" algn="just">
              <a:spcBef>
                <a:spcPct val="50000"/>
              </a:spcBef>
              <a:buClr>
                <a:srgbClr val="FF0000"/>
              </a:buClr>
              <a:buFont typeface="Wingdings" pitchFamily="2" charset="2"/>
              <a:buChar char="v"/>
            </a:pPr>
            <a:r>
              <a:rPr lang="en-CA" sz="2800" dirty="0" smtClean="0">
                <a:latin typeface="Arial" charset="0"/>
                <a:sym typeface="Symbol" pitchFamily="18" charset="2"/>
              </a:rPr>
              <a:t>81% fitted with 3 lenses in total (first pair + one change)</a:t>
            </a:r>
          </a:p>
          <a:p>
            <a:pPr marL="862013" lvl="1" indent="-404813" algn="just">
              <a:spcBef>
                <a:spcPct val="50000"/>
              </a:spcBef>
              <a:buClr>
                <a:srgbClr val="FF0000"/>
              </a:buClr>
              <a:buFont typeface="Wingdings" pitchFamily="2" charset="2"/>
              <a:buChar char="v"/>
            </a:pPr>
            <a:r>
              <a:rPr lang="en-CA" sz="2800" dirty="0" smtClean="0">
                <a:latin typeface="Arial" charset="0"/>
                <a:sym typeface="Symbol" pitchFamily="18" charset="2"/>
              </a:rPr>
              <a:t>94</a:t>
            </a:r>
            <a:r>
              <a:rPr lang="en-CA" sz="2800" dirty="0">
                <a:latin typeface="Arial" charset="0"/>
                <a:sym typeface="Symbol" pitchFamily="18" charset="2"/>
              </a:rPr>
              <a:t>% fitted with 2 pairs or less (four or fewer lenses in total)</a:t>
            </a:r>
          </a:p>
          <a:p>
            <a:pPr algn="just"/>
            <a:endParaRPr lang="en-US" dirty="0"/>
          </a:p>
        </p:txBody>
      </p:sp>
    </p:spTree>
    <p:extLst>
      <p:ext uri="{BB962C8B-B14F-4D97-AF65-F5344CB8AC3E}">
        <p14:creationId xmlns:p14="http://schemas.microsoft.com/office/powerpoint/2010/main" val="1418976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27050" y="158750"/>
            <a:ext cx="19049999" cy="1752600"/>
          </a:xfrm>
        </p:spPr>
        <p:txBody>
          <a:bodyPr/>
          <a:lstStyle/>
          <a:p>
            <a:r>
              <a:rPr lang="en-US" sz="4000" b="1" dirty="0">
                <a:effectLst/>
              </a:rPr>
              <a:t>VISUAL ACUITY PERFORMANCE ACROSS DIFFERENT NEAR ADD POWERS WITH </a:t>
            </a:r>
            <a:r>
              <a:rPr lang="en-US" sz="4000" b="1" dirty="0" smtClean="0">
                <a:effectLst/>
              </a:rPr>
              <a:t/>
            </a:r>
            <a:br>
              <a:rPr lang="en-US" sz="4000" b="1" dirty="0" smtClean="0">
                <a:effectLst/>
              </a:rPr>
            </a:br>
            <a:r>
              <a:rPr lang="en-US" sz="4000" b="1" dirty="0" smtClean="0">
                <a:effectLst/>
              </a:rPr>
              <a:t>A </a:t>
            </a:r>
            <a:r>
              <a:rPr lang="en-US" sz="4000" b="1" dirty="0">
                <a:effectLst/>
              </a:rPr>
              <a:t>NEW MULTIFOCAL DAILY DISPOSABLE LENS</a:t>
            </a:r>
            <a:r>
              <a:rPr lang="tr-TR" sz="4000" b="1" dirty="0">
                <a:effectLst/>
              </a:rPr>
              <a:t/>
            </a:r>
            <a:br>
              <a:rPr lang="tr-TR" sz="4000" b="1" dirty="0">
                <a:effectLst/>
              </a:rPr>
            </a:br>
            <a:r>
              <a:rPr lang="tr-TR" sz="3600" b="1" dirty="0">
                <a:effectLst/>
              </a:rPr>
              <a:t>Kurt </a:t>
            </a:r>
            <a:r>
              <a:rPr lang="tr-TR" sz="3600" b="1" dirty="0" smtClean="0">
                <a:effectLst/>
              </a:rPr>
              <a:t>Moody</a:t>
            </a:r>
            <a:r>
              <a:rPr lang="en-GB" sz="3600" b="1" dirty="0" smtClean="0">
                <a:effectLst/>
              </a:rPr>
              <a:t>       </a:t>
            </a:r>
            <a:r>
              <a:rPr lang="tr-TR" sz="3600" b="1" dirty="0" smtClean="0">
                <a:effectLst/>
              </a:rPr>
              <a:t>Tom Karkkainen</a:t>
            </a:r>
            <a:r>
              <a:rPr lang="en-GB" sz="3600" b="1" dirty="0" smtClean="0">
                <a:effectLst/>
              </a:rPr>
              <a:t>	       R</a:t>
            </a:r>
            <a:r>
              <a:rPr lang="tr-TR" sz="3600" b="1" dirty="0" smtClean="0">
                <a:effectLst/>
              </a:rPr>
              <a:t>on Clark</a:t>
            </a:r>
            <a:r>
              <a:rPr lang="en-GB" sz="3600" b="1" dirty="0" smtClean="0">
                <a:effectLst/>
              </a:rPr>
              <a:t>		</a:t>
            </a:r>
            <a:r>
              <a:rPr lang="tr-TR" sz="3600" b="1" dirty="0" smtClean="0">
                <a:effectLst/>
              </a:rPr>
              <a:t>Jasper Xu</a:t>
            </a:r>
            <a:r>
              <a:rPr lang="en-GB" sz="3600" b="1" dirty="0" smtClean="0">
                <a:effectLst/>
              </a:rPr>
              <a:t>		</a:t>
            </a:r>
            <a:r>
              <a:rPr lang="tr-TR" sz="3600" b="1" dirty="0" smtClean="0">
                <a:effectLst/>
              </a:rPr>
              <a:t>Sheila </a:t>
            </a:r>
            <a:r>
              <a:rPr lang="tr-TR" sz="3600" b="1" dirty="0">
                <a:effectLst/>
              </a:rPr>
              <a:t>Hickson-Curran </a:t>
            </a:r>
            <a:r>
              <a:rPr lang="en-GB" sz="3600" b="1" dirty="0" smtClean="0">
                <a:effectLst/>
              </a:rPr>
              <a:t/>
            </a:r>
            <a:br>
              <a:rPr lang="en-GB" sz="3600" b="1" dirty="0" smtClean="0">
                <a:effectLst/>
              </a:rPr>
            </a:br>
            <a:r>
              <a:rPr lang="tr-TR" sz="2800" b="1" dirty="0" smtClean="0">
                <a:effectLst/>
              </a:rPr>
              <a:t>Johnson </a:t>
            </a:r>
            <a:r>
              <a:rPr lang="tr-TR" sz="2800" b="1" dirty="0">
                <a:effectLst/>
              </a:rPr>
              <a:t>&amp; Johnson Vision Care, Inc.</a:t>
            </a:r>
            <a:endParaRPr lang="tr-TR" sz="2000" dirty="0">
              <a:effectLst/>
            </a:endParaRPr>
          </a:p>
        </p:txBody>
      </p:sp>
      <p:grpSp>
        <p:nvGrpSpPr>
          <p:cNvPr id="20" name="Group 19"/>
          <p:cNvGrpSpPr/>
          <p:nvPr/>
        </p:nvGrpSpPr>
        <p:grpSpPr>
          <a:xfrm>
            <a:off x="15032167" y="12361838"/>
            <a:ext cx="4770311" cy="1555811"/>
            <a:chOff x="31998306" y="26084461"/>
            <a:chExt cx="10978494" cy="3844465"/>
          </a:xfrm>
        </p:grpSpPr>
        <p:pic>
          <p:nvPicPr>
            <p:cNvPr id="28" name="Picture 2" descr="cid:image001.png@01D013C0.AD8CF8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sp>
        <p:nvSpPr>
          <p:cNvPr id="30" name="Rectangle 1"/>
          <p:cNvSpPr>
            <a:spLocks noChangeArrowheads="1"/>
          </p:cNvSpPr>
          <p:nvPr/>
        </p:nvSpPr>
        <p:spPr bwMode="auto">
          <a:xfrm>
            <a:off x="18110574" y="948366"/>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4 of 4</a:t>
            </a:r>
            <a:endParaRPr lang="en-US" sz="5300" b="1" dirty="0">
              <a:solidFill>
                <a:srgbClr val="FFFFFF"/>
              </a:solidFill>
              <a:latin typeface="Calibri" panose="020F0502020204030204" pitchFamily="34" charset="0"/>
              <a:cs typeface="Calibri" panose="020F0502020204030204" pitchFamily="34" charset="0"/>
            </a:endParaRPr>
          </a:p>
        </p:txBody>
      </p:sp>
      <p:grpSp>
        <p:nvGrpSpPr>
          <p:cNvPr id="14" name="Group 13"/>
          <p:cNvGrpSpPr/>
          <p:nvPr/>
        </p:nvGrpSpPr>
        <p:grpSpPr>
          <a:xfrm>
            <a:off x="359413" y="2700230"/>
            <a:ext cx="9235438" cy="985859"/>
            <a:chOff x="785447" y="4928727"/>
            <a:chExt cx="17849787" cy="1234820"/>
          </a:xfrm>
        </p:grpSpPr>
        <p:pic>
          <p:nvPicPr>
            <p:cNvPr id="15" name="Picture 114" descr="&#10;header_bg.jpg                                                  00073E6Dgaechter                       C075CDFC:"/>
            <p:cNvPicPr>
              <a:picLocks noChangeAspect="1" noChangeArrowheads="1"/>
            </p:cNvPicPr>
            <p:nvPr/>
          </p:nvPicPr>
          <p:blipFill>
            <a:blip r:embed="rId4" cstate="print"/>
            <a:srcRect/>
            <a:stretch>
              <a:fillRect/>
            </a:stretch>
          </p:blipFill>
          <p:spPr bwMode="auto">
            <a:xfrm>
              <a:off x="785447" y="4928727"/>
              <a:ext cx="17849787" cy="1234820"/>
            </a:xfrm>
            <a:prstGeom prst="rect">
              <a:avLst/>
            </a:prstGeom>
            <a:noFill/>
            <a:ln w="9525">
              <a:noFill/>
              <a:miter lim="800000"/>
              <a:headEnd/>
              <a:tailEnd/>
            </a:ln>
          </p:spPr>
        </p:pic>
        <p:sp>
          <p:nvSpPr>
            <p:cNvPr id="16" name="Text Box 106"/>
            <p:cNvSpPr txBox="1">
              <a:spLocks noChangeArrowheads="1"/>
            </p:cNvSpPr>
            <p:nvPr/>
          </p:nvSpPr>
          <p:spPr bwMode="auto">
            <a:xfrm>
              <a:off x="1147030" y="5141185"/>
              <a:ext cx="12775386" cy="7173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GB" sz="3200" b="1" dirty="0" smtClean="0">
                  <a:solidFill>
                    <a:srgbClr val="FFFFFF"/>
                  </a:solidFill>
                  <a:latin typeface="Arial" panose="020B0604020202020204" pitchFamily="34" charset="0"/>
                  <a:cs typeface="Arial" panose="020B0604020202020204" pitchFamily="34" charset="0"/>
                  <a:sym typeface="Symbol" pitchFamily="18" charset="2"/>
                </a:rPr>
                <a:t>Discussion </a:t>
              </a:r>
              <a:endParaRPr lang="en-US" sz="2400" dirty="0">
                <a:solidFill>
                  <a:srgbClr val="000000"/>
                </a:solidFill>
                <a:latin typeface="Arial" panose="020B0604020202020204" pitchFamily="34" charset="0"/>
                <a:cs typeface="Arial" panose="020B0604020202020204" pitchFamily="34" charset="0"/>
                <a:sym typeface="Symbol" pitchFamily="18" charset="2"/>
              </a:endParaRPr>
            </a:p>
          </p:txBody>
        </p:sp>
      </p:grpSp>
      <p:grpSp>
        <p:nvGrpSpPr>
          <p:cNvPr id="17" name="Group 16"/>
          <p:cNvGrpSpPr/>
          <p:nvPr/>
        </p:nvGrpSpPr>
        <p:grpSpPr>
          <a:xfrm>
            <a:off x="10113012" y="2673350"/>
            <a:ext cx="9631675" cy="985859"/>
            <a:chOff x="785447" y="4928727"/>
            <a:chExt cx="17849787" cy="1234820"/>
          </a:xfrm>
        </p:grpSpPr>
        <p:pic>
          <p:nvPicPr>
            <p:cNvPr id="18" name="Picture 114" descr="&#10;header_bg.jpg                                                  00073E6Dgaechter                       C075CDFC:"/>
            <p:cNvPicPr>
              <a:picLocks noChangeAspect="1" noChangeArrowheads="1"/>
            </p:cNvPicPr>
            <p:nvPr/>
          </p:nvPicPr>
          <p:blipFill>
            <a:blip r:embed="rId4" cstate="print"/>
            <a:srcRect/>
            <a:stretch>
              <a:fillRect/>
            </a:stretch>
          </p:blipFill>
          <p:spPr bwMode="auto">
            <a:xfrm>
              <a:off x="785447" y="4928727"/>
              <a:ext cx="17849787" cy="1234820"/>
            </a:xfrm>
            <a:prstGeom prst="rect">
              <a:avLst/>
            </a:prstGeom>
            <a:noFill/>
            <a:ln w="9525">
              <a:noFill/>
              <a:miter lim="800000"/>
              <a:headEnd/>
              <a:tailEnd/>
            </a:ln>
          </p:spPr>
        </p:pic>
        <p:sp>
          <p:nvSpPr>
            <p:cNvPr id="19" name="Text Box 106"/>
            <p:cNvSpPr txBox="1">
              <a:spLocks noChangeArrowheads="1"/>
            </p:cNvSpPr>
            <p:nvPr/>
          </p:nvSpPr>
          <p:spPr bwMode="auto">
            <a:xfrm>
              <a:off x="1147029" y="5141185"/>
              <a:ext cx="9580854" cy="7173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GB" sz="3200" b="1" dirty="0" smtClean="0">
                  <a:solidFill>
                    <a:srgbClr val="FFFFFF"/>
                  </a:solidFill>
                  <a:latin typeface="Arial" panose="020B0604020202020204" pitchFamily="34" charset="0"/>
                  <a:cs typeface="Arial" panose="020B0604020202020204" pitchFamily="34" charset="0"/>
                  <a:sym typeface="Symbol" pitchFamily="18" charset="2"/>
                </a:rPr>
                <a:t>Conclusions</a:t>
              </a:r>
              <a:endParaRPr lang="en-US" sz="2400" dirty="0">
                <a:solidFill>
                  <a:srgbClr val="000000"/>
                </a:solidFill>
                <a:latin typeface="Arial" panose="020B0604020202020204" pitchFamily="34" charset="0"/>
                <a:cs typeface="Arial" panose="020B0604020202020204" pitchFamily="34" charset="0"/>
                <a:sym typeface="Symbol" pitchFamily="18" charset="2"/>
              </a:endParaRPr>
            </a:p>
          </p:txBody>
        </p:sp>
      </p:grpSp>
      <p:sp>
        <p:nvSpPr>
          <p:cNvPr id="21" name="Metin Yer Tutucusu 2"/>
          <p:cNvSpPr txBox="1">
            <a:spLocks/>
          </p:cNvSpPr>
          <p:nvPr/>
        </p:nvSpPr>
        <p:spPr>
          <a:xfrm>
            <a:off x="359413" y="3892550"/>
            <a:ext cx="8991600" cy="7467600"/>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3200" dirty="0" smtClean="0"/>
              <a:t>1-DAY </a:t>
            </a:r>
            <a:r>
              <a:rPr lang="en-US" sz="3200" dirty="0"/>
              <a:t>ACUVUE® MOIST MULTIFOCAL is a new daily disposable MFCL option for </a:t>
            </a:r>
            <a:r>
              <a:rPr lang="en-US" sz="3200" dirty="0" err="1"/>
              <a:t>presbyopic</a:t>
            </a:r>
            <a:r>
              <a:rPr lang="en-US" sz="3200" dirty="0"/>
              <a:t> patients. It is designed with patented optics that efficiently distribute the </a:t>
            </a:r>
            <a:r>
              <a:rPr lang="en-US" sz="3200" dirty="0" err="1"/>
              <a:t>centre</a:t>
            </a:r>
            <a:r>
              <a:rPr lang="en-US" sz="3200" dirty="0"/>
              <a:t> near design across the usable pupil zone for each refractive level and add power </a:t>
            </a:r>
          </a:p>
          <a:p>
            <a:pPr algn="just"/>
            <a:r>
              <a:rPr lang="en-US" sz="3200" dirty="0" smtClean="0"/>
              <a:t>Most </a:t>
            </a:r>
            <a:r>
              <a:rPr lang="en-US" sz="3200" dirty="0"/>
              <a:t>subjects achieved high levels of VA whether they required a LOW, MID or HIGH near addition. </a:t>
            </a:r>
          </a:p>
          <a:p>
            <a:pPr algn="just"/>
            <a:r>
              <a:rPr lang="en-US" sz="3200" dirty="0" smtClean="0"/>
              <a:t>A </a:t>
            </a:r>
            <a:r>
              <a:rPr lang="en-US" sz="3200" dirty="0"/>
              <a:t>large sample of </a:t>
            </a:r>
            <a:r>
              <a:rPr lang="en-US" sz="3200" dirty="0" err="1"/>
              <a:t>myopes</a:t>
            </a:r>
            <a:r>
              <a:rPr lang="en-US" sz="3200" dirty="0"/>
              <a:t> and </a:t>
            </a:r>
            <a:r>
              <a:rPr lang="en-US" sz="3200" dirty="0" err="1"/>
              <a:t>hyperopes</a:t>
            </a:r>
            <a:r>
              <a:rPr lang="en-US" sz="3200" dirty="0"/>
              <a:t> achieved high levels of VA with this new lens. This demonstrates the effectiveness of the optical design which has specific power distribution for each level of refractive error and near addition, based on pupil size. </a:t>
            </a:r>
          </a:p>
          <a:p>
            <a:pPr algn="just"/>
            <a:r>
              <a:rPr lang="en-US" sz="3200" dirty="0" smtClean="0"/>
              <a:t>81</a:t>
            </a:r>
            <a:r>
              <a:rPr lang="en-US" sz="3200" dirty="0"/>
              <a:t>% of subjects required 2 or 3 lenses to be fit effectively and virtually all (94%) of the subjects were fit in 2 pairs of lenses or fewer. This represents a very high level of success for a MFCL. </a:t>
            </a:r>
            <a:endParaRPr lang="tr-TR" sz="3200" dirty="0" smtClean="0"/>
          </a:p>
          <a:p>
            <a:pPr algn="just"/>
            <a:endParaRPr lang="en-US" sz="3200" dirty="0"/>
          </a:p>
        </p:txBody>
      </p:sp>
      <p:sp>
        <p:nvSpPr>
          <p:cNvPr id="22" name="object 67"/>
          <p:cNvSpPr/>
          <p:nvPr/>
        </p:nvSpPr>
        <p:spPr>
          <a:xfrm>
            <a:off x="10147912" y="7549659"/>
            <a:ext cx="9403629" cy="5050256"/>
          </a:xfrm>
          <a:prstGeom prst="rect">
            <a:avLst/>
          </a:prstGeom>
          <a:blipFill>
            <a:blip r:embed="rId5" cstate="print"/>
            <a:stretch>
              <a:fillRect/>
            </a:stretch>
          </a:blipFill>
        </p:spPr>
        <p:txBody>
          <a:bodyPr wrap="square" lIns="0" tIns="0" rIns="0" bIns="0" rtlCol="0"/>
          <a:lstStyle/>
          <a:p>
            <a:endParaRPr/>
          </a:p>
        </p:txBody>
      </p:sp>
      <p:sp>
        <p:nvSpPr>
          <p:cNvPr id="23" name="object 69"/>
          <p:cNvSpPr txBox="1"/>
          <p:nvPr/>
        </p:nvSpPr>
        <p:spPr>
          <a:xfrm>
            <a:off x="10318309" y="7778750"/>
            <a:ext cx="8686800" cy="4750531"/>
          </a:xfrm>
          <a:prstGeom prst="rect">
            <a:avLst/>
          </a:prstGeom>
        </p:spPr>
        <p:txBody>
          <a:bodyPr vert="horz" wrap="square" lIns="0" tIns="0" rIns="0" bIns="0" rtlCol="0">
            <a:spAutoFit/>
          </a:bodyPr>
          <a:lstStyle/>
          <a:p>
            <a:pPr marL="12700" marR="5080">
              <a:lnSpc>
                <a:spcPct val="104900"/>
              </a:lnSpc>
              <a:tabLst>
                <a:tab pos="199390" algn="l"/>
              </a:tabLst>
            </a:pPr>
            <a:r>
              <a:rPr lang="tr-TR" sz="2400" b="1" spc="25" dirty="0" smtClean="0">
                <a:solidFill>
                  <a:srgbClr val="FFFFFF"/>
                </a:solidFill>
                <a:cs typeface="Arial"/>
              </a:rPr>
              <a:t>REFERENCES </a:t>
            </a:r>
          </a:p>
          <a:p>
            <a:pPr marL="261938" marR="5080" indent="-249238">
              <a:lnSpc>
                <a:spcPct val="104900"/>
              </a:lnSpc>
              <a:buFont typeface="+mj-lt"/>
              <a:buAutoNum type="arabicPeriod"/>
            </a:pPr>
            <a:r>
              <a:rPr lang="tr-TR" b="1" spc="25" dirty="0">
                <a:solidFill>
                  <a:srgbClr val="FFFFFF"/>
                </a:solidFill>
                <a:cs typeface="Arial"/>
              </a:rPr>
              <a:t>Benjamin WJ, </a:t>
            </a:r>
            <a:r>
              <a:rPr lang="tr-TR" b="1" spc="25" dirty="0" err="1">
                <a:solidFill>
                  <a:srgbClr val="FFFFFF"/>
                </a:solidFill>
                <a:cs typeface="Arial"/>
              </a:rPr>
              <a:t>Borish</a:t>
            </a:r>
            <a:r>
              <a:rPr lang="tr-TR" b="1" spc="25" dirty="0">
                <a:solidFill>
                  <a:srgbClr val="FFFFFF"/>
                </a:solidFill>
                <a:cs typeface="Arial"/>
              </a:rPr>
              <a:t> IM. </a:t>
            </a:r>
            <a:r>
              <a:rPr lang="tr-TR" b="1" spc="25" dirty="0" err="1">
                <a:solidFill>
                  <a:srgbClr val="FFFFFF"/>
                </a:solidFill>
                <a:cs typeface="Arial"/>
              </a:rPr>
              <a:t>Presbyopia</a:t>
            </a:r>
            <a:r>
              <a:rPr lang="tr-TR" b="1" spc="25" dirty="0">
                <a:solidFill>
                  <a:srgbClr val="FFFFFF"/>
                </a:solidFill>
                <a:cs typeface="Arial"/>
              </a:rPr>
              <a:t> </a:t>
            </a:r>
            <a:r>
              <a:rPr lang="tr-TR" b="1" spc="25" dirty="0" err="1">
                <a:solidFill>
                  <a:srgbClr val="FFFFFF"/>
                </a:solidFill>
                <a:cs typeface="Arial"/>
              </a:rPr>
              <a:t>and</a:t>
            </a:r>
            <a:r>
              <a:rPr lang="tr-TR" b="1" spc="25" dirty="0">
                <a:solidFill>
                  <a:srgbClr val="FFFFFF"/>
                </a:solidFill>
                <a:cs typeface="Arial"/>
              </a:rPr>
              <a:t> </a:t>
            </a:r>
            <a:r>
              <a:rPr lang="tr-TR" b="1" spc="25" dirty="0" err="1">
                <a:solidFill>
                  <a:srgbClr val="FFFFFF"/>
                </a:solidFill>
                <a:cs typeface="Arial"/>
              </a:rPr>
              <a:t>influence</a:t>
            </a:r>
            <a:r>
              <a:rPr lang="tr-TR" b="1" spc="25" dirty="0">
                <a:solidFill>
                  <a:srgbClr val="FFFFFF"/>
                </a:solidFill>
                <a:cs typeface="Arial"/>
              </a:rPr>
              <a:t> of </a:t>
            </a:r>
            <a:r>
              <a:rPr lang="tr-TR" b="1" spc="25" dirty="0" err="1">
                <a:solidFill>
                  <a:srgbClr val="FFFFFF"/>
                </a:solidFill>
                <a:cs typeface="Arial"/>
              </a:rPr>
              <a:t>aging</a:t>
            </a:r>
            <a:r>
              <a:rPr lang="tr-TR" b="1" spc="25" dirty="0">
                <a:solidFill>
                  <a:srgbClr val="FFFFFF"/>
                </a:solidFill>
                <a:cs typeface="Arial"/>
              </a:rPr>
              <a:t> on </a:t>
            </a:r>
            <a:r>
              <a:rPr lang="tr-TR" b="1" spc="25" dirty="0" err="1">
                <a:solidFill>
                  <a:srgbClr val="FFFFFF"/>
                </a:solidFill>
                <a:cs typeface="Arial"/>
              </a:rPr>
              <a:t>prescription</a:t>
            </a:r>
            <a:r>
              <a:rPr lang="tr-TR" b="1" spc="25" dirty="0">
                <a:solidFill>
                  <a:srgbClr val="FFFFFF"/>
                </a:solidFill>
                <a:cs typeface="Arial"/>
              </a:rPr>
              <a:t> of </a:t>
            </a:r>
            <a:r>
              <a:rPr lang="tr-TR" b="1" spc="25" dirty="0" err="1">
                <a:solidFill>
                  <a:srgbClr val="FFFFFF"/>
                </a:solidFill>
                <a:cs typeface="Arial"/>
              </a:rPr>
              <a:t>contact</a:t>
            </a:r>
            <a:r>
              <a:rPr lang="tr-TR" b="1" spc="25" dirty="0">
                <a:solidFill>
                  <a:srgbClr val="FFFFFF"/>
                </a:solidFill>
                <a:cs typeface="Arial"/>
              </a:rPr>
              <a:t> </a:t>
            </a:r>
            <a:r>
              <a:rPr lang="tr-TR" b="1" spc="25" dirty="0" err="1">
                <a:solidFill>
                  <a:srgbClr val="FFFFFF"/>
                </a:solidFill>
                <a:cs typeface="Arial"/>
              </a:rPr>
              <a:t>lenses</a:t>
            </a:r>
            <a:r>
              <a:rPr lang="tr-TR" b="1" spc="25" dirty="0">
                <a:solidFill>
                  <a:srgbClr val="FFFFFF"/>
                </a:solidFill>
                <a:cs typeface="Arial"/>
              </a:rPr>
              <a:t>. </a:t>
            </a:r>
            <a:r>
              <a:rPr lang="tr-TR" b="1" spc="25" dirty="0" err="1">
                <a:solidFill>
                  <a:srgbClr val="FFFFFF"/>
                </a:solidFill>
                <a:cs typeface="Arial"/>
              </a:rPr>
              <a:t>In</a:t>
            </a:r>
            <a:r>
              <a:rPr lang="tr-TR" b="1" spc="25" dirty="0">
                <a:solidFill>
                  <a:srgbClr val="FFFFFF"/>
                </a:solidFill>
                <a:cs typeface="Arial"/>
              </a:rPr>
              <a:t> </a:t>
            </a:r>
            <a:r>
              <a:rPr lang="tr-TR" b="1" spc="25" dirty="0" err="1">
                <a:solidFill>
                  <a:srgbClr val="FFFFFF"/>
                </a:solidFill>
                <a:cs typeface="Arial"/>
              </a:rPr>
              <a:t>Contact</a:t>
            </a:r>
            <a:r>
              <a:rPr lang="tr-TR" b="1" spc="25" dirty="0">
                <a:solidFill>
                  <a:srgbClr val="FFFFFF"/>
                </a:solidFill>
                <a:cs typeface="Arial"/>
              </a:rPr>
              <a:t> Lens </a:t>
            </a:r>
            <a:r>
              <a:rPr lang="tr-TR" b="1" spc="25" dirty="0" err="1">
                <a:solidFill>
                  <a:srgbClr val="FFFFFF"/>
                </a:solidFill>
                <a:cs typeface="Arial"/>
              </a:rPr>
              <a:t>Practice</a:t>
            </a:r>
            <a:r>
              <a:rPr lang="tr-TR" b="1" spc="25" dirty="0">
                <a:solidFill>
                  <a:srgbClr val="FFFFFF"/>
                </a:solidFill>
                <a:cs typeface="Arial"/>
              </a:rPr>
              <a:t>: </a:t>
            </a:r>
            <a:r>
              <a:rPr lang="tr-TR" b="1" spc="25" dirty="0" err="1">
                <a:solidFill>
                  <a:srgbClr val="FFFFFF"/>
                </a:solidFill>
                <a:cs typeface="Arial"/>
              </a:rPr>
              <a:t>Ruben</a:t>
            </a:r>
            <a:r>
              <a:rPr lang="tr-TR" b="1" spc="25" dirty="0">
                <a:solidFill>
                  <a:srgbClr val="FFFFFF"/>
                </a:solidFill>
                <a:cs typeface="Arial"/>
              </a:rPr>
              <a:t> M &amp; </a:t>
            </a:r>
            <a:r>
              <a:rPr lang="tr-TR" b="1" spc="25" dirty="0" err="1">
                <a:solidFill>
                  <a:srgbClr val="FFFFFF"/>
                </a:solidFill>
                <a:cs typeface="Arial"/>
              </a:rPr>
              <a:t>Guillon</a:t>
            </a:r>
            <a:r>
              <a:rPr lang="tr-TR" b="1" spc="25" dirty="0">
                <a:solidFill>
                  <a:srgbClr val="FFFFFF"/>
                </a:solidFill>
                <a:cs typeface="Arial"/>
              </a:rPr>
              <a:t> M ed. </a:t>
            </a:r>
            <a:r>
              <a:rPr lang="tr-TR" b="1" spc="25" dirty="0" err="1">
                <a:solidFill>
                  <a:srgbClr val="FFFFFF"/>
                </a:solidFill>
                <a:cs typeface="Arial"/>
              </a:rPr>
              <a:t>Chapman</a:t>
            </a:r>
            <a:r>
              <a:rPr lang="tr-TR" b="1" spc="25" dirty="0">
                <a:solidFill>
                  <a:srgbClr val="FFFFFF"/>
                </a:solidFill>
                <a:cs typeface="Arial"/>
              </a:rPr>
              <a:t> &amp; </a:t>
            </a:r>
            <a:r>
              <a:rPr lang="tr-TR" b="1" spc="25" dirty="0" err="1">
                <a:solidFill>
                  <a:srgbClr val="FFFFFF"/>
                </a:solidFill>
                <a:cs typeface="Arial"/>
              </a:rPr>
              <a:t>Hall</a:t>
            </a:r>
            <a:r>
              <a:rPr lang="tr-TR" b="1" spc="25" dirty="0">
                <a:solidFill>
                  <a:srgbClr val="FFFFFF"/>
                </a:solidFill>
                <a:cs typeface="Arial"/>
              </a:rPr>
              <a:t> </a:t>
            </a:r>
            <a:r>
              <a:rPr lang="tr-TR" b="1" spc="25" dirty="0" err="1">
                <a:solidFill>
                  <a:srgbClr val="FFFFFF"/>
                </a:solidFill>
                <a:cs typeface="Arial"/>
              </a:rPr>
              <a:t>Medical</a:t>
            </a:r>
            <a:r>
              <a:rPr lang="tr-TR" b="1" spc="25" dirty="0">
                <a:solidFill>
                  <a:srgbClr val="FFFFFF"/>
                </a:solidFill>
                <a:cs typeface="Arial"/>
              </a:rPr>
              <a:t>, </a:t>
            </a:r>
            <a:r>
              <a:rPr lang="tr-TR" b="1" spc="25" dirty="0" err="1">
                <a:solidFill>
                  <a:srgbClr val="FFFFFF"/>
                </a:solidFill>
                <a:cs typeface="Arial"/>
              </a:rPr>
              <a:t>London</a:t>
            </a:r>
            <a:r>
              <a:rPr lang="tr-TR" b="1" spc="25" dirty="0">
                <a:solidFill>
                  <a:srgbClr val="FFFFFF"/>
                </a:solidFill>
                <a:cs typeface="Arial"/>
              </a:rPr>
              <a:t>. 1994. </a:t>
            </a:r>
            <a:r>
              <a:rPr lang="tr-TR" b="1" spc="25" dirty="0" err="1">
                <a:solidFill>
                  <a:srgbClr val="FFFFFF"/>
                </a:solidFill>
                <a:cs typeface="Arial"/>
              </a:rPr>
              <a:t>pp</a:t>
            </a:r>
            <a:r>
              <a:rPr lang="tr-TR" b="1" spc="25" dirty="0">
                <a:solidFill>
                  <a:srgbClr val="FFFFFF"/>
                </a:solidFill>
                <a:cs typeface="Arial"/>
              </a:rPr>
              <a:t> 763-828.</a:t>
            </a:r>
          </a:p>
          <a:p>
            <a:pPr marL="261938" marR="5080" indent="-249238">
              <a:lnSpc>
                <a:spcPct val="104900"/>
              </a:lnSpc>
              <a:buFont typeface="+mj-lt"/>
              <a:buAutoNum type="arabicPeriod"/>
            </a:pPr>
            <a:r>
              <a:rPr lang="tr-TR" b="1" spc="25" dirty="0" err="1" smtClean="0">
                <a:solidFill>
                  <a:srgbClr val="FFFFFF"/>
                </a:solidFill>
                <a:cs typeface="Arial"/>
              </a:rPr>
              <a:t>Wooley</a:t>
            </a:r>
            <a:r>
              <a:rPr lang="tr-TR" b="1" spc="25" dirty="0" smtClean="0">
                <a:solidFill>
                  <a:srgbClr val="FFFFFF"/>
                </a:solidFill>
                <a:cs typeface="Arial"/>
              </a:rPr>
              <a:t> </a:t>
            </a:r>
            <a:r>
              <a:rPr lang="tr-TR" b="1" spc="25" dirty="0">
                <a:solidFill>
                  <a:srgbClr val="FFFFFF"/>
                </a:solidFill>
                <a:cs typeface="Arial"/>
              </a:rPr>
              <a:t>B, </a:t>
            </a:r>
            <a:r>
              <a:rPr lang="tr-TR" b="1" spc="25" dirty="0" err="1">
                <a:solidFill>
                  <a:srgbClr val="FFFFFF"/>
                </a:solidFill>
                <a:cs typeface="Arial"/>
              </a:rPr>
              <a:t>Karkkainen</a:t>
            </a:r>
            <a:r>
              <a:rPr lang="tr-TR" b="1" spc="25" dirty="0">
                <a:solidFill>
                  <a:srgbClr val="FFFFFF"/>
                </a:solidFill>
                <a:cs typeface="Arial"/>
              </a:rPr>
              <a:t> T. Application of </a:t>
            </a:r>
            <a:r>
              <a:rPr lang="tr-TR" b="1" spc="25" dirty="0" err="1">
                <a:solidFill>
                  <a:srgbClr val="FFFFFF"/>
                </a:solidFill>
                <a:cs typeface="Arial"/>
              </a:rPr>
              <a:t>Clinically</a:t>
            </a:r>
            <a:r>
              <a:rPr lang="tr-TR" b="1" spc="25" dirty="0">
                <a:solidFill>
                  <a:srgbClr val="FFFFFF"/>
                </a:solidFill>
                <a:cs typeface="Arial"/>
              </a:rPr>
              <a:t> </a:t>
            </a:r>
            <a:r>
              <a:rPr lang="tr-TR" b="1" spc="25" dirty="0" err="1">
                <a:solidFill>
                  <a:srgbClr val="FFFFFF"/>
                </a:solidFill>
                <a:cs typeface="Arial"/>
              </a:rPr>
              <a:t>Developed</a:t>
            </a:r>
            <a:r>
              <a:rPr lang="tr-TR" b="1" spc="25" dirty="0">
                <a:solidFill>
                  <a:srgbClr val="FFFFFF"/>
                </a:solidFill>
                <a:cs typeface="Arial"/>
              </a:rPr>
              <a:t> </a:t>
            </a:r>
            <a:r>
              <a:rPr lang="tr-TR" b="1" spc="25" dirty="0" err="1">
                <a:solidFill>
                  <a:srgbClr val="FFFFFF"/>
                </a:solidFill>
                <a:cs typeface="Arial"/>
              </a:rPr>
              <a:t>Eye</a:t>
            </a:r>
            <a:r>
              <a:rPr lang="tr-TR" b="1" spc="25" dirty="0">
                <a:solidFill>
                  <a:srgbClr val="FFFFFF"/>
                </a:solidFill>
                <a:cs typeface="Arial"/>
              </a:rPr>
              <a:t> </a:t>
            </a:r>
            <a:r>
              <a:rPr lang="tr-TR" b="1" spc="25" dirty="0" err="1">
                <a:solidFill>
                  <a:srgbClr val="FFFFFF"/>
                </a:solidFill>
                <a:cs typeface="Arial"/>
              </a:rPr>
              <a:t>and</a:t>
            </a:r>
            <a:r>
              <a:rPr lang="tr-TR" b="1" spc="25" dirty="0">
                <a:solidFill>
                  <a:srgbClr val="FFFFFF"/>
                </a:solidFill>
                <a:cs typeface="Arial"/>
              </a:rPr>
              <a:t> </a:t>
            </a:r>
            <a:r>
              <a:rPr lang="tr-TR" b="1" spc="25" dirty="0" err="1">
                <a:solidFill>
                  <a:srgbClr val="FFFFFF"/>
                </a:solidFill>
                <a:cs typeface="Arial"/>
              </a:rPr>
              <a:t>Vision</a:t>
            </a:r>
            <a:r>
              <a:rPr lang="tr-TR" b="1" spc="25" dirty="0">
                <a:solidFill>
                  <a:srgbClr val="FFFFFF"/>
                </a:solidFill>
                <a:cs typeface="Arial"/>
              </a:rPr>
              <a:t> </a:t>
            </a:r>
            <a:r>
              <a:rPr lang="tr-TR" b="1" spc="25" dirty="0" err="1">
                <a:solidFill>
                  <a:srgbClr val="FFFFFF"/>
                </a:solidFill>
                <a:cs typeface="Arial"/>
              </a:rPr>
              <a:t>Models</a:t>
            </a:r>
            <a:r>
              <a:rPr lang="tr-TR" b="1" spc="25" dirty="0">
                <a:solidFill>
                  <a:srgbClr val="FFFFFF"/>
                </a:solidFill>
                <a:cs typeface="Arial"/>
              </a:rPr>
              <a:t> </a:t>
            </a:r>
            <a:r>
              <a:rPr lang="tr-TR" b="1" spc="25" dirty="0" err="1">
                <a:solidFill>
                  <a:srgbClr val="FFFFFF"/>
                </a:solidFill>
                <a:cs typeface="Arial"/>
              </a:rPr>
              <a:t>to</a:t>
            </a:r>
            <a:r>
              <a:rPr lang="tr-TR" b="1" spc="25" dirty="0">
                <a:solidFill>
                  <a:srgbClr val="FFFFFF"/>
                </a:solidFill>
                <a:cs typeface="Arial"/>
              </a:rPr>
              <a:t> </a:t>
            </a:r>
            <a:r>
              <a:rPr lang="tr-TR" b="1" spc="25" dirty="0" err="1">
                <a:solidFill>
                  <a:srgbClr val="FFFFFF"/>
                </a:solidFill>
                <a:cs typeface="Arial"/>
              </a:rPr>
              <a:t>Presbyopic</a:t>
            </a:r>
            <a:r>
              <a:rPr lang="tr-TR" b="1" spc="25" dirty="0">
                <a:solidFill>
                  <a:srgbClr val="FFFFFF"/>
                </a:solidFill>
                <a:cs typeface="Arial"/>
              </a:rPr>
              <a:t> </a:t>
            </a:r>
            <a:r>
              <a:rPr lang="tr-TR" b="1" spc="25" dirty="0" err="1">
                <a:solidFill>
                  <a:srgbClr val="FFFFFF"/>
                </a:solidFill>
                <a:cs typeface="Arial"/>
              </a:rPr>
              <a:t>Contact</a:t>
            </a:r>
            <a:r>
              <a:rPr lang="tr-TR" b="1" spc="25" dirty="0">
                <a:solidFill>
                  <a:srgbClr val="FFFFFF"/>
                </a:solidFill>
                <a:cs typeface="Arial"/>
              </a:rPr>
              <a:t> Lens Design </a:t>
            </a:r>
            <a:r>
              <a:rPr lang="tr-TR" b="1" spc="25" dirty="0" err="1">
                <a:solidFill>
                  <a:srgbClr val="FFFFFF"/>
                </a:solidFill>
                <a:cs typeface="Arial"/>
              </a:rPr>
              <a:t>Optimization</a:t>
            </a:r>
            <a:r>
              <a:rPr lang="tr-TR" b="1" spc="25" dirty="0">
                <a:solidFill>
                  <a:srgbClr val="FFFFFF"/>
                </a:solidFill>
                <a:cs typeface="Arial"/>
              </a:rPr>
              <a:t>. ARVO 2015 POSTER #2173727.</a:t>
            </a:r>
            <a:endParaRPr lang="tr-TR" b="1" spc="25" dirty="0" smtClean="0">
              <a:solidFill>
                <a:srgbClr val="FFFFFF"/>
              </a:solidFill>
              <a:cs typeface="Arial"/>
            </a:endParaRPr>
          </a:p>
          <a:p>
            <a:pPr marL="12700" marR="5080">
              <a:lnSpc>
                <a:spcPct val="104900"/>
              </a:lnSpc>
            </a:pPr>
            <a:endParaRPr lang="tr-TR" b="1" spc="25" dirty="0" smtClean="0">
              <a:solidFill>
                <a:srgbClr val="FFFFFF"/>
              </a:solidFill>
              <a:cs typeface="Arial"/>
            </a:endParaRPr>
          </a:p>
          <a:p>
            <a:pPr marL="12700" marR="5080">
              <a:lnSpc>
                <a:spcPct val="104900"/>
              </a:lnSpc>
            </a:pPr>
            <a:endParaRPr lang="tr-TR" b="1" spc="25" dirty="0">
              <a:solidFill>
                <a:srgbClr val="FFFFFF"/>
              </a:solidFill>
              <a:cs typeface="Arial"/>
            </a:endParaRPr>
          </a:p>
          <a:p>
            <a:pPr marL="12700" marR="5080">
              <a:lnSpc>
                <a:spcPct val="104900"/>
              </a:lnSpc>
            </a:pPr>
            <a:r>
              <a:rPr lang="en-US" b="1" spc="25" dirty="0">
                <a:solidFill>
                  <a:srgbClr val="FFFFFF"/>
                </a:solidFill>
                <a:cs typeface="Arial"/>
              </a:rPr>
              <a:t>CORRESPONDENCE </a:t>
            </a:r>
            <a:endParaRPr lang="tr-TR" b="1" spc="25" dirty="0" smtClean="0">
              <a:solidFill>
                <a:srgbClr val="FFFFFF"/>
              </a:solidFill>
              <a:cs typeface="Arial"/>
            </a:endParaRPr>
          </a:p>
          <a:p>
            <a:pPr marL="12700" marR="5080">
              <a:lnSpc>
                <a:spcPct val="104900"/>
              </a:lnSpc>
            </a:pPr>
            <a:r>
              <a:rPr lang="en-US" b="1" spc="25" dirty="0" smtClean="0">
                <a:solidFill>
                  <a:srgbClr val="FFFFFF"/>
                </a:solidFill>
                <a:cs typeface="Arial"/>
              </a:rPr>
              <a:t>Johnson </a:t>
            </a:r>
            <a:r>
              <a:rPr lang="en-US" b="1" spc="25" dirty="0">
                <a:solidFill>
                  <a:srgbClr val="FFFFFF"/>
                </a:solidFill>
                <a:cs typeface="Arial"/>
              </a:rPr>
              <a:t>&amp; Johnson Vision Care, Inc. 7500 Centurion Parkway, Suite 100/ W-2B, Jacksonville, FL 32256, USA </a:t>
            </a:r>
            <a:r>
              <a:rPr lang="en-US" b="1" spc="25" dirty="0" smtClean="0">
                <a:solidFill>
                  <a:srgbClr val="FFFFFF"/>
                </a:solidFill>
                <a:cs typeface="Arial"/>
              </a:rPr>
              <a:t>.  </a:t>
            </a:r>
          </a:p>
          <a:p>
            <a:pPr marL="12700" marR="5080">
              <a:lnSpc>
                <a:spcPct val="104900"/>
              </a:lnSpc>
            </a:pPr>
            <a:r>
              <a:rPr lang="en-US" b="1" spc="25" dirty="0" smtClean="0">
                <a:solidFill>
                  <a:srgbClr val="FFFFFF"/>
                </a:solidFill>
                <a:cs typeface="Arial"/>
              </a:rPr>
              <a:t>kmoody1@its.jnj.com </a:t>
            </a:r>
            <a:endParaRPr lang="tr-TR" b="1" spc="25" dirty="0" smtClean="0">
              <a:solidFill>
                <a:srgbClr val="FFFFFF"/>
              </a:solidFill>
              <a:cs typeface="Arial"/>
            </a:endParaRPr>
          </a:p>
          <a:p>
            <a:pPr marL="12700" marR="5080">
              <a:lnSpc>
                <a:spcPct val="104900"/>
              </a:lnSpc>
            </a:pPr>
            <a:r>
              <a:rPr lang="en-US" b="1" spc="25" dirty="0" smtClean="0">
                <a:solidFill>
                  <a:srgbClr val="FFFFFF"/>
                </a:solidFill>
                <a:cs typeface="Arial"/>
              </a:rPr>
              <a:t>Authors </a:t>
            </a:r>
            <a:r>
              <a:rPr lang="en-US" b="1" spc="25" dirty="0">
                <a:solidFill>
                  <a:srgbClr val="FFFFFF"/>
                </a:solidFill>
                <a:cs typeface="Arial"/>
              </a:rPr>
              <a:t>are employees of Johnson &amp; Johnson Vision Care, Inc. </a:t>
            </a:r>
            <a:endParaRPr lang="tr-TR" b="1" spc="25" dirty="0" smtClean="0">
              <a:solidFill>
                <a:srgbClr val="FFFFFF"/>
              </a:solidFill>
              <a:cs typeface="Arial"/>
            </a:endParaRPr>
          </a:p>
          <a:p>
            <a:pPr marL="12700" marR="5080">
              <a:lnSpc>
                <a:spcPct val="104900"/>
              </a:lnSpc>
            </a:pPr>
            <a:endParaRPr lang="tr-TR" b="1" spc="25" dirty="0" smtClean="0">
              <a:solidFill>
                <a:srgbClr val="FFFFFF"/>
              </a:solidFill>
              <a:cs typeface="Arial"/>
            </a:endParaRPr>
          </a:p>
          <a:p>
            <a:pPr marL="12700" marR="5080">
              <a:lnSpc>
                <a:spcPct val="104900"/>
              </a:lnSpc>
            </a:pPr>
            <a:r>
              <a:rPr lang="en-US" b="1" spc="25" dirty="0" smtClean="0">
                <a:solidFill>
                  <a:srgbClr val="FFFFFF"/>
                </a:solidFill>
                <a:cs typeface="Arial"/>
              </a:rPr>
              <a:t>1-DAY </a:t>
            </a:r>
            <a:r>
              <a:rPr lang="en-US" b="1" spc="25" dirty="0">
                <a:solidFill>
                  <a:srgbClr val="FFFFFF"/>
                </a:solidFill>
                <a:cs typeface="Arial"/>
              </a:rPr>
              <a:t>ACUVUE® MOIST MULTIFOCAL and INTUISIGHT™ are trademarks of Johnson &amp; Johnson Vision Care, Inc.</a:t>
            </a:r>
            <a:endParaRPr lang="tr-TR" b="1" spc="25" dirty="0" smtClean="0">
              <a:solidFill>
                <a:srgbClr val="FF0000"/>
              </a:solidFill>
              <a:cs typeface="Arial"/>
            </a:endParaRPr>
          </a:p>
        </p:txBody>
      </p:sp>
      <p:sp>
        <p:nvSpPr>
          <p:cNvPr id="24" name="Metin Yer Tutucusu 2"/>
          <p:cNvSpPr txBox="1">
            <a:spLocks/>
          </p:cNvSpPr>
          <p:nvPr/>
        </p:nvSpPr>
        <p:spPr>
          <a:xfrm>
            <a:off x="10133012" y="3892550"/>
            <a:ext cx="9220199" cy="2286000"/>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800" dirty="0" smtClean="0"/>
              <a:t>1-DAY </a:t>
            </a:r>
            <a:r>
              <a:rPr lang="en-US" sz="2800" dirty="0"/>
              <a:t>ACUVUE® MOIST MULTIFOCAL provides a high level of VA at distance, intermediate and near for subjects across a wide refractive range and who have near Adds from +0.75D to +2.50D. </a:t>
            </a:r>
          </a:p>
          <a:p>
            <a:pPr algn="just"/>
            <a:r>
              <a:rPr lang="en-US" sz="2800" dirty="0" smtClean="0"/>
              <a:t>The </a:t>
            </a:r>
            <a:r>
              <a:rPr lang="en-US" sz="2800" dirty="0"/>
              <a:t>high level of visual acuity across the add and refractive range combined with the high fit success rate will make this new MFCL an ideal option for both the </a:t>
            </a:r>
            <a:r>
              <a:rPr lang="en-US" sz="2800" dirty="0" err="1"/>
              <a:t>presbyopic</a:t>
            </a:r>
            <a:r>
              <a:rPr lang="en-US" sz="2800" dirty="0"/>
              <a:t> patient and the clinician. </a:t>
            </a:r>
          </a:p>
        </p:txBody>
      </p:sp>
    </p:spTree>
    <p:extLst>
      <p:ext uri="{BB962C8B-B14F-4D97-AF65-F5344CB8AC3E}">
        <p14:creationId xmlns:p14="http://schemas.microsoft.com/office/powerpoint/2010/main" val="2718127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SANOFI-Tema1</Template>
  <TotalTime>225</TotalTime>
  <Words>1124</Words>
  <Application>Microsoft Office PowerPoint</Application>
  <PresentationFormat>Custom</PresentationFormat>
  <Paragraphs>134</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VISUAL ACUITY PERFORMANCE ACROSS DIFFERENT NEAR ADD POWERS WITH  A NEW MULTIFOCAL DAILY DISPOSABLE LENS Kurt Moody       Tom Karkkainen        Ron Clark  Jasper Xu  Sheila Hickson-Curran  Johnson &amp; Johnson Vision Care, Inc.</vt:lpstr>
      <vt:lpstr>VISUAL ACUITY PERFORMANCE ACROSS DIFFERENT NEAR ADD POWERS WITH  A NEW MULTIFOCAL DAILY DISPOSABLE LENS Kurt Moody       Tom Karkkainen        Ron Clark  Jasper Xu  Sheila Hickson-Curran  Johnson &amp; Johnson Vision Care, Inc.</vt:lpstr>
      <vt:lpstr>VISUAL ACUITY PERFORMANCE ACROSS DIFFERENT NEAR ADD POWERS WITH  A NEW MULTIFOCAL DAILY DISPOSABLE LENS Kurt Moody       Tom Karkkainen        Ron Clark  Jasper Xu  Sheila Hickson-Curran  Johnson &amp; Johnson Vision Care, Inc.</vt:lpstr>
      <vt:lpstr>VISUAL ACUITY PERFORMANCE ACROSS DIFFERENT NEAR ADD POWERS WITH  A NEW MULTIFOCAL DAILY DISPOSABLE LENS Kurt Moody       Tom Karkkainen        Ron Clark  Jasper Xu  Sheila Hickson-Curran  Johnson &amp; Johnson Vision Care, Inc.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AAO 2007</dc:title>
  <dc:subject>OWLS protein poster</dc:subject>
  <dc:creator>Dr. S. KAPRAN</dc:creator>
  <cp:lastModifiedBy>Sulley, Anna [MEDGB]</cp:lastModifiedBy>
  <cp:revision>29</cp:revision>
  <dcterms:created xsi:type="dcterms:W3CDTF">2015-09-29T13:28:52Z</dcterms:created>
  <dcterms:modified xsi:type="dcterms:W3CDTF">2015-09-30T14:43:09Z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2015-05-18T00:00:00Z</vt:filetime>
  </property>
  <property fmtid="{D5CDD505-2E9C-101B-9397-08002B2CF9AE}" pid="3" name="Creator">
    <vt:lpwstr>Acrobat PDFMaker 10.1 for PowerPoint</vt:lpwstr>
  </property>
  <property fmtid="{D5CDD505-2E9C-101B-9397-08002B2CF9AE}" pid="4" name="LastSaved">
    <vt:filetime>2015-09-29T00:00:00Z</vt:filetime>
  </property>
</Properties>
</file>