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7" d="100"/>
          <a:sy n="87" d="100"/>
        </p:scale>
        <p:origin x="-960"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4" name="Date Placeholder 3"/>
          <p:cNvSpPr>
            <a:spLocks noGrp="1"/>
          </p:cNvSpPr>
          <p:nvPr>
            <p:ph type="dt" sz="half" idx="10"/>
          </p:nvPr>
        </p:nvSpPr>
        <p:spPr/>
        <p:txBody>
          <a:bodyPr/>
          <a:lstStyle/>
          <a:p>
            <a:fld id="{1E73D071-3E8A-C94B-84E2-2D45535550EE}" type="datetimeFigureOut">
              <a:rPr lang="tr-TR" smtClean="0"/>
              <a:t>8/29/15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1E73D071-3E8A-C94B-84E2-2D45535550EE}" type="datetimeFigureOut">
              <a:rPr lang="tr-TR" smtClean="0"/>
              <a:t>8/29/15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1E73D071-3E8A-C94B-84E2-2D45535550EE}" type="datetimeFigureOut">
              <a:rPr lang="tr-TR" smtClean="0"/>
              <a:t>8/29/15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1E73D071-3E8A-C94B-84E2-2D45535550EE}" type="datetimeFigureOut">
              <a:rPr lang="tr-TR" smtClean="0"/>
              <a:t>8/29/15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1E73D071-3E8A-C94B-84E2-2D45535550EE}" type="datetimeFigureOut">
              <a:rPr lang="tr-TR" smtClean="0"/>
              <a:t>8/29/15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Date Placeholder 4"/>
          <p:cNvSpPr>
            <a:spLocks noGrp="1"/>
          </p:cNvSpPr>
          <p:nvPr>
            <p:ph type="dt" sz="half" idx="10"/>
          </p:nvPr>
        </p:nvSpPr>
        <p:spPr/>
        <p:txBody>
          <a:bodyPr/>
          <a:lstStyle/>
          <a:p>
            <a:fld id="{1E73D071-3E8A-C94B-84E2-2D45535550EE}" type="datetimeFigureOut">
              <a:rPr lang="tr-TR" smtClean="0"/>
              <a:t>8/29/15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Date Placeholder 6"/>
          <p:cNvSpPr>
            <a:spLocks noGrp="1"/>
          </p:cNvSpPr>
          <p:nvPr>
            <p:ph type="dt" sz="half" idx="10"/>
          </p:nvPr>
        </p:nvSpPr>
        <p:spPr/>
        <p:txBody>
          <a:bodyPr/>
          <a:lstStyle/>
          <a:p>
            <a:fld id="{1E73D071-3E8A-C94B-84E2-2D45535550EE}" type="datetimeFigureOut">
              <a:rPr lang="tr-TR" smtClean="0"/>
              <a:t>8/29/15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Date Placeholder 2"/>
          <p:cNvSpPr>
            <a:spLocks noGrp="1"/>
          </p:cNvSpPr>
          <p:nvPr>
            <p:ph type="dt" sz="half" idx="10"/>
          </p:nvPr>
        </p:nvSpPr>
        <p:spPr/>
        <p:txBody>
          <a:bodyPr/>
          <a:lstStyle/>
          <a:p>
            <a:fld id="{1E73D071-3E8A-C94B-84E2-2D45535550EE}" type="datetimeFigureOut">
              <a:rPr lang="tr-TR" smtClean="0"/>
              <a:t>8/29/15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3D071-3E8A-C94B-84E2-2D45535550EE}" type="datetimeFigureOut">
              <a:rPr lang="tr-TR" smtClean="0"/>
              <a:t>8/29/15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1E73D071-3E8A-C94B-84E2-2D45535550EE}" type="datetimeFigureOut">
              <a:rPr lang="tr-TR" smtClean="0"/>
              <a:t>8/29/15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1E73D071-3E8A-C94B-84E2-2D45535550EE}" type="datetimeFigureOut">
              <a:rPr lang="tr-TR" smtClean="0"/>
              <a:t>8/29/15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C078C-C5D7-914F-B2AA-5AADCE0374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3D071-3E8A-C94B-84E2-2D45535550EE}" type="datetimeFigureOut">
              <a:rPr lang="tr-TR" smtClean="0"/>
              <a:t>8/29/15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C078C-C5D7-914F-B2AA-5AADCE0374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32155"/>
            <a:ext cx="7772400" cy="1470025"/>
          </a:xfrm>
        </p:spPr>
        <p:txBody>
          <a:bodyPr>
            <a:normAutofit fontScale="90000"/>
          </a:bodyPr>
          <a:lstStyle/>
          <a:p>
            <a:r>
              <a:rPr lang="en-US" b="1" dirty="0" smtClean="0"/>
              <a:t>Contact Lens Wear: Knowledge and Behavior of University Students</a:t>
            </a:r>
            <a:endParaRPr lang="en-US" dirty="0"/>
          </a:p>
        </p:txBody>
      </p:sp>
      <p:sp>
        <p:nvSpPr>
          <p:cNvPr id="3" name="Subtitle 2"/>
          <p:cNvSpPr>
            <a:spLocks noGrp="1"/>
          </p:cNvSpPr>
          <p:nvPr>
            <p:ph type="subTitle" idx="1"/>
          </p:nvPr>
        </p:nvSpPr>
        <p:spPr>
          <a:xfrm>
            <a:off x="685801" y="3562218"/>
            <a:ext cx="7772400" cy="2143292"/>
          </a:xfrm>
        </p:spPr>
        <p:txBody>
          <a:bodyPr>
            <a:normAutofit fontScale="92500" lnSpcReduction="10000"/>
          </a:bodyPr>
          <a:lstStyle/>
          <a:p>
            <a:r>
              <a:rPr lang="en-US" sz="3027" dirty="0" err="1" smtClean="0">
                <a:solidFill>
                  <a:schemeClr val="tx1"/>
                </a:solidFill>
              </a:rPr>
              <a:t>Banu</a:t>
            </a:r>
            <a:r>
              <a:rPr lang="en-US" sz="3027" dirty="0" smtClean="0">
                <a:solidFill>
                  <a:schemeClr val="tx1"/>
                </a:solidFill>
              </a:rPr>
              <a:t> Bozkurt</a:t>
            </a:r>
            <a:r>
              <a:rPr lang="en-US" sz="3027" baseline="30000" dirty="0" smtClean="0">
                <a:solidFill>
                  <a:schemeClr val="tx1"/>
                </a:solidFill>
              </a:rPr>
              <a:t>1</a:t>
            </a:r>
            <a:r>
              <a:rPr lang="en-US" sz="3027" dirty="0" smtClean="0">
                <a:solidFill>
                  <a:schemeClr val="tx1"/>
                </a:solidFill>
              </a:rPr>
              <a:t>, </a:t>
            </a:r>
            <a:r>
              <a:rPr lang="en-US" sz="3027" dirty="0" err="1" smtClean="0">
                <a:solidFill>
                  <a:schemeClr val="tx1"/>
                </a:solidFill>
              </a:rPr>
              <a:t>Gülay</a:t>
            </a:r>
            <a:r>
              <a:rPr lang="en-US" sz="3027" dirty="0" smtClean="0">
                <a:solidFill>
                  <a:schemeClr val="tx1"/>
                </a:solidFill>
              </a:rPr>
              <a:t> </a:t>
            </a:r>
            <a:r>
              <a:rPr lang="en-US" sz="3027" dirty="0" err="1" smtClean="0">
                <a:solidFill>
                  <a:schemeClr val="tx1"/>
                </a:solidFill>
              </a:rPr>
              <a:t>Şahiner</a:t>
            </a:r>
            <a:r>
              <a:rPr lang="en-US" sz="3027" dirty="0" smtClean="0">
                <a:solidFill>
                  <a:schemeClr val="tx1"/>
                </a:solidFill>
              </a:rPr>
              <a:t> Önal</a:t>
            </a:r>
            <a:r>
              <a:rPr lang="en-US" sz="3027" baseline="30000" dirty="0" smtClean="0">
                <a:solidFill>
                  <a:schemeClr val="tx1"/>
                </a:solidFill>
              </a:rPr>
              <a:t>2</a:t>
            </a:r>
            <a:r>
              <a:rPr lang="en-US" sz="3027" dirty="0" smtClean="0">
                <a:solidFill>
                  <a:schemeClr val="tx1"/>
                </a:solidFill>
              </a:rPr>
              <a:t>, </a:t>
            </a:r>
            <a:r>
              <a:rPr lang="en-US" sz="3027" dirty="0" err="1" smtClean="0">
                <a:solidFill>
                  <a:schemeClr val="tx1"/>
                </a:solidFill>
              </a:rPr>
              <a:t>Fatih</a:t>
            </a:r>
            <a:r>
              <a:rPr lang="en-US" sz="3027" dirty="0" smtClean="0">
                <a:solidFill>
                  <a:schemeClr val="tx1"/>
                </a:solidFill>
              </a:rPr>
              <a:t> Kara</a:t>
            </a:r>
            <a:r>
              <a:rPr lang="en-US" sz="3027" baseline="30000" dirty="0" smtClean="0">
                <a:solidFill>
                  <a:schemeClr val="tx1"/>
                </a:solidFill>
              </a:rPr>
              <a:t>2</a:t>
            </a:r>
            <a:r>
              <a:rPr lang="en-US" sz="3027" dirty="0" smtClean="0">
                <a:solidFill>
                  <a:schemeClr val="tx1"/>
                </a:solidFill>
              </a:rPr>
              <a:t>, </a:t>
            </a:r>
            <a:r>
              <a:rPr lang="en-US" sz="3027" dirty="0" err="1" smtClean="0">
                <a:solidFill>
                  <a:schemeClr val="tx1"/>
                </a:solidFill>
              </a:rPr>
              <a:t>Raşit</a:t>
            </a:r>
            <a:r>
              <a:rPr lang="en-US" sz="3027" dirty="0" smtClean="0">
                <a:solidFill>
                  <a:schemeClr val="tx1"/>
                </a:solidFill>
              </a:rPr>
              <a:t> Dilek</a:t>
            </a:r>
            <a:r>
              <a:rPr lang="en-US" sz="3027" baseline="30000" dirty="0" smtClean="0">
                <a:solidFill>
                  <a:schemeClr val="tx1"/>
                </a:solidFill>
              </a:rPr>
              <a:t>1</a:t>
            </a:r>
            <a:r>
              <a:rPr lang="en-US" sz="3027" dirty="0" smtClean="0">
                <a:solidFill>
                  <a:schemeClr val="tx1"/>
                </a:solidFill>
              </a:rPr>
              <a:t>, </a:t>
            </a:r>
            <a:r>
              <a:rPr lang="en-US" sz="3027" dirty="0" err="1" smtClean="0">
                <a:solidFill>
                  <a:schemeClr val="tx1"/>
                </a:solidFill>
              </a:rPr>
              <a:t>Süleyman</a:t>
            </a:r>
            <a:r>
              <a:rPr lang="en-US" sz="3027" dirty="0" smtClean="0">
                <a:solidFill>
                  <a:schemeClr val="tx1"/>
                </a:solidFill>
              </a:rPr>
              <a:t> Okudan</a:t>
            </a:r>
            <a:r>
              <a:rPr lang="en-US" sz="3027" baseline="30000" dirty="0" smtClean="0">
                <a:solidFill>
                  <a:schemeClr val="tx1"/>
                </a:solidFill>
              </a:rPr>
              <a:t>1</a:t>
            </a:r>
          </a:p>
          <a:p>
            <a:r>
              <a:rPr lang="tr-TR" dirty="0" smtClean="0">
                <a:solidFill>
                  <a:schemeClr val="tx1"/>
                </a:solidFill>
              </a:rPr>
              <a:t/>
            </a:r>
            <a:br>
              <a:rPr lang="tr-TR" dirty="0" smtClean="0">
                <a:solidFill>
                  <a:schemeClr val="tx1"/>
                </a:solidFill>
              </a:rPr>
            </a:br>
            <a:r>
              <a:rPr lang="en-US" sz="2595" dirty="0" err="1" smtClean="0">
                <a:solidFill>
                  <a:schemeClr val="tx1"/>
                </a:solidFill>
              </a:rPr>
              <a:t>Selcuk</a:t>
            </a:r>
            <a:r>
              <a:rPr lang="en-US" sz="2595" dirty="0" smtClean="0">
                <a:solidFill>
                  <a:schemeClr val="tx1"/>
                </a:solidFill>
              </a:rPr>
              <a:t> University Medical Faculty</a:t>
            </a:r>
          </a:p>
          <a:p>
            <a:r>
              <a:rPr lang="en-US" sz="2595" dirty="0" smtClean="0">
                <a:solidFill>
                  <a:schemeClr val="tx1"/>
                </a:solidFill>
              </a:rPr>
              <a:t>Departments of Ophthalmology</a:t>
            </a:r>
            <a:r>
              <a:rPr lang="en-US" sz="2595" baseline="30000" dirty="0" smtClean="0">
                <a:solidFill>
                  <a:schemeClr val="tx1"/>
                </a:solidFill>
              </a:rPr>
              <a:t>1</a:t>
            </a:r>
            <a:r>
              <a:rPr lang="en-US" sz="2595" dirty="0" smtClean="0">
                <a:solidFill>
                  <a:schemeClr val="tx1"/>
                </a:solidFill>
              </a:rPr>
              <a:t> and Public Health</a:t>
            </a:r>
            <a:r>
              <a:rPr lang="en-US" sz="2595" baseline="30000" dirty="0" smtClean="0">
                <a:solidFill>
                  <a:schemeClr val="tx1"/>
                </a:solidFill>
              </a:rPr>
              <a:t>2</a:t>
            </a:r>
            <a:endParaRPr lang="en-US" sz="2595" dirty="0">
              <a:solidFill>
                <a:schemeClr val="tx1"/>
              </a:solidFill>
            </a:endParaRPr>
          </a:p>
        </p:txBody>
      </p:sp>
      <p:pic>
        <p:nvPicPr>
          <p:cNvPr id="4" name="Picture 3"/>
          <p:cNvPicPr>
            <a:picLocks noChangeAspect="1"/>
          </p:cNvPicPr>
          <p:nvPr/>
        </p:nvPicPr>
        <p:blipFill>
          <a:blip r:embed="rId2"/>
          <a:stretch>
            <a:fillRect/>
          </a:stretch>
        </p:blipFill>
        <p:spPr>
          <a:xfrm>
            <a:off x="0" y="47714"/>
            <a:ext cx="2364922" cy="17844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sz="2400" dirty="0"/>
              <a:t>Contact </a:t>
            </a:r>
            <a:r>
              <a:rPr lang="en-US" sz="2400" dirty="0" smtClean="0"/>
              <a:t>lenses (CL), besides correcting refractive </a:t>
            </a:r>
            <a:r>
              <a:rPr lang="en-US" sz="2400" dirty="0"/>
              <a:t>errors,</a:t>
            </a:r>
            <a:r>
              <a:rPr lang="en-US" sz="2400" dirty="0" smtClean="0"/>
              <a:t> also </a:t>
            </a:r>
            <a:r>
              <a:rPr lang="en-US" sz="2400" dirty="0"/>
              <a:t>improve the aesthetics of a </a:t>
            </a:r>
            <a:r>
              <a:rPr lang="en-US" sz="2400" dirty="0" smtClean="0"/>
              <a:t>person and therefore are </a:t>
            </a:r>
            <a:r>
              <a:rPr lang="en-US" sz="2400" dirty="0"/>
              <a:t>getting more popular among</a:t>
            </a:r>
            <a:r>
              <a:rPr lang="en-US" sz="2400" dirty="0" smtClean="0"/>
              <a:t> younger population.</a:t>
            </a:r>
          </a:p>
          <a:p>
            <a:r>
              <a:rPr lang="en-US" sz="2400" dirty="0" smtClean="0"/>
              <a:t>There are huge </a:t>
            </a:r>
            <a:r>
              <a:rPr lang="en-US" sz="2400" dirty="0"/>
              <a:t>amounts of choices available,</a:t>
            </a:r>
            <a:r>
              <a:rPr lang="en-US" sz="2400" dirty="0" smtClean="0"/>
              <a:t> in terms </a:t>
            </a:r>
            <a:r>
              <a:rPr lang="en-US" sz="2400" dirty="0"/>
              <a:t>of lens </a:t>
            </a:r>
            <a:r>
              <a:rPr lang="en-US" sz="2400" dirty="0" smtClean="0"/>
              <a:t>type</a:t>
            </a:r>
            <a:r>
              <a:rPr lang="en-US" sz="2400" dirty="0"/>
              <a:t>,</a:t>
            </a:r>
            <a:r>
              <a:rPr lang="en-US" sz="2400" dirty="0" smtClean="0"/>
              <a:t> materials and wearing schedules.</a:t>
            </a:r>
          </a:p>
          <a:p>
            <a:r>
              <a:rPr lang="en-US" sz="2400" dirty="0" smtClean="0"/>
              <a:t>Increased availability </a:t>
            </a:r>
            <a:r>
              <a:rPr lang="en-US" sz="2400" dirty="0"/>
              <a:t>at large number of </a:t>
            </a:r>
            <a:r>
              <a:rPr lang="en-US" sz="2400" dirty="0" smtClean="0"/>
              <a:t>locations and via online shopping at a much </a:t>
            </a:r>
            <a:r>
              <a:rPr lang="en-US" sz="2400" dirty="0"/>
              <a:t>lower cost compared to the </a:t>
            </a:r>
            <a:r>
              <a:rPr lang="en-US" sz="2400" dirty="0" smtClean="0"/>
              <a:t>past.</a:t>
            </a:r>
            <a:r>
              <a:rPr lang="en-US" sz="2400" dirty="0" smtClean="0"/>
              <a:t> </a:t>
            </a:r>
          </a:p>
          <a:p>
            <a:r>
              <a:rPr lang="en-US" sz="2400" dirty="0"/>
              <a:t>The wearer’s</a:t>
            </a:r>
            <a:r>
              <a:rPr lang="en-US" sz="2400" dirty="0" smtClean="0"/>
              <a:t> knowledge and behavior relating </a:t>
            </a:r>
            <a:r>
              <a:rPr lang="en-US" sz="2400" dirty="0"/>
              <a:t>to</a:t>
            </a:r>
            <a:r>
              <a:rPr lang="en-US" sz="2400" dirty="0" smtClean="0"/>
              <a:t> CL care </a:t>
            </a:r>
            <a:r>
              <a:rPr lang="en-US" sz="2400" dirty="0"/>
              <a:t>have been proposed as the main causes </a:t>
            </a:r>
            <a:r>
              <a:rPr lang="en-US" sz="2400" dirty="0" smtClean="0"/>
              <a:t>of complications</a:t>
            </a:r>
            <a:r>
              <a:rPr lang="en-US" sz="2400" dirty="0"/>
              <a:t>.</a:t>
            </a:r>
            <a:endParaRPr lang="en-US" sz="2400" dirty="0" smtClean="0"/>
          </a:p>
          <a:p>
            <a:r>
              <a:rPr lang="en-US" sz="2400" dirty="0" smtClean="0"/>
              <a:t>The purpose was to determine </a:t>
            </a:r>
            <a:r>
              <a:rPr lang="en-US" sz="2400" dirty="0"/>
              <a:t>the rate of refractive errors and</a:t>
            </a:r>
            <a:r>
              <a:rPr lang="en-US" sz="2400" dirty="0" smtClean="0"/>
              <a:t> CL use </a:t>
            </a:r>
            <a:r>
              <a:rPr lang="en-US" sz="2400" dirty="0"/>
              <a:t>among university students and evaluate their behavioral patterns in</a:t>
            </a:r>
            <a:r>
              <a:rPr lang="en-US" sz="2400" dirty="0" smtClean="0"/>
              <a:t> CL </a:t>
            </a:r>
            <a:r>
              <a:rPr lang="en-US" sz="2400" dirty="0"/>
              <a:t>use</a:t>
            </a:r>
            <a:r>
              <a:rPr lang="en-US" sz="2400" dirty="0" smtClean="0"/>
              <a:t>.</a:t>
            </a:r>
            <a:endParaRPr lang="tr-TR"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Materials and Methods </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t>A cross-sectional study was conducted among students of </a:t>
            </a:r>
            <a:r>
              <a:rPr lang="en-US" sz="2400" dirty="0" err="1" smtClean="0"/>
              <a:t>Selcuk</a:t>
            </a:r>
            <a:r>
              <a:rPr lang="en-US" sz="2400" dirty="0" smtClean="0"/>
              <a:t> University. </a:t>
            </a:r>
          </a:p>
          <a:p>
            <a:r>
              <a:rPr lang="en-US" sz="2400" dirty="0" smtClean="0"/>
              <a:t>One thousand and two hundred students were interviewed by one investigator using a structured questionnaire about CL.</a:t>
            </a:r>
          </a:p>
          <a:p>
            <a:r>
              <a:rPr lang="en-US" sz="2400" dirty="0" smtClean="0"/>
              <a:t>Nine hundred ninety-nine</a:t>
            </a:r>
            <a:r>
              <a:rPr lang="en-US" sz="2400" dirty="0" smtClean="0"/>
              <a:t> students (83.25%) accepted to participate in the study. </a:t>
            </a:r>
          </a:p>
          <a:p>
            <a:r>
              <a:rPr lang="en-US" sz="2400" dirty="0" smtClean="0"/>
              <a:t>Mean age of the students was 21.1±1.9 years (</a:t>
            </a:r>
            <a:r>
              <a:rPr lang="en-US" sz="2400" dirty="0" err="1" smtClean="0"/>
              <a:t>minumum</a:t>
            </a:r>
            <a:r>
              <a:rPr lang="en-US" sz="2400" dirty="0" smtClean="0"/>
              <a:t> 17 years, maximum 36 years) and 52.6% were male. </a:t>
            </a:r>
          </a:p>
          <a:p>
            <a:r>
              <a:rPr lang="en-US" sz="2400" dirty="0"/>
              <a:t>The questionnaire was based on the knowledge and </a:t>
            </a:r>
            <a:r>
              <a:rPr lang="en-US" sz="2400" dirty="0" smtClean="0"/>
              <a:t>practice of CL wear</a:t>
            </a:r>
            <a:r>
              <a:rPr lang="en-US" sz="2400" dirty="0"/>
              <a:t>, care and its possible </a:t>
            </a:r>
            <a:r>
              <a:rPr lang="en-US" sz="2400" dirty="0" smtClean="0"/>
              <a:t>complications.</a:t>
            </a:r>
          </a:p>
          <a:p>
            <a:r>
              <a:rPr lang="en-US" sz="2400" dirty="0" smtClean="0"/>
              <a:t>It consisted of 6 questions for students who do not wear CL and 31 questions for CL users.</a:t>
            </a:r>
          </a:p>
          <a:p>
            <a:endParaRPr lang="en-US" sz="2400" dirty="0" smtClean="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1699"/>
          </a:xfrm>
        </p:spPr>
        <p:txBody>
          <a:bodyPr/>
          <a:lstStyle/>
          <a:p>
            <a:pPr algn="l"/>
            <a:r>
              <a:rPr lang="en-US" b="1" dirty="0" smtClean="0"/>
              <a:t>Results </a:t>
            </a:r>
            <a:endParaRPr lang="en-US" b="1" dirty="0"/>
          </a:p>
        </p:txBody>
      </p:sp>
      <p:sp>
        <p:nvSpPr>
          <p:cNvPr id="3" name="Content Placeholder 2"/>
          <p:cNvSpPr>
            <a:spLocks noGrp="1"/>
          </p:cNvSpPr>
          <p:nvPr>
            <p:ph idx="1"/>
          </p:nvPr>
        </p:nvSpPr>
        <p:spPr>
          <a:xfrm>
            <a:off x="457200" y="1226337"/>
            <a:ext cx="8229600" cy="5284931"/>
          </a:xfrm>
        </p:spPr>
        <p:txBody>
          <a:bodyPr>
            <a:noAutofit/>
          </a:bodyPr>
          <a:lstStyle/>
          <a:p>
            <a:r>
              <a:rPr lang="en-US" sz="2400" dirty="0" smtClean="0"/>
              <a:t>Two hundred eighty-six (28.6%) students had refractory errors </a:t>
            </a:r>
          </a:p>
          <a:p>
            <a:pPr lvl="1"/>
            <a:r>
              <a:rPr lang="en-US" sz="2400" dirty="0" smtClean="0"/>
              <a:t>One hundred eighty</a:t>
            </a:r>
            <a:r>
              <a:rPr lang="en-US" sz="2400" dirty="0" smtClean="0"/>
              <a:t> were using glasses (63%), while 74 were using CL (26%). Eight students had a previous refractive surgery (2.8%) and 24 students (8.4%) were not using any glasses or CL since they had low refractive errors. </a:t>
            </a:r>
          </a:p>
          <a:p>
            <a:r>
              <a:rPr lang="en-US" sz="2400" dirty="0" smtClean="0"/>
              <a:t>Among CL users, 62.2% were getting their CL with doctor prescription, 24.3% without a prescription from opticians, and 13.5% bought via internet by the advice of their friends. </a:t>
            </a:r>
          </a:p>
          <a:p>
            <a:r>
              <a:rPr lang="en-US" sz="2400" dirty="0" smtClean="0"/>
              <a:t>Only 51.4% were informed about CL wear and complications. </a:t>
            </a:r>
          </a:p>
          <a:p>
            <a:r>
              <a:rPr lang="en-US" sz="2400" dirty="0" smtClean="0"/>
              <a:t>Mean CL wear time was 13.6±5.3 hours a day and 37.8% were sleeping with their CL. </a:t>
            </a:r>
          </a:p>
          <a:p>
            <a:r>
              <a:rPr lang="en-US" sz="2400" dirty="0" smtClean="0"/>
              <a:t>24.3% complaint of dry eye during CL use and 5 had previous history of </a:t>
            </a:r>
            <a:r>
              <a:rPr lang="en-US" sz="2400" dirty="0" err="1" smtClean="0"/>
              <a:t>keratitis</a:t>
            </a:r>
            <a:r>
              <a:rPr lang="en-US" sz="2400" dirty="0" smtClean="0"/>
              <a:t> (6.75%). </a:t>
            </a:r>
            <a:endParaRPr lang="tr-TR" sz="2400" dirty="0" smtClean="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3970"/>
            <a:ext cx="8229600" cy="1143000"/>
          </a:xfrm>
        </p:spPr>
        <p:txBody>
          <a:bodyPr/>
          <a:lstStyle/>
          <a:p>
            <a:pPr algn="l"/>
            <a:r>
              <a:rPr lang="en-US" b="1" dirty="0" smtClean="0"/>
              <a:t>Discussion</a:t>
            </a:r>
            <a:endParaRPr lang="en-US" b="1" dirty="0"/>
          </a:p>
        </p:txBody>
      </p:sp>
      <p:sp>
        <p:nvSpPr>
          <p:cNvPr id="3" name="Content Placeholder 2"/>
          <p:cNvSpPr>
            <a:spLocks noGrp="1"/>
          </p:cNvSpPr>
          <p:nvPr>
            <p:ph idx="1"/>
          </p:nvPr>
        </p:nvSpPr>
        <p:spPr>
          <a:xfrm>
            <a:off x="457200" y="1941701"/>
            <a:ext cx="8229600" cy="4184462"/>
          </a:xfrm>
        </p:spPr>
        <p:txBody>
          <a:bodyPr>
            <a:normAutofit/>
          </a:bodyPr>
          <a:lstStyle/>
          <a:p>
            <a:r>
              <a:rPr lang="en-US" sz="2595" dirty="0" smtClean="0"/>
              <a:t>CL use rate was 7.4% among university students and 26% among students with refractive errors.</a:t>
            </a:r>
          </a:p>
          <a:p>
            <a:r>
              <a:rPr lang="en-US" sz="2595" dirty="0" smtClean="0"/>
              <a:t>Only half of the subjects were informed about CL use and were examined regularly by their ophthalmologists. </a:t>
            </a:r>
            <a:endParaRPr lang="tr-TR" sz="2595" dirty="0" smtClean="0"/>
          </a:p>
          <a:p>
            <a:r>
              <a:rPr lang="en-US" sz="2595" dirty="0" smtClean="0"/>
              <a:t>As improper practices of CL wear and care could increase the risk of complications, more education should be given to the consumers and CL sale should be controlled more by health ministry.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489</Words>
  <Application>Microsoft Macintosh PowerPoint</Application>
  <PresentationFormat>On-screen Show (4:3)</PresentationFormat>
  <Paragraphs>28</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Contact Lens Wear: Knowledge and Behavior of University Students</vt:lpstr>
      <vt:lpstr>Introduction</vt:lpstr>
      <vt:lpstr>Materials and Methods </vt:lpstr>
      <vt:lpstr>Results </vt:lpstr>
      <vt:lpstr>Discussion</vt:lpstr>
    </vt:vector>
  </TitlesOfParts>
  <Company>Selçuk Üniversitesi Tıp Fakültesi Göz Hastalıkları 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Lens Wear: Knowledge and Behavior of University Students</dc:title>
  <dc:creator>B  </dc:creator>
  <cp:lastModifiedBy>B  </cp:lastModifiedBy>
  <cp:revision>5</cp:revision>
  <dcterms:created xsi:type="dcterms:W3CDTF">2015-08-29T09:40:17Z</dcterms:created>
  <dcterms:modified xsi:type="dcterms:W3CDTF">2015-08-29T13:11:06Z</dcterms:modified>
</cp:coreProperties>
</file>