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11.09.15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11.09.15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11.09.15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11.09.15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11.09.15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11.09.15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11.09.15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11.09.15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11.09.15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Click to edit Master text styles</a:t>
            </a:r>
          </a:p>
          <a:p>
            <a:pPr lvl="1" eaLnBrk="1" latinLnBrk="0" hangingPunct="1"/>
            <a:r>
              <a:rPr lang="tr-TR" smtClean="0"/>
              <a:t>Second level</a:t>
            </a:r>
          </a:p>
          <a:p>
            <a:pPr lvl="2" eaLnBrk="1" latinLnBrk="0" hangingPunct="1"/>
            <a:r>
              <a:rPr lang="tr-TR" smtClean="0"/>
              <a:t>Third level</a:t>
            </a:r>
          </a:p>
          <a:p>
            <a:pPr lvl="3" eaLnBrk="1" latinLnBrk="0" hangingPunct="1"/>
            <a:r>
              <a:rPr lang="tr-TR" smtClean="0"/>
              <a:t>Fourth level</a:t>
            </a:r>
          </a:p>
          <a:p>
            <a:pPr lvl="4" eaLnBrk="1" latinLnBrk="0" hangingPunct="1"/>
            <a:r>
              <a:rPr lang="tr-TR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11.09.15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11.09.15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11.09.15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Click to edit Master text styles</a:t>
            </a:r>
          </a:p>
          <a:p>
            <a:pPr lvl="1" eaLnBrk="1" latinLnBrk="0" hangingPunct="1"/>
            <a:r>
              <a:rPr kumimoji="0" lang="tr-TR" smtClean="0"/>
              <a:t>Second level</a:t>
            </a:r>
          </a:p>
          <a:p>
            <a:pPr lvl="2" eaLnBrk="1" latinLnBrk="0" hangingPunct="1"/>
            <a:r>
              <a:rPr kumimoji="0" lang="tr-TR" smtClean="0"/>
              <a:t>Third level</a:t>
            </a:r>
          </a:p>
          <a:p>
            <a:pPr lvl="3" eaLnBrk="1" latinLnBrk="0" hangingPunct="1"/>
            <a:r>
              <a:rPr kumimoji="0" lang="tr-TR" smtClean="0"/>
              <a:t>Fourth level</a:t>
            </a:r>
          </a:p>
          <a:p>
            <a:pPr lvl="4" eaLnBrk="1" latinLnBrk="0" hangingPunct="1"/>
            <a:r>
              <a:rPr kumimoji="0" lang="tr-TR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236"/>
            <a:ext cx="7772400" cy="207971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Tear Function and Ocular Surface Changes After Accelerated Corneal Collagen Crosslinking in Progressive </a:t>
            </a:r>
            <a:r>
              <a:rPr lang="en-US" sz="2800" b="1" dirty="0" err="1" smtClean="0"/>
              <a:t>Keratoconus</a:t>
            </a:r>
            <a:r>
              <a:rPr lang="en-US" sz="2800" b="1" dirty="0" smtClean="0"/>
              <a:t>: </a:t>
            </a:r>
            <a:r>
              <a:rPr lang="en-US" sz="2800" b="1" dirty="0"/>
              <a:t>18- </a:t>
            </a:r>
            <a:r>
              <a:rPr lang="en-US" sz="2800" b="1" dirty="0" smtClean="0"/>
              <a:t>Month Clinical Results.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7262" y="2613448"/>
            <a:ext cx="87068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Emine Akçay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, </a:t>
            </a:r>
            <a:r>
              <a:rPr lang="en-US" sz="2400" dirty="0" err="1" smtClean="0"/>
              <a:t>Betül</a:t>
            </a:r>
            <a:r>
              <a:rPr lang="en-US" sz="2400" dirty="0" smtClean="0"/>
              <a:t> Seher Uysal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, </a:t>
            </a:r>
            <a:r>
              <a:rPr lang="en-US" sz="2400" dirty="0" err="1" smtClean="0"/>
              <a:t>Aydan</a:t>
            </a:r>
            <a:r>
              <a:rPr lang="en-US" sz="2400" dirty="0" smtClean="0"/>
              <a:t> Kılıçarslan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, </a:t>
            </a:r>
            <a:r>
              <a:rPr lang="en-US" sz="2400" dirty="0" err="1" smtClean="0"/>
              <a:t>Melek</a:t>
            </a:r>
            <a:r>
              <a:rPr lang="en-US" sz="2400" dirty="0" smtClean="0"/>
              <a:t> Mutlu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, </a:t>
            </a:r>
            <a:r>
              <a:rPr lang="en-US" sz="2400" dirty="0" err="1" smtClean="0"/>
              <a:t>Gözde</a:t>
            </a:r>
            <a:r>
              <a:rPr lang="en-US" sz="2400" dirty="0" smtClean="0"/>
              <a:t> Hondur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, Pınar Kösekahya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, </a:t>
            </a:r>
            <a:r>
              <a:rPr lang="en-US" sz="2400" dirty="0" err="1" smtClean="0"/>
              <a:t>Nurullah</a:t>
            </a:r>
            <a:r>
              <a:rPr lang="en-US" sz="2400" dirty="0" smtClean="0"/>
              <a:t> Çağıl</a:t>
            </a:r>
            <a:r>
              <a:rPr lang="en-US" sz="2400" baseline="30000" dirty="0" smtClean="0"/>
              <a:t>1 </a:t>
            </a:r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000" baseline="30000" dirty="0" smtClean="0"/>
              <a:t>1 </a:t>
            </a:r>
            <a:r>
              <a:rPr lang="en-US" sz="2000" dirty="0" err="1" smtClean="0"/>
              <a:t>Yıldırım</a:t>
            </a:r>
            <a:r>
              <a:rPr lang="en-US" sz="2000" dirty="0" smtClean="0"/>
              <a:t> </a:t>
            </a:r>
            <a:r>
              <a:rPr lang="en-US" sz="2000" dirty="0" err="1" smtClean="0"/>
              <a:t>Betazıt</a:t>
            </a:r>
            <a:r>
              <a:rPr lang="en-US" sz="2000" dirty="0" smtClean="0"/>
              <a:t> University, Ankara Atatürk Training and Research Hospital, Ankara, Turkey</a:t>
            </a:r>
          </a:p>
          <a:p>
            <a:pPr algn="ctr"/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 err="1" smtClean="0"/>
              <a:t>Ulucanlar</a:t>
            </a:r>
            <a:r>
              <a:rPr lang="en-US" sz="2000" dirty="0" smtClean="0"/>
              <a:t> </a:t>
            </a:r>
            <a:r>
              <a:rPr lang="en-US" sz="2000" dirty="0"/>
              <a:t>Training and Research Hospital, </a:t>
            </a:r>
            <a:r>
              <a:rPr lang="en-US" sz="2000" dirty="0" smtClean="0"/>
              <a:t>Ankara, Turkey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544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</a:t>
            </a:r>
            <a:r>
              <a:rPr lang="en-US" dirty="0"/>
              <a:t>report tear function and ocular surface changes 18 months after accelerated corneal cross- linking (A-CXL) using riboflavin and ultraviolet-A light in the treatment of progressive </a:t>
            </a:r>
            <a:r>
              <a:rPr lang="en-US" dirty="0" err="1"/>
              <a:t>keratoconus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7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Nineteen </a:t>
            </a:r>
            <a:r>
              <a:rPr lang="en-US" dirty="0"/>
              <a:t>eyes of 16 patients with progressive </a:t>
            </a:r>
            <a:r>
              <a:rPr lang="en-US" dirty="0" err="1"/>
              <a:t>keratokonus</a:t>
            </a:r>
            <a:r>
              <a:rPr lang="en-US" dirty="0"/>
              <a:t> were underwent A-CXL </a:t>
            </a:r>
            <a:r>
              <a:rPr lang="en-US" dirty="0" smtClean="0"/>
              <a:t>(10 </a:t>
            </a:r>
            <a:r>
              <a:rPr lang="en-US" dirty="0" err="1"/>
              <a:t>mW</a:t>
            </a:r>
            <a:r>
              <a:rPr lang="en-US" dirty="0"/>
              <a:t>/cm2; 9 minutes). </a:t>
            </a:r>
            <a:endParaRPr lang="en-US" dirty="0" smtClean="0"/>
          </a:p>
          <a:p>
            <a:pPr algn="just"/>
            <a:r>
              <a:rPr lang="en-US" dirty="0" smtClean="0"/>
              <a:t>Ocular </a:t>
            </a:r>
            <a:r>
              <a:rPr lang="en-US" dirty="0"/>
              <a:t>surface disease index scores (OSDI), tear </a:t>
            </a:r>
            <a:r>
              <a:rPr lang="en-US" dirty="0" err="1"/>
              <a:t>osmolarity</a:t>
            </a:r>
            <a:r>
              <a:rPr lang="en-US" dirty="0"/>
              <a:t>, </a:t>
            </a:r>
            <a:r>
              <a:rPr lang="en-US" dirty="0" err="1"/>
              <a:t>Schirmer</a:t>
            </a:r>
            <a:r>
              <a:rPr lang="en-US" dirty="0"/>
              <a:t> test, tear film break-up time (TBUT), fluorescein (</a:t>
            </a:r>
            <a:r>
              <a:rPr lang="en-US" dirty="0" err="1"/>
              <a:t>Fl</a:t>
            </a:r>
            <a:r>
              <a:rPr lang="en-US" dirty="0"/>
              <a:t>) and rose </a:t>
            </a:r>
            <a:r>
              <a:rPr lang="en-US" dirty="0" err="1"/>
              <a:t>bengal</a:t>
            </a:r>
            <a:r>
              <a:rPr lang="en-US" dirty="0"/>
              <a:t> (RB) staining, and </a:t>
            </a:r>
            <a:r>
              <a:rPr lang="en-US" dirty="0" err="1"/>
              <a:t>conjunctival</a:t>
            </a:r>
            <a:r>
              <a:rPr lang="en-US" dirty="0"/>
              <a:t> impression cytology (IC) analysis were obtained from all eyes before treatment and 18 months after treatment. </a:t>
            </a:r>
            <a:endParaRPr lang="en-US" dirty="0" smtClean="0"/>
          </a:p>
          <a:p>
            <a:pPr algn="just"/>
            <a:r>
              <a:rPr lang="en-US" dirty="0" smtClean="0"/>
              <a:t>After </a:t>
            </a:r>
            <a:r>
              <a:rPr lang="en-US" dirty="0"/>
              <a:t>topical anesthesia, IC specimens were collected from temporal and superior bulbar conjunctiva. </a:t>
            </a:r>
            <a:r>
              <a:rPr lang="en-US" dirty="0" err="1"/>
              <a:t>Conjunctival</a:t>
            </a:r>
            <a:r>
              <a:rPr lang="en-US" dirty="0"/>
              <a:t> samples were evaluated according to Nelson’s grading scheme.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8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mean age of patients was 25.4 ± 6.8 and 7 (46.2%) of the patients were women and 9 (53.8%) of the patients were </a:t>
            </a:r>
            <a:r>
              <a:rPr lang="en-US" dirty="0" smtClean="0"/>
              <a:t>men.</a:t>
            </a:r>
            <a:endParaRPr lang="en-US" dirty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was not observed any statistically significant differences in the levels of tear </a:t>
            </a:r>
            <a:r>
              <a:rPr lang="en-US" dirty="0" err="1"/>
              <a:t>osmolarity</a:t>
            </a:r>
            <a:r>
              <a:rPr lang="en-US" dirty="0"/>
              <a:t> test, </a:t>
            </a:r>
            <a:r>
              <a:rPr lang="en-US" dirty="0" err="1"/>
              <a:t>Schirmer</a:t>
            </a:r>
            <a:r>
              <a:rPr lang="en-US" dirty="0"/>
              <a:t> test, OSDI scoring, </a:t>
            </a:r>
            <a:r>
              <a:rPr lang="en-US" dirty="0" err="1"/>
              <a:t>Fl</a:t>
            </a:r>
            <a:r>
              <a:rPr lang="en-US" dirty="0"/>
              <a:t> and RB staining grade, and superior and temporal IC grading between pre-treatment and 18 months </a:t>
            </a:r>
            <a:r>
              <a:rPr lang="en-US" dirty="0" smtClean="0"/>
              <a:t>postoperatively (P&gt; 0,05 for </a:t>
            </a:r>
            <a:r>
              <a:rPr lang="en-US" dirty="0"/>
              <a:t>all </a:t>
            </a:r>
            <a:r>
              <a:rPr lang="en-US" dirty="0" smtClean="0"/>
              <a:t>variables).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TBUT value averaged 14.6 ± 5.40 mm at baseline vs. 16.6 ± 5.1 mm at 18 months postoperatively (P=0.008)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5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improvement in TBUT can </a:t>
            </a:r>
            <a:r>
              <a:rPr lang="en-US" dirty="0"/>
              <a:t>be explained by; a better quality and a higher quantity of </a:t>
            </a:r>
            <a:r>
              <a:rPr lang="en-US" dirty="0" err="1"/>
              <a:t>mucin</a:t>
            </a:r>
            <a:r>
              <a:rPr lang="en-US" dirty="0"/>
              <a:t> production by a healthier corneal epithelium that was formed after complete re-epithelialization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As </a:t>
            </a:r>
            <a:r>
              <a:rPr lang="en-US" dirty="0" err="1" smtClean="0"/>
              <a:t>Mazzotti</a:t>
            </a:r>
            <a:r>
              <a:rPr lang="en-US" dirty="0" smtClean="0"/>
              <a:t> et al have shown that mosaic of epithelial cells were improved after CXL especially in the apex compared to the preoperative corneal epithelium.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study has shown that A-CXL treatment does not have adverse effects on the ocular surface and tear functions that are important for visual performance.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28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34</TotalTime>
  <Words>408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Tear Function and Ocular Surface Changes After Accelerated Corneal Collagen Crosslinking in Progressive Keratoconus: 18- Month Clinical Results. </vt:lpstr>
      <vt:lpstr>Purpose</vt:lpstr>
      <vt:lpstr>Methods</vt:lpstr>
      <vt:lpstr>Results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Tear Function and Ocular Surface Changes After Accelerated Corneal Collagen Crosslinking in Progressive Keratoconus: 18- Month Clinical Results. </dc:title>
  <dc:creator>seher uysal</dc:creator>
  <cp:lastModifiedBy>seher uysal</cp:lastModifiedBy>
  <cp:revision>4</cp:revision>
  <dcterms:created xsi:type="dcterms:W3CDTF">2015-09-11T18:57:53Z</dcterms:created>
  <dcterms:modified xsi:type="dcterms:W3CDTF">2015-09-11T19:31:55Z</dcterms:modified>
</cp:coreProperties>
</file>