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3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54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10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75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0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7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8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6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2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1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3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8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7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79415E1-6452-411F-95F2-BF4678BA9CF5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4BC513-134C-4C0E-9CF2-E2D93F9F7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0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2923" y="571379"/>
            <a:ext cx="9144000" cy="2387600"/>
          </a:xfrm>
        </p:spPr>
        <p:txBody>
          <a:bodyPr>
            <a:normAutofit/>
          </a:bodyPr>
          <a:lstStyle/>
          <a:p>
            <a:r>
              <a:rPr lang="ro-RO" sz="4000" b="1" dirty="0"/>
              <a:t>Alternative in the treatment of </a:t>
            </a:r>
            <a:r>
              <a:rPr lang="en-US" sz="4000" b="1" dirty="0" smtClean="0"/>
              <a:t>Neurotrophic</a:t>
            </a:r>
            <a:r>
              <a:rPr lang="ro-RO" sz="4000" b="1" dirty="0" smtClean="0"/>
              <a:t> Keratopathy</a:t>
            </a:r>
            <a:r>
              <a:rPr lang="ro-RO" sz="2400" dirty="0" smtClean="0"/>
              <a:t/>
            </a:r>
            <a:br>
              <a:rPr lang="ro-RO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861" y="3472444"/>
            <a:ext cx="7784123" cy="19870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sz="1800" dirty="0"/>
              <a:t>Authours: Stanila Adriana, Stanila D.M</a:t>
            </a:r>
            <a:r>
              <a:rPr lang="ro-RO" sz="1800" dirty="0" smtClean="0"/>
              <a:t>.</a:t>
            </a:r>
            <a:r>
              <a:rPr lang="en-US" sz="1800" dirty="0" smtClean="0"/>
              <a:t>, COSTACHE I.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/>
            </a:r>
            <a:br>
              <a:rPr lang="en-US" sz="1800" dirty="0"/>
            </a:br>
            <a:r>
              <a:rPr lang="ro-RO" sz="1800" dirty="0"/>
              <a:t>Faculthy of  Medicine, </a:t>
            </a:r>
            <a:r>
              <a:rPr lang="ro-RO" sz="1800" dirty="0" smtClean="0"/>
              <a:t>University </a:t>
            </a:r>
            <a:r>
              <a:rPr lang="ro-RO" sz="1800" dirty="0"/>
              <a:t>”Lucian Blaga” </a:t>
            </a:r>
            <a:r>
              <a:rPr lang="ro-RO" sz="1800" dirty="0" smtClean="0"/>
              <a:t>Sibiu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ro-RO" sz="1800" dirty="0"/>
              <a:t>Ophthalmology Departament, Clinical </a:t>
            </a:r>
            <a:r>
              <a:rPr lang="ro-RO" sz="1800" dirty="0" smtClean="0"/>
              <a:t>H</a:t>
            </a:r>
            <a:r>
              <a:rPr lang="en-US" sz="1800" dirty="0" smtClean="0"/>
              <a:t>o</a:t>
            </a:r>
            <a:r>
              <a:rPr lang="ro-RO" sz="1800" dirty="0" smtClean="0"/>
              <a:t>spital</a:t>
            </a:r>
            <a:r>
              <a:rPr lang="ro-RO" sz="1800" dirty="0"/>
              <a:t>, </a:t>
            </a:r>
            <a:r>
              <a:rPr lang="ro-RO" sz="1800" dirty="0" smtClean="0"/>
              <a:t>Sibiu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Ocular </a:t>
            </a:r>
            <a:r>
              <a:rPr lang="en-US" sz="1800" dirty="0"/>
              <a:t>Surface Research Centre CCSO, </a:t>
            </a:r>
            <a:r>
              <a:rPr lang="en-US" sz="1800" dirty="0" smtClean="0"/>
              <a:t>Sibiu</a:t>
            </a:r>
            <a:br>
              <a:rPr lang="en-US" sz="1800" dirty="0" smtClean="0"/>
            </a:br>
            <a:r>
              <a:rPr lang="ro-RO" sz="1800" dirty="0" smtClean="0"/>
              <a:t> Romania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28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6917" y="-13447"/>
            <a:ext cx="6383215" cy="1207477"/>
          </a:xfrm>
        </p:spPr>
        <p:txBody>
          <a:bodyPr>
            <a:normAutofit fontScale="90000"/>
          </a:bodyPr>
          <a:lstStyle/>
          <a:p>
            <a:pPr algn="l"/>
            <a:r>
              <a:rPr lang="ro-RO" sz="3600" b="1" dirty="0" smtClean="0"/>
              <a:t/>
            </a:r>
            <a:br>
              <a:rPr lang="ro-RO" sz="3600" b="1" dirty="0" smtClean="0"/>
            </a:br>
            <a:r>
              <a:rPr lang="ro-RO" sz="3600" dirty="0" smtClean="0"/>
              <a:t>Introduction</a:t>
            </a:r>
            <a:r>
              <a:rPr lang="ro-RO" sz="2400" dirty="0" smtClean="0"/>
              <a:t/>
            </a:r>
            <a:br>
              <a:rPr lang="ro-RO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047" y="1352915"/>
            <a:ext cx="11725835" cy="503616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cap="none" dirty="0" err="1" smtClean="0">
                <a:solidFill>
                  <a:schemeClr val="tx1"/>
                </a:solidFill>
              </a:rPr>
              <a:t>Neurotrophic</a:t>
            </a:r>
            <a:r>
              <a:rPr lang="ro-RO" cap="none" dirty="0" smtClean="0">
                <a:solidFill>
                  <a:schemeClr val="tx1"/>
                </a:solidFill>
              </a:rPr>
              <a:t> keratopathy (NK) </a:t>
            </a:r>
            <a:r>
              <a:rPr lang="ro-RO" cap="none" dirty="0" err="1" smtClean="0">
                <a:solidFill>
                  <a:schemeClr val="tx1"/>
                </a:solidFill>
              </a:rPr>
              <a:t>is</a:t>
            </a:r>
            <a:r>
              <a:rPr lang="ro-RO" cap="none" dirty="0" smtClean="0">
                <a:solidFill>
                  <a:schemeClr val="tx1"/>
                </a:solidFill>
              </a:rPr>
              <a:t> a degenerative </a:t>
            </a:r>
            <a:r>
              <a:rPr lang="ro-RO" cap="none" dirty="0" err="1" smtClean="0">
                <a:solidFill>
                  <a:schemeClr val="tx1"/>
                </a:solidFill>
              </a:rPr>
              <a:t>disease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ro-RO" cap="none" dirty="0" err="1" smtClean="0">
                <a:solidFill>
                  <a:schemeClr val="tx1"/>
                </a:solidFill>
              </a:rPr>
              <a:t>that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smtClean="0">
                <a:solidFill>
                  <a:schemeClr val="tx1"/>
                </a:solidFill>
              </a:rPr>
              <a:t>o</a:t>
            </a:r>
            <a:r>
              <a:rPr lang="ro-RO" cap="none" dirty="0" err="1" smtClean="0">
                <a:solidFill>
                  <a:schemeClr val="tx1"/>
                </a:solidFill>
              </a:rPr>
              <a:t>ccurs</a:t>
            </a:r>
            <a:r>
              <a:rPr lang="ro-RO" cap="none" dirty="0" smtClean="0">
                <a:solidFill>
                  <a:schemeClr val="tx1"/>
                </a:solidFill>
              </a:rPr>
              <a:t> as a </a:t>
            </a:r>
            <a:r>
              <a:rPr lang="ro-RO" cap="none" dirty="0" err="1" smtClean="0">
                <a:solidFill>
                  <a:schemeClr val="tx1"/>
                </a:solidFill>
              </a:rPr>
              <a:t>result</a:t>
            </a:r>
            <a:r>
              <a:rPr lang="ro-RO" cap="none" dirty="0" smtClean="0">
                <a:solidFill>
                  <a:schemeClr val="tx1"/>
                </a:solidFill>
              </a:rPr>
              <a:t> of </a:t>
            </a:r>
            <a:r>
              <a:rPr lang="ro-RO" cap="none" dirty="0" err="1" smtClean="0">
                <a:solidFill>
                  <a:schemeClr val="tx1"/>
                </a:solidFill>
              </a:rPr>
              <a:t>partial</a:t>
            </a:r>
            <a:r>
              <a:rPr lang="ro-RO" cap="none" dirty="0" smtClean="0">
                <a:solidFill>
                  <a:schemeClr val="tx1"/>
                </a:solidFill>
              </a:rPr>
              <a:t> or total </a:t>
            </a:r>
            <a:r>
              <a:rPr lang="ro-RO" cap="none" dirty="0" err="1" smtClean="0">
                <a:solidFill>
                  <a:schemeClr val="tx1"/>
                </a:solidFill>
              </a:rPr>
              <a:t>impairment</a:t>
            </a:r>
            <a:r>
              <a:rPr lang="ro-RO" cap="none" dirty="0" smtClean="0">
                <a:solidFill>
                  <a:schemeClr val="tx1"/>
                </a:solidFill>
              </a:rPr>
              <a:t> of </a:t>
            </a:r>
            <a:r>
              <a:rPr lang="ro-RO" cap="none" dirty="0" err="1" smtClean="0">
                <a:solidFill>
                  <a:schemeClr val="tx1"/>
                </a:solidFill>
              </a:rPr>
              <a:t>trigeminal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ro-RO" cap="none" dirty="0" err="1" smtClean="0">
                <a:solidFill>
                  <a:schemeClr val="tx1"/>
                </a:solidFill>
              </a:rPr>
              <a:t>innervations</a:t>
            </a:r>
            <a:r>
              <a:rPr lang="ro-RO" cap="none" dirty="0" smtClean="0">
                <a:solidFill>
                  <a:schemeClr val="tx1"/>
                </a:solidFill>
              </a:rPr>
              <a:t>, </a:t>
            </a:r>
            <a:r>
              <a:rPr lang="ro-RO" cap="none" dirty="0" err="1" smtClean="0">
                <a:solidFill>
                  <a:schemeClr val="tx1"/>
                </a:solidFill>
              </a:rPr>
              <a:t>leading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ro-RO" cap="none" dirty="0" err="1" smtClean="0">
                <a:solidFill>
                  <a:schemeClr val="tx1"/>
                </a:solidFill>
              </a:rPr>
              <a:t>to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ro-RO" cap="none" dirty="0" err="1" smtClean="0">
                <a:solidFill>
                  <a:schemeClr val="tx1"/>
                </a:solidFill>
              </a:rPr>
              <a:t>the</a:t>
            </a:r>
            <a:r>
              <a:rPr lang="ro-RO" cap="none" dirty="0" smtClean="0">
                <a:solidFill>
                  <a:schemeClr val="tx1"/>
                </a:solidFill>
              </a:rPr>
              <a:t> re</a:t>
            </a:r>
            <a:r>
              <a:rPr lang="en-US" cap="none" dirty="0" smtClean="0">
                <a:solidFill>
                  <a:schemeClr val="tx1"/>
                </a:solidFill>
              </a:rPr>
              <a:t>d</a:t>
            </a:r>
            <a:r>
              <a:rPr lang="ro-RO" cap="none" dirty="0" err="1" smtClean="0">
                <a:solidFill>
                  <a:schemeClr val="tx1"/>
                </a:solidFill>
              </a:rPr>
              <a:t>uction</a:t>
            </a:r>
            <a:r>
              <a:rPr lang="ro-RO" cap="none" dirty="0" smtClean="0">
                <a:solidFill>
                  <a:schemeClr val="tx1"/>
                </a:solidFill>
              </a:rPr>
              <a:t> of </a:t>
            </a:r>
            <a:r>
              <a:rPr lang="en-US" cap="none" dirty="0" smtClean="0">
                <a:solidFill>
                  <a:schemeClr val="tx1"/>
                </a:solidFill>
              </a:rPr>
              <a:t>corneal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smtClean="0">
                <a:solidFill>
                  <a:schemeClr val="tx1"/>
                </a:solidFill>
              </a:rPr>
              <a:t>sensitivity</a:t>
            </a: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</a:rPr>
              <a:t>The use of autologous serum in the form of eye drops can be a treatment for severe ocular surface disorders like </a:t>
            </a:r>
            <a:r>
              <a:rPr lang="ro-RO" cap="none" dirty="0" err="1" smtClean="0">
                <a:solidFill>
                  <a:schemeClr val="tx1"/>
                </a:solidFill>
              </a:rPr>
              <a:t>neurotrophic</a:t>
            </a:r>
            <a:r>
              <a:rPr lang="ro-RO" cap="none" dirty="0" smtClean="0">
                <a:solidFill>
                  <a:schemeClr val="tx1"/>
                </a:solidFill>
              </a:rPr>
              <a:t> keratopathy. The use of </a:t>
            </a:r>
            <a:r>
              <a:rPr lang="ro-RO" cap="none" dirty="0" err="1" smtClean="0">
                <a:solidFill>
                  <a:schemeClr val="tx1"/>
                </a:solidFill>
              </a:rPr>
              <a:t>the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ro-RO" cap="none" dirty="0" err="1" smtClean="0">
                <a:solidFill>
                  <a:schemeClr val="tx1"/>
                </a:solidFill>
              </a:rPr>
              <a:t>therapeutic</a:t>
            </a:r>
            <a:r>
              <a:rPr lang="ro-RO" cap="none" dirty="0" smtClean="0">
                <a:solidFill>
                  <a:schemeClr val="tx1"/>
                </a:solidFill>
              </a:rPr>
              <a:t> contact </a:t>
            </a:r>
            <a:r>
              <a:rPr lang="ro-RO" cap="none" dirty="0" err="1" smtClean="0">
                <a:solidFill>
                  <a:schemeClr val="tx1"/>
                </a:solidFill>
              </a:rPr>
              <a:t>lenses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ro-RO" cap="none" dirty="0" smtClean="0">
                <a:solidFill>
                  <a:schemeClr val="tx1"/>
                </a:solidFill>
              </a:rPr>
              <a:t>(</a:t>
            </a:r>
            <a:r>
              <a:rPr lang="en-US" cap="none" dirty="0" smtClean="0">
                <a:solidFill>
                  <a:schemeClr val="tx1"/>
                </a:solidFill>
              </a:rPr>
              <a:t>TCL</a:t>
            </a:r>
            <a:r>
              <a:rPr lang="ro-RO" cap="none" dirty="0" smtClean="0">
                <a:solidFill>
                  <a:schemeClr val="tx1"/>
                </a:solidFill>
              </a:rPr>
              <a:t>) </a:t>
            </a:r>
            <a:r>
              <a:rPr lang="ro-RO" cap="none" dirty="0" err="1" smtClean="0">
                <a:solidFill>
                  <a:schemeClr val="tx1"/>
                </a:solidFill>
              </a:rPr>
              <a:t>is</a:t>
            </a:r>
            <a:r>
              <a:rPr lang="ro-RO" cap="none" dirty="0" smtClean="0">
                <a:solidFill>
                  <a:schemeClr val="tx1"/>
                </a:solidFill>
              </a:rPr>
              <a:t> a </a:t>
            </a:r>
            <a:r>
              <a:rPr lang="ro-RO" cap="none" dirty="0" err="1" smtClean="0">
                <a:solidFill>
                  <a:schemeClr val="tx1"/>
                </a:solidFill>
              </a:rPr>
              <a:t>good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ro-RO" cap="none" dirty="0" err="1" smtClean="0">
                <a:solidFill>
                  <a:schemeClr val="tx1"/>
                </a:solidFill>
              </a:rPr>
              <a:t>solution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ro-RO" cap="none" dirty="0" err="1" smtClean="0">
                <a:solidFill>
                  <a:schemeClr val="tx1"/>
                </a:solidFill>
              </a:rPr>
              <a:t>also</a:t>
            </a:r>
            <a:r>
              <a:rPr lang="ro-RO" cap="none" dirty="0" smtClean="0">
                <a:solidFill>
                  <a:schemeClr val="tx1"/>
                </a:solidFill>
              </a:rPr>
              <a:t>. </a:t>
            </a:r>
            <a:endParaRPr lang="en-US" cap="none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cap="none" dirty="0" smtClean="0">
                <a:solidFill>
                  <a:schemeClr val="tx1"/>
                </a:solidFill>
              </a:rPr>
              <a:t>Serum</a:t>
            </a:r>
            <a:r>
              <a:rPr lang="ro-RO" altLang="en-US" cap="none" dirty="0" smtClean="0">
                <a:solidFill>
                  <a:schemeClr val="tx1"/>
                </a:solidFill>
              </a:rPr>
              <a:t> </a:t>
            </a:r>
            <a:r>
              <a:rPr lang="ro-RO" altLang="en-US" cap="none" dirty="0" err="1" smtClean="0">
                <a:solidFill>
                  <a:schemeClr val="tx1"/>
                </a:solidFill>
              </a:rPr>
              <a:t>is</a:t>
            </a:r>
            <a:r>
              <a:rPr lang="ro-RO" altLang="en-US" cap="none" dirty="0" smtClean="0">
                <a:solidFill>
                  <a:schemeClr val="tx1"/>
                </a:solidFill>
              </a:rPr>
              <a:t> </a:t>
            </a:r>
            <a:r>
              <a:rPr lang="ro-RO" altLang="en-US" cap="none" dirty="0" err="1" smtClean="0">
                <a:solidFill>
                  <a:schemeClr val="tx1"/>
                </a:solidFill>
              </a:rPr>
              <a:t>the</a:t>
            </a:r>
            <a:r>
              <a:rPr lang="en-US" altLang="en-US" cap="none" dirty="0" smtClean="0">
                <a:solidFill>
                  <a:schemeClr val="tx1"/>
                </a:solidFill>
              </a:rPr>
              <a:t> fluid component of full blood which remains after clotting</a:t>
            </a:r>
            <a:r>
              <a:rPr lang="ro-RO" altLang="en-US" cap="none" dirty="0" smtClean="0">
                <a:solidFill>
                  <a:schemeClr val="tx1"/>
                </a:solidFill>
              </a:rPr>
              <a:t>. It </a:t>
            </a:r>
            <a:r>
              <a:rPr lang="ro-RO" altLang="en-US" cap="none" dirty="0" err="1" smtClean="0">
                <a:solidFill>
                  <a:schemeClr val="tx1"/>
                </a:solidFill>
              </a:rPr>
              <a:t>was</a:t>
            </a:r>
            <a:r>
              <a:rPr lang="ro-RO" altLang="en-US" cap="none" dirty="0" smtClean="0">
                <a:solidFill>
                  <a:schemeClr val="tx1"/>
                </a:solidFill>
              </a:rPr>
              <a:t> for </a:t>
            </a:r>
            <a:r>
              <a:rPr lang="ro-RO" altLang="en-US" cap="none" dirty="0" err="1" smtClean="0">
                <a:solidFill>
                  <a:schemeClr val="tx1"/>
                </a:solidFill>
              </a:rPr>
              <a:t>the</a:t>
            </a:r>
            <a:r>
              <a:rPr lang="en-US" altLang="en-US" cap="none" dirty="0" smtClean="0">
                <a:solidFill>
                  <a:schemeClr val="tx1"/>
                </a:solidFill>
              </a:rPr>
              <a:t> first  time described in 1984 by Fox et al</a:t>
            </a:r>
            <a:r>
              <a:rPr lang="ro-RO" altLang="en-US" cap="none" dirty="0" smtClean="0">
                <a:solidFill>
                  <a:schemeClr val="tx1"/>
                </a:solidFill>
              </a:rPr>
              <a:t>. </a:t>
            </a:r>
            <a:r>
              <a:rPr lang="en-US" altLang="en-US" cap="none" dirty="0" err="1" smtClean="0">
                <a:solidFill>
                  <a:schemeClr val="tx1"/>
                </a:solidFill>
              </a:rPr>
              <a:t>u</a:t>
            </a:r>
            <a:r>
              <a:rPr lang="ro-RO" altLang="en-US" cap="none" dirty="0" err="1" smtClean="0">
                <a:solidFill>
                  <a:schemeClr val="tx1"/>
                </a:solidFill>
              </a:rPr>
              <a:t>sed</a:t>
            </a:r>
            <a:r>
              <a:rPr lang="ro-RO" altLang="en-US" cap="none" dirty="0" smtClean="0">
                <a:solidFill>
                  <a:schemeClr val="tx1"/>
                </a:solidFill>
              </a:rPr>
              <a:t> </a:t>
            </a:r>
            <a:r>
              <a:rPr lang="en-US" altLang="en-US" cap="none" dirty="0" smtClean="0">
                <a:solidFill>
                  <a:schemeClr val="tx1"/>
                </a:solidFill>
              </a:rPr>
              <a:t>for kerato</a:t>
            </a:r>
            <a:r>
              <a:rPr lang="ro-RO" altLang="en-US" cap="none" dirty="0" smtClean="0">
                <a:solidFill>
                  <a:schemeClr val="tx1"/>
                </a:solidFill>
              </a:rPr>
              <a:t>-</a:t>
            </a:r>
            <a:r>
              <a:rPr lang="en-US" altLang="en-US" cap="none" dirty="0" smtClean="0">
                <a:solidFill>
                  <a:schemeClr val="tx1"/>
                </a:solidFill>
              </a:rPr>
              <a:t>conjunctivitis sicca</a:t>
            </a:r>
            <a:r>
              <a:rPr lang="ro-RO" altLang="en-US" cap="none" dirty="0" smtClean="0">
                <a:solidFill>
                  <a:schemeClr val="tx1"/>
                </a:solidFill>
              </a:rPr>
              <a:t>. It </a:t>
            </a:r>
            <a:r>
              <a:rPr lang="ro-RO" altLang="en-US" cap="none" dirty="0" err="1" smtClean="0">
                <a:solidFill>
                  <a:schemeClr val="tx1"/>
                </a:solidFill>
              </a:rPr>
              <a:t>is</a:t>
            </a:r>
            <a:r>
              <a:rPr lang="ro-RO" altLang="en-US" cap="none" dirty="0" smtClean="0">
                <a:solidFill>
                  <a:schemeClr val="tx1"/>
                </a:solidFill>
              </a:rPr>
              <a:t> </a:t>
            </a:r>
            <a:r>
              <a:rPr lang="en-US" altLang="en-US" cap="none" dirty="0" smtClean="0">
                <a:solidFill>
                  <a:schemeClr val="tx1"/>
                </a:solidFill>
              </a:rPr>
              <a:t>unpreserved, non-antigenic</a:t>
            </a:r>
            <a:r>
              <a:rPr lang="ro-RO" altLang="en-US" cap="none" dirty="0" smtClean="0">
                <a:solidFill>
                  <a:schemeClr val="tx1"/>
                </a:solidFill>
              </a:rPr>
              <a:t>, it </a:t>
            </a:r>
            <a:r>
              <a:rPr lang="ro-RO" altLang="en-US" cap="none" dirty="0" err="1" smtClean="0">
                <a:solidFill>
                  <a:schemeClr val="tx1"/>
                </a:solidFill>
              </a:rPr>
              <a:t>has</a:t>
            </a:r>
            <a:r>
              <a:rPr lang="ro-RO" altLang="en-US" cap="none" dirty="0" smtClean="0">
                <a:solidFill>
                  <a:schemeClr val="tx1"/>
                </a:solidFill>
              </a:rPr>
              <a:t> </a:t>
            </a:r>
            <a:r>
              <a:rPr lang="en-US" altLang="en-US" cap="none" dirty="0" smtClean="0">
                <a:solidFill>
                  <a:schemeClr val="tx1"/>
                </a:solidFill>
              </a:rPr>
              <a:t>biomechanical and biochemical properties similar </a:t>
            </a:r>
            <a:r>
              <a:rPr lang="ro-RO" altLang="en-US" cap="none" dirty="0" err="1" smtClean="0">
                <a:solidFill>
                  <a:schemeClr val="tx1"/>
                </a:solidFill>
              </a:rPr>
              <a:t>to</a:t>
            </a:r>
            <a:r>
              <a:rPr lang="ro-RO" altLang="en-US" cap="none" dirty="0" smtClean="0">
                <a:solidFill>
                  <a:schemeClr val="tx1"/>
                </a:solidFill>
              </a:rPr>
              <a:t> natural </a:t>
            </a:r>
            <a:r>
              <a:rPr lang="ro-RO" altLang="en-US" cap="none" dirty="0" err="1" smtClean="0">
                <a:solidFill>
                  <a:schemeClr val="tx1"/>
                </a:solidFill>
              </a:rPr>
              <a:t>tears</a:t>
            </a:r>
            <a:r>
              <a:rPr lang="ro-RO" altLang="en-US" cap="none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o-RO" cap="none" dirty="0" err="1" smtClean="0">
                <a:solidFill>
                  <a:schemeClr val="tx1"/>
                </a:solidFill>
              </a:rPr>
              <a:t>Therapeutic</a:t>
            </a:r>
            <a:r>
              <a:rPr lang="ro-RO" cap="none" dirty="0" smtClean="0">
                <a:solidFill>
                  <a:schemeClr val="tx1"/>
                </a:solidFill>
              </a:rPr>
              <a:t> contact </a:t>
            </a:r>
            <a:r>
              <a:rPr lang="en-US" cap="none" dirty="0" smtClean="0">
                <a:solidFill>
                  <a:schemeClr val="tx1"/>
                </a:solidFill>
              </a:rPr>
              <a:t>lenses </a:t>
            </a:r>
            <a:r>
              <a:rPr lang="ro-RO" cap="none" dirty="0" smtClean="0">
                <a:solidFill>
                  <a:schemeClr val="tx1"/>
                </a:solidFill>
              </a:rPr>
              <a:t>(</a:t>
            </a:r>
            <a:r>
              <a:rPr lang="en-US" cap="none" dirty="0" smtClean="0">
                <a:solidFill>
                  <a:schemeClr val="tx1"/>
                </a:solidFill>
              </a:rPr>
              <a:t>TCL</a:t>
            </a:r>
            <a:r>
              <a:rPr lang="ro-RO" cap="none" dirty="0" smtClean="0">
                <a:solidFill>
                  <a:schemeClr val="tx1"/>
                </a:solidFill>
              </a:rPr>
              <a:t>) </a:t>
            </a:r>
            <a:r>
              <a:rPr lang="ro-RO" cap="none" dirty="0" err="1" smtClean="0">
                <a:solidFill>
                  <a:schemeClr val="tx1"/>
                </a:solidFill>
              </a:rPr>
              <a:t>were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ro-RO" cap="none" dirty="0" err="1" smtClean="0">
                <a:solidFill>
                  <a:schemeClr val="tx1"/>
                </a:solidFill>
              </a:rPr>
              <a:t>from</a:t>
            </a:r>
            <a:r>
              <a:rPr lang="ro-RO" cap="none" dirty="0" smtClean="0">
                <a:solidFill>
                  <a:schemeClr val="tx1"/>
                </a:solidFill>
              </a:rPr>
              <a:t> silicon-</a:t>
            </a:r>
            <a:r>
              <a:rPr lang="ro-RO" cap="none" dirty="0" err="1" smtClean="0">
                <a:solidFill>
                  <a:schemeClr val="tx1"/>
                </a:solidFill>
              </a:rPr>
              <a:t>hydrogel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ro-RO" cap="none" dirty="0" err="1" smtClean="0">
                <a:solidFill>
                  <a:schemeClr val="tx1"/>
                </a:solidFill>
              </a:rPr>
              <a:t>aproved</a:t>
            </a:r>
            <a:r>
              <a:rPr lang="ro-RO" cap="none" dirty="0" smtClean="0">
                <a:solidFill>
                  <a:schemeClr val="tx1"/>
                </a:solidFill>
              </a:rPr>
              <a:t>  for </a:t>
            </a:r>
            <a:r>
              <a:rPr lang="en-US" cap="none" dirty="0" smtClean="0">
                <a:solidFill>
                  <a:schemeClr val="tx1"/>
                </a:solidFill>
              </a:rPr>
              <a:t>therapeutical </a:t>
            </a:r>
            <a:r>
              <a:rPr lang="ro-RO" altLang="en-US" cap="none" dirty="0" smtClean="0">
                <a:solidFill>
                  <a:schemeClr val="tx1"/>
                </a:solidFill>
              </a:rPr>
              <a:t>use</a:t>
            </a:r>
          </a:p>
          <a:p>
            <a:pPr algn="l">
              <a:lnSpc>
                <a:spcPct val="110000"/>
              </a:lnSpc>
            </a:pPr>
            <a:r>
              <a:rPr lang="ro-RO" altLang="en-US" b="1" cap="none" dirty="0" smtClean="0">
                <a:solidFill>
                  <a:schemeClr val="tx1"/>
                </a:solidFill>
              </a:rPr>
              <a:t>The </a:t>
            </a:r>
            <a:r>
              <a:rPr lang="ro-RO" altLang="en-US" b="1" cap="none" dirty="0" err="1" smtClean="0">
                <a:solidFill>
                  <a:schemeClr val="tx1"/>
                </a:solidFill>
              </a:rPr>
              <a:t>aim</a:t>
            </a:r>
            <a:r>
              <a:rPr lang="ro-RO" altLang="en-US" b="1" cap="none" dirty="0" smtClean="0">
                <a:solidFill>
                  <a:schemeClr val="tx1"/>
                </a:solidFill>
              </a:rPr>
              <a:t> of </a:t>
            </a:r>
            <a:r>
              <a:rPr lang="ro-RO" altLang="en-US" b="1" cap="none" dirty="0" err="1" smtClean="0">
                <a:solidFill>
                  <a:schemeClr val="tx1"/>
                </a:solidFill>
              </a:rPr>
              <a:t>the</a:t>
            </a:r>
            <a:r>
              <a:rPr lang="ro-RO" altLang="en-US" b="1" cap="none" dirty="0" smtClean="0">
                <a:solidFill>
                  <a:schemeClr val="tx1"/>
                </a:solidFill>
              </a:rPr>
              <a:t> </a:t>
            </a:r>
            <a:r>
              <a:rPr lang="ro-RO" altLang="en-US" b="1" cap="none" dirty="0" err="1" smtClean="0">
                <a:solidFill>
                  <a:schemeClr val="tx1"/>
                </a:solidFill>
              </a:rPr>
              <a:t>study</a:t>
            </a:r>
            <a:r>
              <a:rPr lang="ro-RO" altLang="en-US" cap="none" dirty="0" smtClean="0">
                <a:solidFill>
                  <a:schemeClr val="tx1"/>
                </a:solidFill>
              </a:rPr>
              <a:t> </a:t>
            </a:r>
            <a:r>
              <a:rPr lang="ro-RO" altLang="en-US" cap="none" dirty="0" err="1" smtClean="0">
                <a:solidFill>
                  <a:schemeClr val="tx1"/>
                </a:solidFill>
              </a:rPr>
              <a:t>was</a:t>
            </a:r>
            <a:r>
              <a:rPr lang="ro-RO" altLang="en-US" cap="none" dirty="0" smtClean="0">
                <a:solidFill>
                  <a:schemeClr val="tx1"/>
                </a:solidFill>
              </a:rPr>
              <a:t> </a:t>
            </a:r>
            <a:r>
              <a:rPr lang="ro-RO" cap="none" dirty="0" err="1" smtClean="0">
                <a:solidFill>
                  <a:schemeClr val="tx1"/>
                </a:solidFill>
              </a:rPr>
              <a:t>to</a:t>
            </a:r>
            <a:r>
              <a:rPr lang="ro-RO" cap="none" dirty="0" smtClean="0">
                <a:solidFill>
                  <a:schemeClr val="tx1"/>
                </a:solidFill>
              </a:rPr>
              <a:t> show </a:t>
            </a:r>
            <a:r>
              <a:rPr lang="ro-RO" cap="none" dirty="0" err="1" smtClean="0">
                <a:solidFill>
                  <a:schemeClr val="tx1"/>
                </a:solidFill>
              </a:rPr>
              <a:t>the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ro-RO" cap="none" dirty="0" err="1" smtClean="0">
                <a:solidFill>
                  <a:schemeClr val="tx1"/>
                </a:solidFill>
              </a:rPr>
              <a:t>benefits</a:t>
            </a:r>
            <a:r>
              <a:rPr lang="ro-RO" cap="none" dirty="0" smtClean="0">
                <a:solidFill>
                  <a:schemeClr val="tx1"/>
                </a:solidFill>
              </a:rPr>
              <a:t> of </a:t>
            </a:r>
            <a:r>
              <a:rPr lang="ro-RO" cap="none" dirty="0" err="1" smtClean="0">
                <a:solidFill>
                  <a:schemeClr val="tx1"/>
                </a:solidFill>
              </a:rPr>
              <a:t>treatment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ro-RO" cap="none" dirty="0" err="1" smtClean="0">
                <a:solidFill>
                  <a:schemeClr val="tx1"/>
                </a:solidFill>
              </a:rPr>
              <a:t>with</a:t>
            </a:r>
            <a:r>
              <a:rPr lang="ro-RO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smtClean="0">
                <a:solidFill>
                  <a:schemeClr val="tx1"/>
                </a:solidFill>
              </a:rPr>
              <a:t>autologous serum and TCL  </a:t>
            </a:r>
            <a:r>
              <a:rPr lang="en-US" cap="none" dirty="0" err="1" smtClean="0">
                <a:solidFill>
                  <a:schemeClr val="tx1"/>
                </a:solidFill>
              </a:rPr>
              <a:t>i</a:t>
            </a:r>
            <a:r>
              <a:rPr lang="ro-RO" cap="none" dirty="0" smtClean="0">
                <a:solidFill>
                  <a:schemeClr val="tx1"/>
                </a:solidFill>
              </a:rPr>
              <a:t>n </a:t>
            </a:r>
            <a:r>
              <a:rPr lang="en-US" cap="none" dirty="0" smtClean="0">
                <a:solidFill>
                  <a:schemeClr val="tx1"/>
                </a:solidFill>
              </a:rPr>
              <a:t>neurotrophic keratopathy</a:t>
            </a:r>
            <a:r>
              <a:rPr lang="ro-RO" cap="none" dirty="0" smtClean="0">
                <a:solidFill>
                  <a:schemeClr val="tx1"/>
                </a:solidFill>
              </a:rPr>
              <a:t>, for persistent </a:t>
            </a:r>
            <a:r>
              <a:rPr lang="ro-RO" cap="none" dirty="0" err="1" smtClean="0">
                <a:solidFill>
                  <a:schemeClr val="tx1"/>
                </a:solidFill>
              </a:rPr>
              <a:t>epithelial</a:t>
            </a:r>
            <a:r>
              <a:rPr lang="ro-RO" cap="none" dirty="0" smtClean="0">
                <a:solidFill>
                  <a:schemeClr val="tx1"/>
                </a:solidFill>
              </a:rPr>
              <a:t> defect.</a:t>
            </a:r>
            <a:endParaRPr lang="ro-RO" altLang="en-US" cap="none" dirty="0" smtClean="0">
              <a:solidFill>
                <a:schemeClr val="tx1"/>
              </a:solidFill>
            </a:endParaRPr>
          </a:p>
          <a:p>
            <a:pPr algn="l"/>
            <a:endParaRPr lang="en-US" alt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-255763"/>
            <a:ext cx="10515600" cy="1325563"/>
          </a:xfrm>
        </p:spPr>
        <p:txBody>
          <a:bodyPr/>
          <a:lstStyle/>
          <a:p>
            <a:r>
              <a:rPr lang="en-US" dirty="0"/>
              <a:t>Material and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2711" y="894988"/>
            <a:ext cx="11706577" cy="5107163"/>
          </a:xfrm>
        </p:spPr>
        <p:txBody>
          <a:bodyPr>
            <a:noAutofit/>
          </a:bodyPr>
          <a:lstStyle/>
          <a:p>
            <a:r>
              <a:rPr lang="en-US" cap="none" dirty="0" smtClean="0"/>
              <a:t>We took in the study a number of 22 cases of NK with persistent epithelial defect  treated with autologous serum and TCL together with the usual treatment</a:t>
            </a:r>
            <a:r>
              <a:rPr lang="ro-RO" cap="none" dirty="0" smtClean="0"/>
              <a:t>,</a:t>
            </a:r>
            <a:r>
              <a:rPr lang="en-US" cap="none" dirty="0" smtClean="0"/>
              <a:t> in the Department of Ophthalmology in Clinical Hospital </a:t>
            </a:r>
            <a:r>
              <a:rPr lang="en-US" cap="none" dirty="0"/>
              <a:t>S</a:t>
            </a:r>
            <a:r>
              <a:rPr lang="en-US" cap="none" dirty="0" smtClean="0"/>
              <a:t>ibiu. </a:t>
            </a:r>
          </a:p>
          <a:p>
            <a:r>
              <a:rPr lang="en-US" cap="none" dirty="0" smtClean="0"/>
              <a:t>Major causes of NK </a:t>
            </a:r>
          </a:p>
          <a:p>
            <a:pPr lvl="1"/>
            <a:r>
              <a:rPr lang="en-US" cap="none" dirty="0" smtClean="0"/>
              <a:t>Ocular – herpes simplex, herpes zoster, chemical and physical burns, topical anesthetic abuse, ocular surgery, contact lens wear</a:t>
            </a:r>
          </a:p>
          <a:p>
            <a:pPr lvl="1"/>
            <a:r>
              <a:rPr lang="en-US" cap="none" dirty="0" smtClean="0"/>
              <a:t>Systemic – diabetes, neurosurgery, neoplasia, deficit of vitamin A, multiple sclerosis, genetic diseases </a:t>
            </a:r>
          </a:p>
          <a:p>
            <a:r>
              <a:rPr lang="en-US" cap="none" dirty="0" smtClean="0"/>
              <a:t>In our study there were 18 patients with persistent epithelial defect after herpes simplex, 2 after herpes zoster and 2 after chemical burns; 5 patients from the group were diabetics. </a:t>
            </a:r>
            <a:endParaRPr lang="ro-RO" cap="none" dirty="0" smtClean="0"/>
          </a:p>
          <a:p>
            <a:r>
              <a:rPr lang="en-US" cap="none" dirty="0" smtClean="0"/>
              <a:t>The serum was prepared in the hospital laboratory:</a:t>
            </a:r>
          </a:p>
          <a:p>
            <a:pPr lvl="1"/>
            <a:r>
              <a:rPr lang="ro-RO" cap="none" dirty="0" err="1" smtClean="0"/>
              <a:t>Concentration</a:t>
            </a:r>
            <a:r>
              <a:rPr lang="ro-RO" cap="none" dirty="0" smtClean="0"/>
              <a:t> </a:t>
            </a:r>
            <a:r>
              <a:rPr lang="en-US" cap="none" dirty="0" smtClean="0"/>
              <a:t>20 -</a:t>
            </a:r>
            <a:r>
              <a:rPr lang="ro-RO" cap="none" dirty="0" smtClean="0"/>
              <a:t>100 %</a:t>
            </a:r>
          </a:p>
          <a:p>
            <a:pPr lvl="1"/>
            <a:r>
              <a:rPr lang="ro-RO" cap="none" dirty="0" err="1" smtClean="0"/>
              <a:t>Clotting</a:t>
            </a:r>
            <a:r>
              <a:rPr lang="ro-RO" cap="none" dirty="0" smtClean="0"/>
              <a:t> </a:t>
            </a:r>
            <a:r>
              <a:rPr lang="ro-RO" cap="none" dirty="0" err="1" smtClean="0"/>
              <a:t>time</a:t>
            </a:r>
            <a:r>
              <a:rPr lang="ro-RO" cap="none" dirty="0" smtClean="0"/>
              <a:t> prior </a:t>
            </a:r>
            <a:r>
              <a:rPr lang="ro-RO" cap="none" dirty="0" err="1" smtClean="0"/>
              <a:t>to</a:t>
            </a:r>
            <a:r>
              <a:rPr lang="ro-RO" cap="none" dirty="0" smtClean="0"/>
              <a:t> </a:t>
            </a:r>
            <a:r>
              <a:rPr lang="ro-RO" cap="none" dirty="0" err="1" smtClean="0"/>
              <a:t>centrifugation</a:t>
            </a:r>
            <a:r>
              <a:rPr lang="ro-RO" cap="none" dirty="0" smtClean="0"/>
              <a:t> 0 – 2 </a:t>
            </a:r>
            <a:r>
              <a:rPr lang="ro-RO" cap="none" dirty="0" err="1" smtClean="0"/>
              <a:t>days</a:t>
            </a:r>
            <a:endParaRPr lang="ro-RO" cap="none" dirty="0" smtClean="0"/>
          </a:p>
          <a:p>
            <a:pPr lvl="1"/>
            <a:r>
              <a:rPr lang="ro-RO" cap="none" dirty="0" err="1" smtClean="0"/>
              <a:t>Duration</a:t>
            </a:r>
            <a:r>
              <a:rPr lang="ro-RO" cap="none" dirty="0" smtClean="0"/>
              <a:t> </a:t>
            </a:r>
            <a:r>
              <a:rPr lang="ro-RO" cap="none" dirty="0" err="1" smtClean="0"/>
              <a:t>and</a:t>
            </a:r>
            <a:r>
              <a:rPr lang="ro-RO" cap="none" dirty="0" smtClean="0"/>
              <a:t> </a:t>
            </a:r>
            <a:r>
              <a:rPr lang="ro-RO" cap="none" dirty="0" err="1" smtClean="0"/>
              <a:t>force</a:t>
            </a:r>
            <a:r>
              <a:rPr lang="ro-RO" cap="none" dirty="0" smtClean="0"/>
              <a:t> of </a:t>
            </a:r>
            <a:r>
              <a:rPr lang="ro-RO" cap="none" dirty="0" err="1" smtClean="0"/>
              <a:t>centrifugation</a:t>
            </a:r>
            <a:r>
              <a:rPr lang="ro-RO" cap="none" dirty="0" smtClean="0"/>
              <a:t> 1500 – 5000 </a:t>
            </a:r>
            <a:r>
              <a:rPr lang="ro-RO" cap="none" dirty="0" err="1" smtClean="0"/>
              <a:t>rpm</a:t>
            </a:r>
            <a:r>
              <a:rPr lang="ro-RO" cap="none" dirty="0" smtClean="0"/>
              <a:t> / 5 – 20 </a:t>
            </a:r>
            <a:r>
              <a:rPr lang="ro-RO" cap="none" dirty="0" err="1" smtClean="0"/>
              <a:t>minutes</a:t>
            </a:r>
            <a:endParaRPr lang="ro-RO" cap="none" dirty="0" smtClean="0"/>
          </a:p>
          <a:p>
            <a:pPr lvl="1"/>
            <a:r>
              <a:rPr lang="ro-RO" cap="none" dirty="0" err="1" smtClean="0"/>
              <a:t>Storage</a:t>
            </a:r>
            <a:r>
              <a:rPr lang="ro-RO" cap="none" dirty="0" smtClean="0"/>
              <a:t> </a:t>
            </a:r>
            <a:r>
              <a:rPr lang="ro-RO" cap="none" dirty="0" err="1" smtClean="0"/>
              <a:t>conditions</a:t>
            </a:r>
            <a:r>
              <a:rPr lang="ro-RO" cap="none" dirty="0" smtClean="0"/>
              <a:t> -20 </a:t>
            </a:r>
            <a:r>
              <a:rPr lang="ro-RO" cap="none" dirty="0" err="1" smtClean="0"/>
              <a:t>to</a:t>
            </a:r>
            <a:r>
              <a:rPr lang="ro-RO" cap="none" dirty="0" smtClean="0"/>
              <a:t> +4 </a:t>
            </a:r>
            <a:r>
              <a:rPr lang="ro-RO" cap="none" dirty="0" err="1" smtClean="0"/>
              <a:t>degrees</a:t>
            </a:r>
            <a:r>
              <a:rPr lang="ro-RO" cap="none" dirty="0" smtClean="0"/>
              <a:t> </a:t>
            </a:r>
            <a:r>
              <a:rPr lang="ro-RO" cap="none" dirty="0" err="1" smtClean="0"/>
              <a:t>celsius</a:t>
            </a:r>
            <a:endParaRPr lang="ro-RO" cap="none" dirty="0" smtClean="0"/>
          </a:p>
          <a:p>
            <a:r>
              <a:rPr lang="en-US" cap="none" dirty="0" smtClean="0"/>
              <a:t>Administrated 3-5 times daily, 3-4 weeks. 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8" t="28308" r="20051" b="30667"/>
          <a:stretch/>
        </p:blipFill>
        <p:spPr>
          <a:xfrm>
            <a:off x="8463636" y="4404970"/>
            <a:ext cx="3728364" cy="24289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9424878" y="6464540"/>
            <a:ext cx="18058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Herpetic Keratitis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Results and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199" y="1142679"/>
            <a:ext cx="11129211" cy="4351338"/>
          </a:xfrm>
        </p:spPr>
        <p:txBody>
          <a:bodyPr>
            <a:normAutofit/>
          </a:bodyPr>
          <a:lstStyle/>
          <a:p>
            <a:r>
              <a:rPr lang="en-US" sz="2400" cap="none" dirty="0" smtClean="0"/>
              <a:t>In all cases the results were good, the </a:t>
            </a:r>
            <a:r>
              <a:rPr lang="en-US" sz="2400" cap="none" dirty="0" err="1" smtClean="0"/>
              <a:t>epithelisation</a:t>
            </a:r>
            <a:r>
              <a:rPr lang="en-US" sz="2400" cap="none" dirty="0" smtClean="0"/>
              <a:t> of cornea was accelerated.  </a:t>
            </a:r>
          </a:p>
          <a:p>
            <a:r>
              <a:rPr lang="en-US" sz="2400" cap="none" dirty="0" smtClean="0"/>
              <a:t>In some cases the patients lost very soon </a:t>
            </a:r>
            <a:r>
              <a:rPr lang="en-US" sz="2400" cap="none" dirty="0" err="1" smtClean="0"/>
              <a:t>tcl</a:t>
            </a:r>
            <a:r>
              <a:rPr lang="en-US" sz="2400" cap="none" dirty="0" smtClean="0"/>
              <a:t>.  </a:t>
            </a:r>
          </a:p>
          <a:p>
            <a:r>
              <a:rPr lang="en-US" sz="2400" cap="none" dirty="0" smtClean="0"/>
              <a:t>One patient developed a complication, a microbial keratitis</a:t>
            </a:r>
            <a:endParaRPr lang="ro-RO" sz="2400" cap="none" dirty="0" smtClean="0"/>
          </a:p>
          <a:p>
            <a:r>
              <a:rPr lang="en-US" altLang="en-US" sz="2400" cap="none" dirty="0" smtClean="0"/>
              <a:t>Autologous serum contains </a:t>
            </a:r>
            <a:r>
              <a:rPr lang="en-US" altLang="en-US" sz="2400" cap="none" dirty="0" err="1" smtClean="0"/>
              <a:t>epithelio</a:t>
            </a:r>
            <a:r>
              <a:rPr lang="en-US" altLang="en-US" sz="2400" cap="none" dirty="0" smtClean="0"/>
              <a:t>-trophic / modulating factors and promotes growth and migration of ocular surface epithelial cells</a:t>
            </a:r>
          </a:p>
          <a:p>
            <a:endParaRPr lang="en-US" sz="2400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3"/>
          <a:stretch/>
        </p:blipFill>
        <p:spPr>
          <a:xfrm>
            <a:off x="63080" y="3871549"/>
            <a:ext cx="3850014" cy="2986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242979" y="6467396"/>
            <a:ext cx="35493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NK with persistent epithelial defect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216" y="3871549"/>
            <a:ext cx="3986784" cy="2990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8613222" y="6478110"/>
            <a:ext cx="3354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Microbial keratitis with </a:t>
            </a:r>
            <a:r>
              <a:rPr lang="en-US" b="1" dirty="0" err="1" smtClean="0"/>
              <a:t>hypopion</a:t>
            </a:r>
            <a:endParaRPr lang="en-US" b="1" dirty="0"/>
          </a:p>
        </p:txBody>
      </p:sp>
      <p:pic>
        <p:nvPicPr>
          <p:cNvPr id="10" name="Picture 6" descr="DSC04766"/>
          <p:cNvPicPr>
            <a:picLocks noChangeAspect="1" noChangeArrowheads="1"/>
          </p:cNvPicPr>
          <p:nvPr/>
        </p:nvPicPr>
        <p:blipFill>
          <a:blip r:embed="rId4" cstate="print"/>
          <a:srcRect l="35294" t="33987" r="40117" b="41176"/>
          <a:stretch>
            <a:fillRect/>
          </a:stretch>
        </p:blipFill>
        <p:spPr bwMode="auto">
          <a:xfrm>
            <a:off x="4120860" y="3879370"/>
            <a:ext cx="3941306" cy="2988000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681175" y="6481891"/>
            <a:ext cx="13289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NK with TCL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4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r>
              <a:rPr lang="ro-RO" dirty="0"/>
              <a:t/>
            </a:r>
            <a:br>
              <a:rPr lang="ro-R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Neurotrophic keratopathy is an orphan disease, very difficult to treat</a:t>
            </a:r>
          </a:p>
          <a:p>
            <a:r>
              <a:rPr lang="en-US" sz="2400" cap="none" dirty="0" smtClean="0"/>
              <a:t>The treatment of neurotrophic keratopathy  is multifactorial</a:t>
            </a:r>
          </a:p>
          <a:p>
            <a:r>
              <a:rPr lang="en-US" sz="2400" cap="none" dirty="0" smtClean="0"/>
              <a:t>The treatment with autologous serum  is benefic</a:t>
            </a:r>
          </a:p>
          <a:p>
            <a:r>
              <a:rPr lang="en-US" sz="2400" cap="none" dirty="0" smtClean="0"/>
              <a:t>Using TCL is a good solution, but sometimes the patients lost TCL</a:t>
            </a:r>
          </a:p>
          <a:p>
            <a:r>
              <a:rPr lang="en-US" sz="2400" cap="none" dirty="0" smtClean="0"/>
              <a:t>The danger is to develop a microbial keratitis</a:t>
            </a:r>
          </a:p>
          <a:p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1604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386</TotalTime>
  <Words>472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Alternative in the treatment of Neurotrophic Keratopathy  </vt:lpstr>
      <vt:lpstr> Introduction </vt:lpstr>
      <vt:lpstr>Material and Method</vt:lpstr>
      <vt:lpstr>Results and Discussions</vt:lpstr>
      <vt:lpstr>Conclusions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in the treatment of Neurotrophic Keratopathy.  Authours: Stanila Adriana, Stanila D.M. Faculthy of  Medicine, Universithy ”Lucian Blaga” Sibiu. Ophthalmology Departament, Clinical Haspital, Sibiu.  Romania.</dc:title>
  <dc:creator>adriana</dc:creator>
  <cp:lastModifiedBy>Ionut Costache</cp:lastModifiedBy>
  <cp:revision>30</cp:revision>
  <dcterms:created xsi:type="dcterms:W3CDTF">2015-08-30T00:42:54Z</dcterms:created>
  <dcterms:modified xsi:type="dcterms:W3CDTF">2015-09-12T21:43:47Z</dcterms:modified>
</cp:coreProperties>
</file>