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9" r:id="rId4"/>
    <p:sldId id="260" r:id="rId5"/>
    <p:sldId id="261"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57" autoAdjust="0"/>
  </p:normalViewPr>
  <p:slideViewPr>
    <p:cSldViewPr snapToGrid="0">
      <p:cViewPr varScale="1">
        <p:scale>
          <a:sx n="65" d="100"/>
          <a:sy n="65" d="100"/>
        </p:scale>
        <p:origin x="912"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DB5AA2-EA40-4643-9048-B5FF83B0A3E7}" type="datetimeFigureOut">
              <a:rPr lang="en-US" smtClean="0"/>
              <a:pPr/>
              <a:t>9/12/2015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5AF5D9-71AD-45C3-8276-186D381EB027}" type="slidenum">
              <a:rPr lang="en-US" smtClean="0"/>
              <a:pPr/>
              <a:t>‹#›</a:t>
            </a:fld>
            <a:endParaRPr lang="en-US"/>
          </a:p>
        </p:txBody>
      </p:sp>
    </p:spTree>
    <p:extLst>
      <p:ext uri="{BB962C8B-B14F-4D97-AF65-F5344CB8AC3E}">
        <p14:creationId xmlns:p14="http://schemas.microsoft.com/office/powerpoint/2010/main" val="4220669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5AF5D9-71AD-45C3-8276-186D381EB027}" type="slidenum">
              <a:rPr lang="en-US" smtClean="0"/>
              <a:pPr/>
              <a:t>3</a:t>
            </a:fld>
            <a:endParaRPr lang="en-US"/>
          </a:p>
        </p:txBody>
      </p:sp>
    </p:spTree>
    <p:extLst>
      <p:ext uri="{BB962C8B-B14F-4D97-AF65-F5344CB8AC3E}">
        <p14:creationId xmlns:p14="http://schemas.microsoft.com/office/powerpoint/2010/main" val="3557936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CE4177C-E626-43C6-9052-1F632CB2787C}" type="datetimeFigureOut">
              <a:rPr lang="fr-FR" smtClean="0"/>
              <a:pPr/>
              <a:t>12/09/2015</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F561CF5-C36B-438A-90BE-A8652E9BC83E}" type="slidenum">
              <a:rPr lang="fr-FR" smtClean="0"/>
              <a:pPr/>
              <a:t>‹#›</a:t>
            </a:fld>
            <a:endParaRPr lang="fr-FR"/>
          </a:p>
        </p:txBody>
      </p:sp>
    </p:spTree>
    <p:extLst>
      <p:ext uri="{BB962C8B-B14F-4D97-AF65-F5344CB8AC3E}">
        <p14:creationId xmlns:p14="http://schemas.microsoft.com/office/powerpoint/2010/main" val="467761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E4177C-E626-43C6-9052-1F632CB2787C}" type="datetimeFigureOut">
              <a:rPr lang="fr-FR" smtClean="0"/>
              <a:pPr/>
              <a:t>12/09/2015</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561CF5-C36B-438A-90BE-A8652E9BC83E}" type="slidenum">
              <a:rPr lang="fr-FR" smtClean="0"/>
              <a:pPr/>
              <a:t>‹#›</a:t>
            </a:fld>
            <a:endParaRPr lang="fr-FR"/>
          </a:p>
        </p:txBody>
      </p:sp>
    </p:spTree>
    <p:extLst>
      <p:ext uri="{BB962C8B-B14F-4D97-AF65-F5344CB8AC3E}">
        <p14:creationId xmlns:p14="http://schemas.microsoft.com/office/powerpoint/2010/main" val="547094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E4177C-E626-43C6-9052-1F632CB2787C}" type="datetimeFigureOut">
              <a:rPr lang="fr-FR" smtClean="0"/>
              <a:pPr/>
              <a:t>12/09/2015</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561CF5-C36B-438A-90BE-A8652E9BC83E}" type="slidenum">
              <a:rPr lang="fr-FR" smtClean="0"/>
              <a:pPr/>
              <a:t>‹#›</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43808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CE4177C-E626-43C6-9052-1F632CB2787C}" type="datetimeFigureOut">
              <a:rPr lang="fr-FR" smtClean="0"/>
              <a:pPr/>
              <a:t>12/09/2015</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561CF5-C36B-438A-90BE-A8652E9BC83E}" type="slidenum">
              <a:rPr lang="fr-FR" smtClean="0"/>
              <a:pPr/>
              <a:t>‹#›</a:t>
            </a:fld>
            <a:endParaRPr lang="fr-FR"/>
          </a:p>
        </p:txBody>
      </p:sp>
    </p:spTree>
    <p:extLst>
      <p:ext uri="{BB962C8B-B14F-4D97-AF65-F5344CB8AC3E}">
        <p14:creationId xmlns:p14="http://schemas.microsoft.com/office/powerpoint/2010/main" val="180671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CE4177C-E626-43C6-9052-1F632CB2787C}" type="datetimeFigureOut">
              <a:rPr lang="fr-FR" smtClean="0"/>
              <a:pPr/>
              <a:t>12/09/2015</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561CF5-C36B-438A-90BE-A8652E9BC83E}" type="slidenum">
              <a:rPr lang="fr-FR" smtClean="0"/>
              <a:pPr/>
              <a:t>‹#›</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55506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CE4177C-E626-43C6-9052-1F632CB2787C}" type="datetimeFigureOut">
              <a:rPr lang="fr-FR" smtClean="0"/>
              <a:pPr/>
              <a:t>12/09/2015</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561CF5-C36B-438A-90BE-A8652E9BC83E}" type="slidenum">
              <a:rPr lang="fr-FR" smtClean="0"/>
              <a:pPr/>
              <a:t>‹#›</a:t>
            </a:fld>
            <a:endParaRPr lang="fr-FR"/>
          </a:p>
        </p:txBody>
      </p:sp>
    </p:spTree>
    <p:extLst>
      <p:ext uri="{BB962C8B-B14F-4D97-AF65-F5344CB8AC3E}">
        <p14:creationId xmlns:p14="http://schemas.microsoft.com/office/powerpoint/2010/main" val="112716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E4177C-E626-43C6-9052-1F632CB2787C}" type="datetimeFigureOut">
              <a:rPr lang="fr-FR" smtClean="0"/>
              <a:pPr/>
              <a:t>12/09/2015</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561CF5-C36B-438A-90BE-A8652E9BC83E}" type="slidenum">
              <a:rPr lang="fr-FR" smtClean="0"/>
              <a:pPr/>
              <a:t>‹#›</a:t>
            </a:fld>
            <a:endParaRPr lang="fr-FR"/>
          </a:p>
        </p:txBody>
      </p:sp>
    </p:spTree>
    <p:extLst>
      <p:ext uri="{BB962C8B-B14F-4D97-AF65-F5344CB8AC3E}">
        <p14:creationId xmlns:p14="http://schemas.microsoft.com/office/powerpoint/2010/main" val="2486662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E4177C-E626-43C6-9052-1F632CB2787C}" type="datetimeFigureOut">
              <a:rPr lang="fr-FR" smtClean="0"/>
              <a:pPr/>
              <a:t>12/09/2015</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561CF5-C36B-438A-90BE-A8652E9BC83E}" type="slidenum">
              <a:rPr lang="fr-FR" smtClean="0"/>
              <a:pPr/>
              <a:t>‹#›</a:t>
            </a:fld>
            <a:endParaRPr lang="fr-FR"/>
          </a:p>
        </p:txBody>
      </p:sp>
    </p:spTree>
    <p:extLst>
      <p:ext uri="{BB962C8B-B14F-4D97-AF65-F5344CB8AC3E}">
        <p14:creationId xmlns:p14="http://schemas.microsoft.com/office/powerpoint/2010/main" val="4144245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E4177C-E626-43C6-9052-1F632CB2787C}" type="datetimeFigureOut">
              <a:rPr lang="fr-FR" smtClean="0"/>
              <a:pPr/>
              <a:t>12/09/2015</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561CF5-C36B-438A-90BE-A8652E9BC83E}" type="slidenum">
              <a:rPr lang="fr-FR" smtClean="0"/>
              <a:pPr/>
              <a:t>‹#›</a:t>
            </a:fld>
            <a:endParaRPr lang="fr-FR"/>
          </a:p>
        </p:txBody>
      </p:sp>
    </p:spTree>
    <p:extLst>
      <p:ext uri="{BB962C8B-B14F-4D97-AF65-F5344CB8AC3E}">
        <p14:creationId xmlns:p14="http://schemas.microsoft.com/office/powerpoint/2010/main" val="261272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E4177C-E626-43C6-9052-1F632CB2787C}" type="datetimeFigureOut">
              <a:rPr lang="fr-FR" smtClean="0"/>
              <a:pPr/>
              <a:t>12/09/2015</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561CF5-C36B-438A-90BE-A8652E9BC83E}" type="slidenum">
              <a:rPr lang="fr-FR" smtClean="0"/>
              <a:pPr/>
              <a:t>‹#›</a:t>
            </a:fld>
            <a:endParaRPr lang="fr-FR"/>
          </a:p>
        </p:txBody>
      </p:sp>
    </p:spTree>
    <p:extLst>
      <p:ext uri="{BB962C8B-B14F-4D97-AF65-F5344CB8AC3E}">
        <p14:creationId xmlns:p14="http://schemas.microsoft.com/office/powerpoint/2010/main" val="3986669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E4177C-E626-43C6-9052-1F632CB2787C}" type="datetimeFigureOut">
              <a:rPr lang="fr-FR" smtClean="0"/>
              <a:pPr/>
              <a:t>12/09/2015</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561CF5-C36B-438A-90BE-A8652E9BC83E}" type="slidenum">
              <a:rPr lang="fr-FR" smtClean="0"/>
              <a:pPr/>
              <a:t>‹#›</a:t>
            </a:fld>
            <a:endParaRPr lang="fr-FR"/>
          </a:p>
        </p:txBody>
      </p:sp>
    </p:spTree>
    <p:extLst>
      <p:ext uri="{BB962C8B-B14F-4D97-AF65-F5344CB8AC3E}">
        <p14:creationId xmlns:p14="http://schemas.microsoft.com/office/powerpoint/2010/main" val="810747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E4177C-E626-43C6-9052-1F632CB2787C}" type="datetimeFigureOut">
              <a:rPr lang="fr-FR" smtClean="0"/>
              <a:pPr/>
              <a:t>12/09/2015</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561CF5-C36B-438A-90BE-A8652E9BC83E}" type="slidenum">
              <a:rPr lang="fr-FR" smtClean="0"/>
              <a:pPr/>
              <a:t>‹#›</a:t>
            </a:fld>
            <a:endParaRPr lang="fr-FR"/>
          </a:p>
        </p:txBody>
      </p:sp>
    </p:spTree>
    <p:extLst>
      <p:ext uri="{BB962C8B-B14F-4D97-AF65-F5344CB8AC3E}">
        <p14:creationId xmlns:p14="http://schemas.microsoft.com/office/powerpoint/2010/main" val="1116903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CE4177C-E626-43C6-9052-1F632CB2787C}" type="datetimeFigureOut">
              <a:rPr lang="fr-FR" smtClean="0"/>
              <a:pPr/>
              <a:t>12/09/2015</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F561CF5-C36B-438A-90BE-A8652E9BC83E}" type="slidenum">
              <a:rPr lang="fr-FR" smtClean="0"/>
              <a:pPr/>
              <a:t>‹#›</a:t>
            </a:fld>
            <a:endParaRPr lang="fr-FR"/>
          </a:p>
        </p:txBody>
      </p:sp>
    </p:spTree>
    <p:extLst>
      <p:ext uri="{BB962C8B-B14F-4D97-AF65-F5344CB8AC3E}">
        <p14:creationId xmlns:p14="http://schemas.microsoft.com/office/powerpoint/2010/main" val="356352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E4177C-E626-43C6-9052-1F632CB2787C}" type="datetimeFigureOut">
              <a:rPr lang="fr-FR" smtClean="0"/>
              <a:pPr/>
              <a:t>12/09/2015</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F561CF5-C36B-438A-90BE-A8652E9BC83E}" type="slidenum">
              <a:rPr lang="fr-FR" smtClean="0"/>
              <a:pPr/>
              <a:t>‹#›</a:t>
            </a:fld>
            <a:endParaRPr lang="fr-FR"/>
          </a:p>
        </p:txBody>
      </p:sp>
    </p:spTree>
    <p:extLst>
      <p:ext uri="{BB962C8B-B14F-4D97-AF65-F5344CB8AC3E}">
        <p14:creationId xmlns:p14="http://schemas.microsoft.com/office/powerpoint/2010/main" val="229548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E4177C-E626-43C6-9052-1F632CB2787C}" type="datetimeFigureOut">
              <a:rPr lang="fr-FR" smtClean="0"/>
              <a:pPr/>
              <a:t>12/09/2015</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561CF5-C36B-438A-90BE-A8652E9BC83E}" type="slidenum">
              <a:rPr lang="fr-FR" smtClean="0"/>
              <a:pPr/>
              <a:t>‹#›</a:t>
            </a:fld>
            <a:endParaRPr lang="fr-FR"/>
          </a:p>
        </p:txBody>
      </p:sp>
    </p:spTree>
    <p:extLst>
      <p:ext uri="{BB962C8B-B14F-4D97-AF65-F5344CB8AC3E}">
        <p14:creationId xmlns:p14="http://schemas.microsoft.com/office/powerpoint/2010/main" val="26568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E4177C-E626-43C6-9052-1F632CB2787C}" type="datetimeFigureOut">
              <a:rPr lang="fr-FR" smtClean="0"/>
              <a:pPr/>
              <a:t>12/09/2015</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561CF5-C36B-438A-90BE-A8652E9BC83E}" type="slidenum">
              <a:rPr lang="fr-FR" smtClean="0"/>
              <a:pPr/>
              <a:t>‹#›</a:t>
            </a:fld>
            <a:endParaRPr lang="fr-FR"/>
          </a:p>
        </p:txBody>
      </p:sp>
    </p:spTree>
    <p:extLst>
      <p:ext uri="{BB962C8B-B14F-4D97-AF65-F5344CB8AC3E}">
        <p14:creationId xmlns:p14="http://schemas.microsoft.com/office/powerpoint/2010/main" val="247268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CE4177C-E626-43C6-9052-1F632CB2787C}" type="datetimeFigureOut">
              <a:rPr lang="fr-FR" smtClean="0"/>
              <a:pPr/>
              <a:t>12/09/2015</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F561CF5-C36B-438A-90BE-A8652E9BC83E}" type="slidenum">
              <a:rPr lang="fr-FR" smtClean="0"/>
              <a:pPr/>
              <a:t>‹#›</a:t>
            </a:fld>
            <a:endParaRPr lang="fr-FR"/>
          </a:p>
        </p:txBody>
      </p:sp>
    </p:spTree>
    <p:extLst>
      <p:ext uri="{BB962C8B-B14F-4D97-AF65-F5344CB8AC3E}">
        <p14:creationId xmlns:p14="http://schemas.microsoft.com/office/powerpoint/2010/main" val="1227095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7347" y="4008438"/>
            <a:ext cx="10523621" cy="2387600"/>
          </a:xfrm>
        </p:spPr>
        <p:txBody>
          <a:bodyPr>
            <a:normAutofit fontScale="90000"/>
          </a:bodyPr>
          <a:lstStyle/>
          <a:p>
            <a:r>
              <a:rPr lang="en-US" dirty="0"/>
              <a:t>CONTACT LENS OPTIONS FOR PRESBYOPIA IN HYPEROPIC </a:t>
            </a:r>
            <a:r>
              <a:rPr lang="en-US" dirty="0" smtClean="0"/>
              <a:t>PATIENTS</a:t>
            </a:r>
            <a:r>
              <a:rPr lang="fr-FR" dirty="0"/>
              <a:t/>
            </a:r>
            <a:br>
              <a:rPr lang="fr-FR" dirty="0"/>
            </a:br>
            <a:r>
              <a:rPr lang="fr-FR" dirty="0"/>
              <a:t/>
            </a:r>
            <a:br>
              <a:rPr lang="fr-FR" dirty="0"/>
            </a:br>
            <a:endParaRPr lang="fr-FR" dirty="0"/>
          </a:p>
        </p:txBody>
      </p:sp>
      <p:sp>
        <p:nvSpPr>
          <p:cNvPr id="3" name="Subtitle 2"/>
          <p:cNvSpPr>
            <a:spLocks noGrp="1"/>
          </p:cNvSpPr>
          <p:nvPr>
            <p:ph type="subTitle" idx="1"/>
          </p:nvPr>
        </p:nvSpPr>
        <p:spPr>
          <a:xfrm>
            <a:off x="1524001" y="5202238"/>
            <a:ext cx="9144000" cy="1655762"/>
          </a:xfrm>
        </p:spPr>
        <p:txBody>
          <a:bodyPr>
            <a:normAutofit/>
          </a:bodyPr>
          <a:lstStyle/>
          <a:p>
            <a:pPr algn="l"/>
            <a:r>
              <a:rPr lang="en-US" sz="1800" b="1" dirty="0" smtClean="0"/>
              <a:t>Authors: </a:t>
            </a:r>
            <a:r>
              <a:rPr lang="en-US" sz="1800" dirty="0" smtClean="0"/>
              <a:t>Stanila Adriana, Stanila D.M., Costache I.</a:t>
            </a:r>
            <a:endParaRPr lang="ro-RO" sz="1800" dirty="0" smtClean="0"/>
          </a:p>
          <a:p>
            <a:pPr lvl="1" algn="l"/>
            <a:r>
              <a:rPr lang="fr-FR" sz="1400" dirty="0" smtClean="0"/>
              <a:t/>
            </a:r>
            <a:br>
              <a:rPr lang="fr-FR" sz="1400" dirty="0" smtClean="0"/>
            </a:br>
            <a:r>
              <a:rPr lang="en-US" sz="1400" dirty="0" smtClean="0"/>
              <a:t>Faculty of Medicine, University ”Lucian Blaga” Sibiu</a:t>
            </a:r>
            <a:r>
              <a:rPr lang="fr-FR" sz="1400" dirty="0" smtClean="0"/>
              <a:t/>
            </a:r>
            <a:br>
              <a:rPr lang="fr-FR" sz="1400" dirty="0" smtClean="0"/>
            </a:br>
            <a:r>
              <a:rPr lang="en-US" sz="1400" dirty="0" smtClean="0"/>
              <a:t>Ophthalmology Department, Clinical Hospital, Sibiu</a:t>
            </a:r>
            <a:r>
              <a:rPr lang="fr-FR" sz="1400" dirty="0" smtClean="0"/>
              <a:t/>
            </a:r>
            <a:br>
              <a:rPr lang="fr-FR" sz="1400" dirty="0" smtClean="0"/>
            </a:br>
            <a:r>
              <a:rPr lang="en-US" sz="1400" dirty="0" smtClean="0"/>
              <a:t>Ocular Surface Research Centre CCSO, Sibiu </a:t>
            </a:r>
            <a:r>
              <a:rPr lang="fr-FR" sz="1400" dirty="0" smtClean="0"/>
              <a:t/>
            </a:r>
            <a:br>
              <a:rPr lang="fr-FR" sz="1400" dirty="0" smtClean="0"/>
            </a:br>
            <a:r>
              <a:rPr lang="en-US" sz="1400" dirty="0" smtClean="0"/>
              <a:t>Romania</a:t>
            </a:r>
            <a:endParaRPr lang="fr-FR" sz="1400" dirty="0"/>
          </a:p>
        </p:txBody>
      </p:sp>
      <p:pic>
        <p:nvPicPr>
          <p:cNvPr id="4" name="Picture 5" descr="http://www.optilase.com/wp-content/uploads/2014/09/what-is-presbyopia_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7347" y="111407"/>
            <a:ext cx="8861711" cy="23007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6196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9202" y="481392"/>
            <a:ext cx="8911687" cy="1280890"/>
          </a:xfrm>
        </p:spPr>
        <p:txBody>
          <a:bodyPr/>
          <a:lstStyle/>
          <a:p>
            <a:r>
              <a:rPr lang="en-US" dirty="0" smtClean="0"/>
              <a:t>Introduction</a:t>
            </a:r>
            <a:endParaRPr lang="fr-FR" dirty="0"/>
          </a:p>
        </p:txBody>
      </p:sp>
      <p:sp>
        <p:nvSpPr>
          <p:cNvPr id="3" name="Content Placeholder 2"/>
          <p:cNvSpPr>
            <a:spLocks noGrp="1"/>
          </p:cNvSpPr>
          <p:nvPr>
            <p:ph idx="1"/>
          </p:nvPr>
        </p:nvSpPr>
        <p:spPr>
          <a:xfrm>
            <a:off x="1135626" y="1218862"/>
            <a:ext cx="7879341" cy="5758248"/>
          </a:xfrm>
        </p:spPr>
        <p:txBody>
          <a:bodyPr>
            <a:normAutofit/>
          </a:bodyPr>
          <a:lstStyle/>
          <a:p>
            <a:r>
              <a:rPr lang="en-US" dirty="0" smtClean="0"/>
              <a:t>Presbyopia </a:t>
            </a:r>
            <a:r>
              <a:rPr lang="en-US" dirty="0"/>
              <a:t>is one of the first signs of aging and it has no relation with anterior refractive conditions. The need of glasses for near-vision makes the presbyopes feel old for the first time and sometimes comes like a </a:t>
            </a:r>
            <a:r>
              <a:rPr lang="en-US" dirty="0" err="1" smtClean="0"/>
              <a:t>shoc</a:t>
            </a:r>
            <a:r>
              <a:rPr lang="ro-RO" dirty="0" smtClean="0"/>
              <a:t>k.</a:t>
            </a:r>
          </a:p>
          <a:p>
            <a:r>
              <a:rPr lang="ro-RO" altLang="en-US" dirty="0" smtClean="0"/>
              <a:t> </a:t>
            </a:r>
            <a:r>
              <a:rPr lang="en-US" altLang="en-US" dirty="0" smtClean="0">
                <a:solidFill>
                  <a:schemeClr val="tx1"/>
                </a:solidFill>
                <a:cs typeface="Arial" panose="020B0604020202020204" pitchFamily="34" charset="0"/>
              </a:rPr>
              <a:t>Currently </a:t>
            </a:r>
            <a:r>
              <a:rPr lang="en-US" altLang="en-US" dirty="0">
                <a:solidFill>
                  <a:schemeClr val="tx1"/>
                </a:solidFill>
                <a:cs typeface="Arial" panose="020B0604020202020204" pitchFamily="34" charset="0"/>
              </a:rPr>
              <a:t>presbyopia is explained </a:t>
            </a:r>
            <a:r>
              <a:rPr lang="en-US" altLang="en-US" dirty="0" smtClean="0">
                <a:solidFill>
                  <a:schemeClr val="tx1"/>
                </a:solidFill>
                <a:cs typeface="Arial" panose="020B0604020202020204" pitchFamily="34" charset="0"/>
              </a:rPr>
              <a:t>by</a:t>
            </a:r>
            <a:r>
              <a:rPr lang="ro-RO" altLang="en-US" dirty="0" smtClean="0">
                <a:solidFill>
                  <a:schemeClr val="tx1"/>
                </a:solidFill>
                <a:cs typeface="Arial" panose="020B0604020202020204" pitchFamily="34" charset="0"/>
              </a:rPr>
              <a:t> </a:t>
            </a:r>
            <a:r>
              <a:rPr lang="en-US" altLang="en-US" dirty="0" smtClean="0">
                <a:solidFill>
                  <a:schemeClr val="tx1"/>
                </a:solidFill>
                <a:cs typeface="Arial" panose="020B0604020202020204" pitchFamily="34" charset="0"/>
              </a:rPr>
              <a:t>the</a:t>
            </a:r>
            <a:r>
              <a:rPr lang="ro-RO" altLang="en-US" dirty="0" smtClean="0">
                <a:solidFill>
                  <a:schemeClr val="tx1"/>
                </a:solidFill>
                <a:cs typeface="Arial" panose="020B0604020202020204" pitchFamily="34" charset="0"/>
              </a:rPr>
              <a:t> </a:t>
            </a:r>
            <a:r>
              <a:rPr lang="en-US" altLang="en-US" dirty="0" smtClean="0">
                <a:solidFill>
                  <a:schemeClr val="tx1"/>
                </a:solidFill>
                <a:cs typeface="Arial" panose="020B0604020202020204" pitchFamily="34" charset="0"/>
              </a:rPr>
              <a:t>hypothesis </a:t>
            </a:r>
            <a:r>
              <a:rPr lang="en-US" altLang="en-US" dirty="0">
                <a:solidFill>
                  <a:schemeClr val="tx1"/>
                </a:solidFill>
                <a:cs typeface="Arial" panose="020B0604020202020204" pitchFamily="34" charset="0"/>
              </a:rPr>
              <a:t>of Helmholtz</a:t>
            </a:r>
            <a:endParaRPr lang="ro-RO" altLang="en-US" dirty="0">
              <a:solidFill>
                <a:schemeClr val="tx1"/>
              </a:solidFill>
              <a:cs typeface="Arial" panose="020B0604020202020204" pitchFamily="34" charset="0"/>
            </a:endParaRPr>
          </a:p>
          <a:p>
            <a:r>
              <a:rPr lang="en-US" altLang="en-US" dirty="0">
                <a:cs typeface="Arial" panose="020B0604020202020204" pitchFamily="34" charset="0"/>
              </a:rPr>
              <a:t>It says that for distance vision the ciliary muscle relaxes and the </a:t>
            </a:r>
            <a:r>
              <a:rPr lang="en-US" altLang="en-US" dirty="0" err="1">
                <a:cs typeface="Arial" panose="020B0604020202020204" pitchFamily="34" charset="0"/>
              </a:rPr>
              <a:t>zonula</a:t>
            </a:r>
            <a:r>
              <a:rPr lang="en-US" altLang="en-US" dirty="0">
                <a:cs typeface="Arial" panose="020B0604020202020204" pitchFamily="34" charset="0"/>
              </a:rPr>
              <a:t> becomes tensioned</a:t>
            </a:r>
            <a:endParaRPr lang="ro-RO" altLang="en-US" dirty="0">
              <a:cs typeface="Arial" panose="020B0604020202020204" pitchFamily="34" charset="0"/>
            </a:endParaRPr>
          </a:p>
          <a:p>
            <a:r>
              <a:rPr lang="en-US" altLang="en-US" dirty="0">
                <a:solidFill>
                  <a:schemeClr val="tx1"/>
                </a:solidFill>
                <a:cs typeface="Arial" panose="020B0604020202020204" pitchFamily="34" charset="0"/>
              </a:rPr>
              <a:t>When the eye accommodates the ciliary muscle contracts, decreasing the tension of the </a:t>
            </a:r>
            <a:r>
              <a:rPr lang="en-US" altLang="en-US" dirty="0" err="1">
                <a:solidFill>
                  <a:schemeClr val="tx1"/>
                </a:solidFill>
                <a:cs typeface="Arial" panose="020B0604020202020204" pitchFamily="34" charset="0"/>
              </a:rPr>
              <a:t>zonula</a:t>
            </a:r>
            <a:endParaRPr lang="ro-RO" altLang="en-US" dirty="0">
              <a:solidFill>
                <a:schemeClr val="tx1"/>
              </a:solidFill>
              <a:cs typeface="Arial" panose="020B0604020202020204" pitchFamily="34" charset="0"/>
            </a:endParaRPr>
          </a:p>
          <a:p>
            <a:r>
              <a:rPr lang="en-US" altLang="en-US" dirty="0">
                <a:solidFill>
                  <a:schemeClr val="tx1"/>
                </a:solidFill>
                <a:cs typeface="Arial" panose="020B0604020202020204" pitchFamily="34" charset="0"/>
              </a:rPr>
              <a:t>Lowering the zonular tension in the presence of an elastic lens capsule is followed by lowering of the equatorial diameter and of the radius of the lens both sides curvatures and increasing the central thickness of the lens</a:t>
            </a:r>
          </a:p>
          <a:p>
            <a:r>
              <a:rPr lang="en-US" b="1" dirty="0"/>
              <a:t>The aim of the study </a:t>
            </a:r>
            <a:r>
              <a:rPr lang="en-US" dirty="0"/>
              <a:t>is to show different possibilities to correct presbyopia with contact lenses of the hyperopic patients.</a:t>
            </a:r>
            <a:endParaRPr lang="fr-FR" dirty="0"/>
          </a:p>
        </p:txBody>
      </p:sp>
      <p:pic>
        <p:nvPicPr>
          <p:cNvPr id="4" name="Picture 2"/>
          <p:cNvPicPr>
            <a:picLocks noChangeAspect="1" noChangeArrowheads="1"/>
          </p:cNvPicPr>
          <p:nvPr/>
        </p:nvPicPr>
        <p:blipFill>
          <a:blip r:embed="rId2" cstate="print"/>
          <a:srcRect l="4040" r="6566" b="2636"/>
          <a:stretch>
            <a:fillRect/>
          </a:stretch>
        </p:blipFill>
        <p:spPr bwMode="auto">
          <a:xfrm>
            <a:off x="10476078" y="65950"/>
            <a:ext cx="1691680" cy="1237320"/>
          </a:xfrm>
          <a:prstGeom prst="rect">
            <a:avLst/>
          </a:prstGeom>
          <a:ln>
            <a:noFill/>
          </a:ln>
          <a:effectLst>
            <a:softEdge rad="112500"/>
          </a:effectLst>
        </p:spPr>
      </p:pic>
      <p:pic>
        <p:nvPicPr>
          <p:cNvPr id="6" name="Picture 12" descr="http://healthy-ojas.com/assets/eye/eye-accommodation-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66494" y="1303270"/>
            <a:ext cx="3125506" cy="452075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1614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951" y="533842"/>
            <a:ext cx="8911687" cy="1280890"/>
          </a:xfrm>
        </p:spPr>
        <p:txBody>
          <a:bodyPr/>
          <a:lstStyle/>
          <a:p>
            <a:r>
              <a:rPr lang="en-US" dirty="0"/>
              <a:t>Material and method</a:t>
            </a:r>
            <a:endParaRPr lang="fr-FR" dirty="0"/>
          </a:p>
        </p:txBody>
      </p:sp>
      <p:sp>
        <p:nvSpPr>
          <p:cNvPr id="3" name="Content Placeholder 2"/>
          <p:cNvSpPr>
            <a:spLocks noGrp="1"/>
          </p:cNvSpPr>
          <p:nvPr>
            <p:ph idx="1"/>
          </p:nvPr>
        </p:nvSpPr>
        <p:spPr>
          <a:xfrm>
            <a:off x="1423490" y="1660718"/>
            <a:ext cx="8667793" cy="4984465"/>
          </a:xfrm>
        </p:spPr>
        <p:txBody>
          <a:bodyPr>
            <a:normAutofit fontScale="92500" lnSpcReduction="10000"/>
          </a:bodyPr>
          <a:lstStyle/>
          <a:p>
            <a:r>
              <a:rPr lang="en-US" sz="1900" dirty="0"/>
              <a:t>We analyzed in our study the possibilities to correct presbyopia in hyperopic eyes with contact lenses</a:t>
            </a:r>
            <a:r>
              <a:rPr lang="en-US" dirty="0"/>
              <a:t>. </a:t>
            </a:r>
            <a:endParaRPr lang="ro-RO" dirty="0" smtClean="0"/>
          </a:p>
          <a:p>
            <a:r>
              <a:rPr lang="en-US" sz="2000" dirty="0" smtClean="0"/>
              <a:t>We </a:t>
            </a:r>
            <a:r>
              <a:rPr lang="en-US" sz="2000" dirty="0"/>
              <a:t>used monofocal contact lenses and multifocal contact lenses. </a:t>
            </a:r>
            <a:endParaRPr lang="ro-RO" sz="2000" dirty="0" smtClean="0"/>
          </a:p>
          <a:p>
            <a:r>
              <a:rPr lang="en-US" sz="2000" dirty="0" smtClean="0"/>
              <a:t>When </a:t>
            </a:r>
            <a:r>
              <a:rPr lang="en-US" sz="2000" dirty="0"/>
              <a:t>we used monofocal lenses we fitted the dominant eye for distance and the nondominant eye for near. </a:t>
            </a:r>
            <a:endParaRPr lang="ro-RO" sz="2000" dirty="0" smtClean="0"/>
          </a:p>
          <a:p>
            <a:r>
              <a:rPr lang="en-US" sz="2000" dirty="0" smtClean="0"/>
              <a:t>This </a:t>
            </a:r>
            <a:r>
              <a:rPr lang="en-US" sz="2000" dirty="0"/>
              <a:t>method was well tolerated in the group of young presbyopes aged under 55 years old. </a:t>
            </a:r>
            <a:endParaRPr lang="ro-RO" sz="2000" dirty="0" smtClean="0"/>
          </a:p>
          <a:p>
            <a:r>
              <a:rPr lang="en-US" sz="2000" dirty="0" smtClean="0"/>
              <a:t>With </a:t>
            </a:r>
            <a:r>
              <a:rPr lang="en-US" sz="2000" dirty="0"/>
              <a:t>multifocal contact lenses we tried simultaneous vision but we got to prescribe modified monovision, the dominant eye corrected for distance and nondominant eye with a multifocal contact lens</a:t>
            </a:r>
            <a:r>
              <a:rPr lang="en-US" sz="2000" dirty="0" smtClean="0"/>
              <a:t>.</a:t>
            </a:r>
            <a:endParaRPr lang="ro-RO" sz="2000" dirty="0" smtClean="0"/>
          </a:p>
          <a:p>
            <a:r>
              <a:rPr lang="ro-RO" altLang="en-US" sz="2000" dirty="0"/>
              <a:t> </a:t>
            </a:r>
            <a:r>
              <a:rPr lang="ro-RO" altLang="en-US" sz="2000" dirty="0" smtClean="0"/>
              <a:t>Indications to corect hyperopic presbyops with contact lenses:</a:t>
            </a:r>
            <a:endParaRPr lang="en-US" altLang="en-US" sz="2000" dirty="0"/>
          </a:p>
          <a:p>
            <a:pPr lvl="1"/>
            <a:r>
              <a:rPr lang="en-US" altLang="en-US" sz="2000" dirty="0"/>
              <a:t>For people currently wearing contact lenses and becoming </a:t>
            </a:r>
            <a:r>
              <a:rPr lang="en-US" altLang="en-US" sz="2000" dirty="0" smtClean="0"/>
              <a:t>presbyops</a:t>
            </a:r>
            <a:endParaRPr lang="ro-RO" altLang="en-US" sz="2000" dirty="0" smtClean="0"/>
          </a:p>
          <a:p>
            <a:pPr lvl="1"/>
            <a:r>
              <a:rPr lang="en-US" altLang="en-US" sz="2000" dirty="0" smtClean="0"/>
              <a:t>For </a:t>
            </a:r>
            <a:r>
              <a:rPr lang="en-US" altLang="en-US" sz="2000" dirty="0"/>
              <a:t>simple presbyopes</a:t>
            </a:r>
            <a:r>
              <a:rPr lang="en-US" altLang="en-US" sz="2000" dirty="0" smtClean="0"/>
              <a:t>/ hyperops </a:t>
            </a:r>
            <a:r>
              <a:rPr lang="en-US" altLang="en-US" sz="2000" dirty="0"/>
              <a:t>- searching for a mean to keep their active lifestyles at the same level</a:t>
            </a:r>
            <a:endParaRPr lang="fr-FR" sz="2000" dirty="0"/>
          </a:p>
        </p:txBody>
      </p:sp>
      <p:pic>
        <p:nvPicPr>
          <p:cNvPr id="4" name="Picture 4" descr="https://encrypted-tbn3.gstatic.com/images?q=tbn:ANd9GcQ7PW6N_6PXjHHaojXGiDza_6Tjm-vNpx5_iTws_hij__AwwlqCs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16533" y="0"/>
            <a:ext cx="2418373" cy="362946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5524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1824" y="469365"/>
            <a:ext cx="8911687" cy="1280890"/>
          </a:xfrm>
        </p:spPr>
        <p:txBody>
          <a:bodyPr/>
          <a:lstStyle/>
          <a:p>
            <a:r>
              <a:rPr lang="en-US" dirty="0"/>
              <a:t>Results and discussions</a:t>
            </a:r>
            <a:endParaRPr lang="fr-FR" dirty="0"/>
          </a:p>
        </p:txBody>
      </p:sp>
      <p:sp>
        <p:nvSpPr>
          <p:cNvPr id="3" name="Content Placeholder 2"/>
          <p:cNvSpPr>
            <a:spLocks noGrp="1"/>
          </p:cNvSpPr>
          <p:nvPr>
            <p:ph idx="1"/>
          </p:nvPr>
        </p:nvSpPr>
        <p:spPr>
          <a:xfrm>
            <a:off x="1477108" y="1618735"/>
            <a:ext cx="10556396" cy="5239265"/>
          </a:xfrm>
        </p:spPr>
        <p:txBody>
          <a:bodyPr>
            <a:normAutofit/>
          </a:bodyPr>
          <a:lstStyle/>
          <a:p>
            <a:r>
              <a:rPr lang="en-US" sz="1600" dirty="0"/>
              <a:t>Monovision is a good solution to correct presbyopia for the hyperopic patients and the best method is with contact lenses. </a:t>
            </a:r>
            <a:endParaRPr lang="en-US" sz="1600" dirty="0" smtClean="0"/>
          </a:p>
          <a:p>
            <a:r>
              <a:rPr lang="en-US" sz="1600" dirty="0" smtClean="0"/>
              <a:t>Nevertheless </a:t>
            </a:r>
            <a:r>
              <a:rPr lang="en-US" sz="1600" dirty="0"/>
              <a:t>sometimes monovision </a:t>
            </a:r>
            <a:r>
              <a:rPr lang="en-US" sz="1600" dirty="0" smtClean="0"/>
              <a:t>patients</a:t>
            </a:r>
            <a:r>
              <a:rPr lang="en-US" sz="1600" dirty="0"/>
              <a:t> </a:t>
            </a:r>
            <a:r>
              <a:rPr lang="en-US" sz="1600" dirty="0" smtClean="0"/>
              <a:t>with CLs</a:t>
            </a:r>
            <a:r>
              <a:rPr lang="en-US" sz="1600" dirty="0" smtClean="0"/>
              <a:t> </a:t>
            </a:r>
            <a:r>
              <a:rPr lang="en-US" sz="1600" dirty="0"/>
              <a:t>needs reading glasses for very fine print or </a:t>
            </a:r>
            <a:r>
              <a:rPr lang="en-US" sz="1600" dirty="0" smtClean="0"/>
              <a:t>s</a:t>
            </a:r>
            <a:r>
              <a:rPr lang="ro-RO" sz="1600" dirty="0" smtClean="0"/>
              <a:t>mall objects</a:t>
            </a:r>
          </a:p>
          <a:p>
            <a:pPr>
              <a:defRPr/>
            </a:pPr>
            <a:r>
              <a:rPr lang="ro-RO" altLang="en-US" sz="1600" dirty="0" smtClean="0"/>
              <a:t>Monovision </a:t>
            </a:r>
            <a:r>
              <a:rPr lang="ro-RO" altLang="en-US" sz="1600" dirty="0"/>
              <a:t>= name given to the art of science of fitting contact lenses on a patient with presbyopia</a:t>
            </a:r>
          </a:p>
          <a:p>
            <a:pPr lvl="2">
              <a:defRPr/>
            </a:pPr>
            <a:r>
              <a:rPr lang="ro-RO" altLang="en-US" dirty="0"/>
              <a:t>one eye is fit with a distance lens (if needed) and the other eye is fit with a near lens.</a:t>
            </a:r>
          </a:p>
          <a:p>
            <a:pPr lvl="2">
              <a:defRPr/>
            </a:pPr>
            <a:r>
              <a:rPr lang="ro-RO" altLang="en-US" dirty="0"/>
              <a:t>when we look into distance – we are using the vision from the dominant eye</a:t>
            </a:r>
          </a:p>
          <a:p>
            <a:pPr lvl="2">
              <a:defRPr/>
            </a:pPr>
            <a:r>
              <a:rPr lang="ro-RO" altLang="en-US" dirty="0"/>
              <a:t>our brain pays more attention to the visual information received from the dominant </a:t>
            </a:r>
            <a:r>
              <a:rPr lang="ro-RO" altLang="en-US" dirty="0" smtClean="0"/>
              <a:t>eye.</a:t>
            </a:r>
            <a:endParaRPr lang="en-US" altLang="en-US" dirty="0" smtClean="0"/>
          </a:p>
          <a:p>
            <a:pPr>
              <a:defRPr/>
            </a:pPr>
            <a:r>
              <a:rPr lang="ro-RO" altLang="en-US" sz="1800" dirty="0" smtClean="0"/>
              <a:t>Monovision </a:t>
            </a:r>
            <a:r>
              <a:rPr lang="en-US" altLang="en-US" sz="1800" dirty="0" smtClean="0"/>
              <a:t>works</a:t>
            </a:r>
            <a:r>
              <a:rPr lang="ro-RO" altLang="en-US" sz="1800" dirty="0" smtClean="0"/>
              <a:t> </a:t>
            </a:r>
            <a:r>
              <a:rPr lang="en-US" altLang="en-US" sz="1800" dirty="0" smtClean="0"/>
              <a:t>because</a:t>
            </a:r>
            <a:r>
              <a:rPr lang="ro-RO" altLang="en-US" sz="1800" dirty="0" smtClean="0"/>
              <a:t> </a:t>
            </a:r>
            <a:r>
              <a:rPr lang="ro-RO" altLang="en-US" sz="1800" dirty="0"/>
              <a:t>the brain is tricked into thinking that the CL actually is a part of the natural </a:t>
            </a:r>
            <a:r>
              <a:rPr lang="ro-RO" altLang="en-US" sz="1800" dirty="0" smtClean="0"/>
              <a:t>eye.</a:t>
            </a:r>
            <a:endParaRPr lang="en-US" altLang="en-US" sz="1800" dirty="0" smtClean="0"/>
          </a:p>
          <a:p>
            <a:pPr lvl="1">
              <a:defRPr/>
            </a:pPr>
            <a:r>
              <a:rPr lang="en-US" altLang="en-US" sz="1400" dirty="0" smtClean="0"/>
              <a:t>Higher</a:t>
            </a:r>
            <a:r>
              <a:rPr lang="ro-RO" altLang="en-US" sz="1400" dirty="0" smtClean="0"/>
              <a:t> </a:t>
            </a:r>
            <a:r>
              <a:rPr lang="ro-RO" altLang="en-US" sz="1400" dirty="0"/>
              <a:t>benefits in the </a:t>
            </a:r>
            <a:r>
              <a:rPr lang="ro-RO" altLang="en-US" sz="1400" dirty="0" smtClean="0"/>
              <a:t>group of hyperopic</a:t>
            </a:r>
            <a:r>
              <a:rPr lang="en-US" altLang="en-US" sz="1400" dirty="0" smtClean="0"/>
              <a:t> </a:t>
            </a:r>
            <a:r>
              <a:rPr lang="en-US" altLang="en-US" sz="1400" dirty="0" smtClean="0"/>
              <a:t>patients</a:t>
            </a:r>
            <a:r>
              <a:rPr lang="ro-RO" altLang="en-US" sz="1400" dirty="0" smtClean="0"/>
              <a:t> </a:t>
            </a:r>
            <a:r>
              <a:rPr lang="ro-RO" altLang="en-US" sz="1400" dirty="0"/>
              <a:t>45 – 50 </a:t>
            </a:r>
            <a:r>
              <a:rPr lang="en-US" altLang="en-US" sz="1400" dirty="0" smtClean="0"/>
              <a:t>years</a:t>
            </a:r>
            <a:r>
              <a:rPr lang="ro-RO" altLang="en-US" sz="1400" dirty="0" smtClean="0"/>
              <a:t> old</a:t>
            </a:r>
            <a:endParaRPr lang="en-US" altLang="en-US" sz="1400" dirty="0" smtClean="0"/>
          </a:p>
          <a:p>
            <a:pPr lvl="1">
              <a:defRPr/>
            </a:pPr>
            <a:r>
              <a:rPr lang="en-US" sz="1400" dirty="0" smtClean="0"/>
              <a:t>Correction </a:t>
            </a:r>
            <a:r>
              <a:rPr lang="en-US" sz="1400" dirty="0"/>
              <a:t>of </a:t>
            </a:r>
            <a:r>
              <a:rPr lang="en-US" sz="1400" dirty="0" smtClean="0"/>
              <a:t>young</a:t>
            </a:r>
            <a:r>
              <a:rPr lang="ro-RO" sz="1400" dirty="0" smtClean="0"/>
              <a:t> hyperopic</a:t>
            </a:r>
            <a:r>
              <a:rPr lang="en-US" sz="1400" dirty="0" smtClean="0"/>
              <a:t> </a:t>
            </a:r>
            <a:r>
              <a:rPr lang="en-US" sz="1400" dirty="0"/>
              <a:t>presbyops is better tolerated with multifocal contact lenses in both eyes (simultaneous </a:t>
            </a:r>
            <a:r>
              <a:rPr lang="en-US" sz="1400" dirty="0" smtClean="0"/>
              <a:t>vision)</a:t>
            </a:r>
          </a:p>
          <a:p>
            <a:pPr lvl="1">
              <a:defRPr/>
            </a:pPr>
            <a:r>
              <a:rPr lang="ro-RO" sz="1400" dirty="0" smtClean="0"/>
              <a:t>Hyperopic </a:t>
            </a:r>
            <a:r>
              <a:rPr lang="ro-RO" sz="1400" dirty="0"/>
              <a:t>p</a:t>
            </a:r>
            <a:r>
              <a:rPr lang="en-US" sz="1400" dirty="0" smtClean="0"/>
              <a:t>resbyops </a:t>
            </a:r>
            <a:r>
              <a:rPr lang="en-US" sz="1400" dirty="0"/>
              <a:t>&gt; 50ys – in </a:t>
            </a:r>
            <a:r>
              <a:rPr lang="ro-RO" sz="1400" dirty="0" smtClean="0"/>
              <a:t>our</a:t>
            </a:r>
            <a:r>
              <a:rPr lang="en-US" sz="1400" dirty="0" smtClean="0"/>
              <a:t> </a:t>
            </a:r>
            <a:r>
              <a:rPr lang="en-US" sz="1400" dirty="0"/>
              <a:t>opinion, the best solution is monovision correction - correcting the dominant eye for distance and the non dominant eye</a:t>
            </a:r>
            <a:r>
              <a:rPr lang="ro-RO" sz="1400" dirty="0"/>
              <a:t> for near</a:t>
            </a:r>
            <a:r>
              <a:rPr lang="en-US" sz="1400" dirty="0"/>
              <a:t> with a multifocal </a:t>
            </a:r>
            <a:r>
              <a:rPr lang="en-US" sz="1400" dirty="0" smtClean="0"/>
              <a:t>lens</a:t>
            </a:r>
          </a:p>
          <a:p>
            <a:pPr lvl="1">
              <a:defRPr/>
            </a:pPr>
            <a:r>
              <a:rPr lang="en-US" sz="1400" dirty="0" smtClean="0"/>
              <a:t>Success </a:t>
            </a:r>
            <a:r>
              <a:rPr lang="en-US" sz="1400" dirty="0"/>
              <a:t>rate depends on:</a:t>
            </a:r>
            <a:r>
              <a:rPr lang="ro-RO" sz="1400" dirty="0"/>
              <a:t> </a:t>
            </a:r>
            <a:r>
              <a:rPr lang="en-US" sz="1400" dirty="0" smtClean="0"/>
              <a:t>previous </a:t>
            </a:r>
            <a:r>
              <a:rPr lang="en-US" sz="1400" dirty="0"/>
              <a:t>correction, occupation</a:t>
            </a:r>
            <a:r>
              <a:rPr lang="ro-RO" sz="1400" dirty="0"/>
              <a:t> </a:t>
            </a:r>
            <a:r>
              <a:rPr lang="en-US" sz="1400" dirty="0"/>
              <a:t>and motivation</a:t>
            </a:r>
          </a:p>
          <a:p>
            <a:pPr lvl="1">
              <a:defRPr/>
            </a:pPr>
            <a:endParaRPr lang="en-US" sz="1400" dirty="0"/>
          </a:p>
          <a:p>
            <a:pPr marL="0" lvl="2" indent="0">
              <a:buNone/>
            </a:pPr>
            <a:endParaRPr lang="ro-RO" altLang="en-US" dirty="0"/>
          </a:p>
          <a:p>
            <a:pPr marL="0" indent="0">
              <a:buNone/>
            </a:pPr>
            <a:endParaRPr lang="fr-FR" sz="1400" dirty="0"/>
          </a:p>
        </p:txBody>
      </p:sp>
      <p:pic>
        <p:nvPicPr>
          <p:cNvPr id="6" name="Picture 6" descr="Long arm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44498" y="158496"/>
            <a:ext cx="2989006" cy="12974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3698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0254" y="668356"/>
            <a:ext cx="8911687" cy="1280890"/>
          </a:xfrm>
        </p:spPr>
        <p:txBody>
          <a:bodyPr/>
          <a:lstStyle/>
          <a:p>
            <a:r>
              <a:rPr lang="en-US" dirty="0" smtClean="0"/>
              <a:t>Conclusions</a:t>
            </a:r>
            <a:r>
              <a:rPr lang="fr-FR" dirty="0"/>
              <a:t/>
            </a:r>
            <a:br>
              <a:rPr lang="fr-FR" dirty="0"/>
            </a:br>
            <a:endParaRPr lang="fr-FR" dirty="0"/>
          </a:p>
        </p:txBody>
      </p:sp>
      <p:sp>
        <p:nvSpPr>
          <p:cNvPr id="3" name="Content Placeholder 2"/>
          <p:cNvSpPr>
            <a:spLocks noGrp="1"/>
          </p:cNvSpPr>
          <p:nvPr>
            <p:ph idx="1"/>
          </p:nvPr>
        </p:nvSpPr>
        <p:spPr>
          <a:xfrm>
            <a:off x="1870254" y="2384323"/>
            <a:ext cx="9854714" cy="3777622"/>
          </a:xfrm>
        </p:spPr>
        <p:txBody>
          <a:bodyPr/>
          <a:lstStyle/>
          <a:p>
            <a:r>
              <a:rPr lang="en-US" dirty="0"/>
              <a:t>Correcting presbyopia with contact lenses can be both rewarding and challenging</a:t>
            </a:r>
            <a:r>
              <a:rPr lang="en-US" dirty="0" smtClean="0"/>
              <a:t>.</a:t>
            </a:r>
          </a:p>
          <a:p>
            <a:pPr marL="0" indent="0">
              <a:buNone/>
            </a:pPr>
            <a:endParaRPr lang="ro-RO" dirty="0" smtClean="0"/>
          </a:p>
          <a:p>
            <a:r>
              <a:rPr lang="en-US" dirty="0" smtClean="0"/>
              <a:t>Monovision </a:t>
            </a:r>
            <a:r>
              <a:rPr lang="en-US" dirty="0"/>
              <a:t>is </a:t>
            </a:r>
            <a:r>
              <a:rPr lang="en-US" dirty="0" smtClean="0"/>
              <a:t>the </a:t>
            </a:r>
            <a:r>
              <a:rPr lang="en-US" dirty="0"/>
              <a:t>simplest method to correct presbyopia for the hyperopic patients</a:t>
            </a:r>
            <a:r>
              <a:rPr lang="en-US" dirty="0" smtClean="0"/>
              <a:t>.</a:t>
            </a:r>
          </a:p>
          <a:p>
            <a:pPr marL="0" indent="0">
              <a:buNone/>
            </a:pPr>
            <a:r>
              <a:rPr lang="en-US" dirty="0" smtClean="0"/>
              <a:t> </a:t>
            </a:r>
            <a:endParaRPr lang="ro-RO" dirty="0" smtClean="0"/>
          </a:p>
          <a:p>
            <a:r>
              <a:rPr lang="en-US" dirty="0" smtClean="0"/>
              <a:t>An </a:t>
            </a:r>
            <a:r>
              <a:rPr lang="en-US" dirty="0"/>
              <a:t>improved monovision approach is modified monovision with contact lenses. </a:t>
            </a:r>
            <a:endParaRPr lang="en-US" dirty="0" smtClean="0"/>
          </a:p>
          <a:p>
            <a:endParaRPr lang="ro-RO" dirty="0" smtClean="0"/>
          </a:p>
          <a:p>
            <a:r>
              <a:rPr lang="en-US" dirty="0" smtClean="0"/>
              <a:t>The </a:t>
            </a:r>
            <a:r>
              <a:rPr lang="en-US" dirty="0"/>
              <a:t>degree of difficulty encountered when correcting presbyopia with contact lenses is patient-dependent (motivation, lifestyle) and it’s about selecting a lens type/correction mode that will provide acceptable vision at both distance and near, even if often could be something of a compromise at one distance at least.</a:t>
            </a:r>
            <a:endParaRPr lang="fr-FR" dirty="0"/>
          </a:p>
          <a:p>
            <a:endParaRPr lang="fr-FR" dirty="0"/>
          </a:p>
        </p:txBody>
      </p:sp>
      <p:graphicFrame>
        <p:nvGraphicFramePr>
          <p:cNvPr id="4" name="Object 4"/>
          <p:cNvGraphicFramePr>
            <a:graphicFrameLocks noChangeAspect="1"/>
          </p:cNvGraphicFramePr>
          <p:nvPr>
            <p:extLst>
              <p:ext uri="{D42A27DB-BD31-4B8C-83A1-F6EECF244321}">
                <p14:modId xmlns:p14="http://schemas.microsoft.com/office/powerpoint/2010/main" val="662978485"/>
              </p:ext>
            </p:extLst>
          </p:nvPr>
        </p:nvGraphicFramePr>
        <p:xfrm>
          <a:off x="8736226" y="1"/>
          <a:ext cx="3163331" cy="2133600"/>
        </p:xfrm>
        <a:graphic>
          <a:graphicData uri="http://schemas.openxmlformats.org/presentationml/2006/ole">
            <mc:AlternateContent xmlns:mc="http://schemas.openxmlformats.org/markup-compatibility/2006">
              <mc:Choice xmlns:v="urn:schemas-microsoft-com:vml" Requires="v">
                <p:oleObj spid="_x0000_s1034" name="ClipArt" r:id="rId3" imgW="1714500" imgH="1497787" progId="">
                  <p:embed/>
                </p:oleObj>
              </mc:Choice>
              <mc:Fallback>
                <p:oleObj name="ClipArt" r:id="rId3" imgW="1714500" imgH="1497787" progId="">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6226" y="1"/>
                        <a:ext cx="3163331"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6279388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212</TotalTime>
  <Words>597</Words>
  <Application>Microsoft Office PowerPoint</Application>
  <PresentationFormat>Widescreen</PresentationFormat>
  <Paragraphs>41</Paragraphs>
  <Slides>5</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1" baseType="lpstr">
      <vt:lpstr>Arial</vt:lpstr>
      <vt:lpstr>Calibri</vt:lpstr>
      <vt:lpstr>Century Gothic</vt:lpstr>
      <vt:lpstr>Wingdings 3</vt:lpstr>
      <vt:lpstr>Wisp</vt:lpstr>
      <vt:lpstr>ClipArt</vt:lpstr>
      <vt:lpstr>CONTACT LENS OPTIONS FOR PRESBYOPIA IN HYPEROPIC PATIENTS  </vt:lpstr>
      <vt:lpstr>Introduction</vt:lpstr>
      <vt:lpstr>Material and method</vt:lpstr>
      <vt:lpstr>Results and discussions</vt:lpstr>
      <vt:lpstr>Conclusions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 LENS OPTIONS FOR PRESBYOPIA IN HYPEROPIC PATIENTS</dc:title>
  <dc:creator>Ionut Costache</dc:creator>
  <cp:lastModifiedBy>Ionut Costache</cp:lastModifiedBy>
  <cp:revision>24</cp:revision>
  <dcterms:created xsi:type="dcterms:W3CDTF">2015-09-01T09:43:39Z</dcterms:created>
  <dcterms:modified xsi:type="dcterms:W3CDTF">2015-09-12T21:03:17Z</dcterms:modified>
</cp:coreProperties>
</file>