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1" d="100"/>
          <a:sy n="71"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44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473B92EE-7C2E-42E8-873E-A51E8BE95FD1}" type="datetimeFigureOut">
              <a:rPr lang="en-US" smtClean="0"/>
              <a:pPr/>
              <a:t>9/13/2015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180985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4067273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12436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90014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43729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168410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130746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22907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9495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3B92EE-7C2E-42E8-873E-A51E8BE95FD1}" type="datetimeFigureOut">
              <a:rPr lang="en-US" smtClean="0"/>
              <a:pPr/>
              <a:t>9/13/2015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6686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3B92EE-7C2E-42E8-873E-A51E8BE95FD1}" type="datetimeFigureOut">
              <a:rPr lang="en-US" smtClean="0"/>
              <a:pPr/>
              <a:t>9/13/2015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13582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3B92EE-7C2E-42E8-873E-A51E8BE95FD1}" type="datetimeFigureOut">
              <a:rPr lang="en-US" smtClean="0"/>
              <a:pPr/>
              <a:t>9/13/2015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30014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3B92EE-7C2E-42E8-873E-A51E8BE95FD1}" type="datetimeFigureOut">
              <a:rPr lang="en-US" smtClean="0"/>
              <a:pPr/>
              <a:t>9/13/2015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404238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B92EE-7C2E-42E8-873E-A51E8BE95FD1}" type="datetimeFigureOut">
              <a:rPr lang="en-US" smtClean="0"/>
              <a:pPr/>
              <a:t>9/13/2015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397079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B92EE-7C2E-42E8-873E-A51E8BE95FD1}" type="datetimeFigureOut">
              <a:rPr lang="en-US" smtClean="0"/>
              <a:pPr/>
              <a:t>9/13/2015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280273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3B92EE-7C2E-42E8-873E-A51E8BE95FD1}" type="datetimeFigureOut">
              <a:rPr lang="en-US" smtClean="0"/>
              <a:pPr/>
              <a:t>9/13/2015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B5C0-8B1A-40C5-8BE1-DD260B067684}" type="slidenum">
              <a:rPr lang="en-US" smtClean="0"/>
              <a:pPr/>
              <a:t>‹#›</a:t>
            </a:fld>
            <a:endParaRPr lang="en-US"/>
          </a:p>
        </p:txBody>
      </p:sp>
    </p:spTree>
    <p:extLst>
      <p:ext uri="{BB962C8B-B14F-4D97-AF65-F5344CB8AC3E}">
        <p14:creationId xmlns:p14="http://schemas.microsoft.com/office/powerpoint/2010/main" val="62103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73B92EE-7C2E-42E8-873E-A51E8BE95FD1}" type="datetimeFigureOut">
              <a:rPr lang="en-US" smtClean="0"/>
              <a:pPr/>
              <a:t>9/13/2015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F3DB5C0-8B1A-40C5-8BE1-DD260B067684}" type="slidenum">
              <a:rPr lang="en-US" smtClean="0"/>
              <a:pPr/>
              <a:t>‹#›</a:t>
            </a:fld>
            <a:endParaRPr lang="en-US"/>
          </a:p>
        </p:txBody>
      </p:sp>
    </p:spTree>
    <p:extLst>
      <p:ext uri="{BB962C8B-B14F-4D97-AF65-F5344CB8AC3E}">
        <p14:creationId xmlns:p14="http://schemas.microsoft.com/office/powerpoint/2010/main" val="1262448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11074"/>
            <a:ext cx="9144000" cy="2387600"/>
          </a:xfrm>
        </p:spPr>
        <p:txBody>
          <a:bodyPr>
            <a:normAutofit fontScale="90000"/>
          </a:bodyPr>
          <a:lstStyle/>
          <a:p>
            <a:pPr algn="ctr"/>
            <a:r>
              <a:rPr lang="en-US" b="1" dirty="0"/>
              <a:t>The Use of Therapeutic Contact Lenses in the management of Recurrent Corneal </a:t>
            </a:r>
            <a:r>
              <a:rPr lang="en-US" b="1" dirty="0" smtClean="0"/>
              <a:t>Erosions</a:t>
            </a:r>
            <a:endParaRPr lang="en-US" dirty="0"/>
          </a:p>
        </p:txBody>
      </p:sp>
      <p:sp>
        <p:nvSpPr>
          <p:cNvPr id="3" name="Subtitle 2"/>
          <p:cNvSpPr>
            <a:spLocks noGrp="1"/>
          </p:cNvSpPr>
          <p:nvPr>
            <p:ph type="subTitle" idx="1"/>
          </p:nvPr>
        </p:nvSpPr>
        <p:spPr>
          <a:xfrm>
            <a:off x="2102223" y="4531991"/>
            <a:ext cx="5744307" cy="1655762"/>
          </a:xfrm>
        </p:spPr>
        <p:txBody>
          <a:bodyPr>
            <a:noAutofit/>
          </a:bodyPr>
          <a:lstStyle/>
          <a:p>
            <a:pPr algn="l"/>
            <a:r>
              <a:rPr lang="en-US" sz="1600" dirty="0"/>
              <a:t>Authors: Stanila Adriana, Stanila D.M., Costache I.</a:t>
            </a:r>
          </a:p>
          <a:p>
            <a:pPr algn="l"/>
            <a:r>
              <a:rPr lang="en-US" sz="1600" dirty="0"/>
              <a:t>Faculty of Medicine, University ”Lucian Blaga” </a:t>
            </a:r>
            <a:r>
              <a:rPr lang="en-US" sz="1600" dirty="0" smtClean="0"/>
              <a:t>Sibiu</a:t>
            </a:r>
            <a:endParaRPr lang="en-US" sz="1600" dirty="0"/>
          </a:p>
          <a:p>
            <a:pPr algn="l"/>
            <a:r>
              <a:rPr lang="en-US" sz="1600" dirty="0"/>
              <a:t>Ophthalmology Department, Clinical Hospital, </a:t>
            </a:r>
            <a:r>
              <a:rPr lang="en-US" sz="1600" dirty="0" smtClean="0"/>
              <a:t>Sibiu</a:t>
            </a:r>
            <a:endParaRPr lang="en-US" sz="1600" dirty="0"/>
          </a:p>
          <a:p>
            <a:pPr algn="l"/>
            <a:r>
              <a:rPr lang="en-US" sz="1600" dirty="0"/>
              <a:t>Ocular Surface Research Centre CCSO, </a:t>
            </a:r>
            <a:r>
              <a:rPr lang="en-US" sz="1600" dirty="0" smtClean="0"/>
              <a:t>Sibiu</a:t>
            </a:r>
          </a:p>
          <a:p>
            <a:pPr algn="l"/>
            <a:r>
              <a:rPr lang="en-US" sz="1600" dirty="0" smtClean="0"/>
              <a:t>Romania </a:t>
            </a:r>
            <a:endParaRPr lang="en-US" sz="1600" dirty="0"/>
          </a:p>
          <a:p>
            <a:pPr algn="l"/>
            <a:endParaRPr lang="en-US" sz="1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449" y="4117239"/>
            <a:ext cx="3834820" cy="2485267"/>
          </a:xfrm>
          <a:prstGeom prst="rect">
            <a:avLst/>
          </a:prstGeom>
        </p:spPr>
      </p:pic>
    </p:spTree>
    <p:extLst>
      <p:ext uri="{BB962C8B-B14F-4D97-AF65-F5344CB8AC3E}">
        <p14:creationId xmlns:p14="http://schemas.microsoft.com/office/powerpoint/2010/main" val="527000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a:xfrm>
            <a:off x="517676" y="1616374"/>
            <a:ext cx="11461447" cy="6129866"/>
          </a:xfrm>
        </p:spPr>
        <p:txBody>
          <a:bodyPr/>
          <a:lstStyle/>
          <a:p>
            <a:pPr marL="0" indent="0">
              <a:buNone/>
            </a:pPr>
            <a:r>
              <a:rPr lang="ro-RO" dirty="0" smtClean="0"/>
              <a:t>Recurent </a:t>
            </a:r>
            <a:r>
              <a:rPr lang="ro-RO" dirty="0"/>
              <a:t>corneal erossion (RCE</a:t>
            </a:r>
            <a:r>
              <a:rPr lang="ro-RO" dirty="0" smtClean="0"/>
              <a:t>) syndrome is a condition that is caracterized by a disturbance at the level of the corneal epithelial basement membrane, resulti</a:t>
            </a:r>
            <a:r>
              <a:rPr lang="en-US" dirty="0" smtClean="0"/>
              <a:t>n</a:t>
            </a:r>
            <a:r>
              <a:rPr lang="ro-RO" dirty="0" smtClean="0"/>
              <a:t>g a poor adhesion and recurent detachement of the epithelium.</a:t>
            </a:r>
            <a:endParaRPr lang="ro-RO" dirty="0"/>
          </a:p>
          <a:p>
            <a:pPr marL="0" indent="0">
              <a:buNone/>
            </a:pPr>
            <a:r>
              <a:rPr lang="en-US" b="1" dirty="0" smtClean="0"/>
              <a:t>Aim of</a:t>
            </a:r>
            <a:r>
              <a:rPr lang="ro-RO" b="1" dirty="0" smtClean="0"/>
              <a:t> the </a:t>
            </a:r>
            <a:r>
              <a:rPr lang="en-US" b="1" dirty="0" smtClean="0"/>
              <a:t>study</a:t>
            </a:r>
            <a:endParaRPr lang="ro-RO" b="1" dirty="0"/>
          </a:p>
          <a:p>
            <a:pPr marL="0" indent="0">
              <a:buNone/>
            </a:pPr>
            <a:r>
              <a:rPr lang="en-US" dirty="0" smtClean="0"/>
              <a:t>The </a:t>
            </a:r>
            <a:r>
              <a:rPr lang="en-US" dirty="0"/>
              <a:t>study intended to reveal the role of the therapeutic contact lenses (TCL) in the management of Recurrent Corneal Erosions (RCE) used as a bandage to protect the corneal skin cells, helping the cornea to heal and reducing the incidence of </a:t>
            </a:r>
            <a:r>
              <a:rPr lang="en-US" dirty="0" smtClean="0"/>
              <a:t>erosion </a:t>
            </a:r>
            <a:r>
              <a:rPr lang="en-US" dirty="0"/>
              <a:t>episodes.</a:t>
            </a:r>
          </a:p>
          <a:p>
            <a:endParaRPr lang="en-US" dirty="0"/>
          </a:p>
        </p:txBody>
      </p:sp>
      <p:sp>
        <p:nvSpPr>
          <p:cNvPr id="4"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r>
            <a:br>
              <a:rPr lang="en-US" dirty="0" smtClean="0"/>
            </a:br>
            <a:r>
              <a:rPr lang="en-US" dirty="0" smtClean="0"/>
              <a:t>Introduction</a:t>
            </a:r>
            <a:r>
              <a:rPr lang="ro-RO" dirty="0" smtClean="0"/>
              <a:t> </a:t>
            </a:r>
            <a:endParaRPr lang="en-US" dirty="0"/>
          </a:p>
        </p:txBody>
      </p:sp>
      <p:pic>
        <p:nvPicPr>
          <p:cNvPr id="1026" name="Picture 2" descr="https://encrypted-tbn1.gstatic.com/images?q=tbn:ANd9GcRvHA1CcRsaE_BvqZMOR3sFukJXxwxWt2NQgNPK-9fF0eXoZvpls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r="7356" b="3159"/>
          <a:stretch/>
        </p:blipFill>
        <p:spPr bwMode="auto">
          <a:xfrm>
            <a:off x="8966983" y="360532"/>
            <a:ext cx="2790564" cy="222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532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578" y="-485422"/>
            <a:ext cx="10315222" cy="1810985"/>
          </a:xfrm>
        </p:spPr>
        <p:txBody>
          <a:bodyPr/>
          <a:lstStyle/>
          <a:p>
            <a:r>
              <a:rPr lang="en-US" dirty="0"/>
              <a:t>Material, </a:t>
            </a:r>
            <a:r>
              <a:rPr lang="en-US" dirty="0" smtClean="0"/>
              <a:t>method</a:t>
            </a:r>
            <a:endParaRPr lang="en-US" dirty="0"/>
          </a:p>
        </p:txBody>
      </p:sp>
      <p:sp>
        <p:nvSpPr>
          <p:cNvPr id="3" name="Content Placeholder 2"/>
          <p:cNvSpPr>
            <a:spLocks noGrp="1"/>
          </p:cNvSpPr>
          <p:nvPr>
            <p:ph idx="1"/>
          </p:nvPr>
        </p:nvSpPr>
        <p:spPr>
          <a:xfrm>
            <a:off x="163773" y="1803233"/>
            <a:ext cx="9727147" cy="4725281"/>
          </a:xfrm>
        </p:spPr>
        <p:txBody>
          <a:bodyPr>
            <a:noAutofit/>
          </a:bodyPr>
          <a:lstStyle/>
          <a:p>
            <a:r>
              <a:rPr lang="en-US" sz="1800" dirty="0"/>
              <a:t>We present 20 cases with recurrent corneal erosions where we applied therapeutic contact lenses</a:t>
            </a:r>
            <a:r>
              <a:rPr lang="en-US" sz="1800" dirty="0" smtClean="0"/>
              <a:t>.</a:t>
            </a:r>
            <a:r>
              <a:rPr lang="ro-RO" sz="1800" dirty="0" smtClean="0"/>
              <a:t> All the patients presented acute or subacute symptoms, and shallow corneal injury.</a:t>
            </a:r>
          </a:p>
          <a:p>
            <a:pPr marL="0" indent="0">
              <a:buNone/>
            </a:pPr>
            <a:r>
              <a:rPr lang="ro-RO" sz="1800" dirty="0" smtClean="0"/>
              <a:t>   The treatments for recur</a:t>
            </a:r>
            <a:r>
              <a:rPr lang="en-US" sz="1800" dirty="0" smtClean="0"/>
              <a:t>r</a:t>
            </a:r>
            <a:r>
              <a:rPr lang="ro-RO" sz="1800" dirty="0" smtClean="0"/>
              <a:t>ent corneal erosion syndrome: </a:t>
            </a:r>
          </a:p>
          <a:p>
            <a:r>
              <a:rPr lang="ro-RO" sz="1800" dirty="0" smtClean="0"/>
              <a:t>Medical </a:t>
            </a:r>
            <a:r>
              <a:rPr lang="en-US" sz="1800" dirty="0" smtClean="0"/>
              <a:t> </a:t>
            </a:r>
            <a:r>
              <a:rPr lang="ro-RO" sz="1800" dirty="0" smtClean="0"/>
              <a:t>–</a:t>
            </a:r>
            <a:r>
              <a:rPr lang="en-US" sz="1800" dirty="0" smtClean="0"/>
              <a:t> lubrication</a:t>
            </a:r>
            <a:r>
              <a:rPr lang="ro-RO" sz="1800" dirty="0" smtClean="0"/>
              <a:t>: artificial tears, NSAIDs, antibiotic</a:t>
            </a:r>
            <a:endParaRPr lang="en-US" sz="1800" dirty="0" smtClean="0"/>
          </a:p>
          <a:p>
            <a:pPr>
              <a:buNone/>
            </a:pPr>
            <a:r>
              <a:rPr lang="en-US" sz="1800" dirty="0"/>
              <a:t>	</a:t>
            </a:r>
            <a:r>
              <a:rPr lang="en-US" sz="1800" dirty="0" smtClean="0"/>
              <a:t>			</a:t>
            </a:r>
            <a:r>
              <a:rPr lang="ro-RO" sz="1800" dirty="0" smtClean="0"/>
              <a:t>–</a:t>
            </a:r>
            <a:r>
              <a:rPr lang="en-US" sz="1800" dirty="0" smtClean="0"/>
              <a:t> </a:t>
            </a:r>
            <a:r>
              <a:rPr lang="ro-RO" sz="1800" dirty="0" smtClean="0"/>
              <a:t>bandage contact lense</a:t>
            </a:r>
          </a:p>
          <a:p>
            <a:pPr marL="0" indent="0">
              <a:buNone/>
            </a:pPr>
            <a:r>
              <a:rPr lang="en-US" sz="1800" dirty="0" smtClean="0"/>
              <a:t>			</a:t>
            </a:r>
            <a:r>
              <a:rPr lang="ro-RO" sz="1800" dirty="0" smtClean="0"/>
              <a:t>– combination therapy: oral tetraciclines, topical corticosteroid,  </a:t>
            </a:r>
            <a:r>
              <a:rPr lang="en-US" sz="1800" dirty="0"/>
              <a:t>	</a:t>
            </a:r>
            <a:r>
              <a:rPr lang="en-US" sz="1800" dirty="0" smtClean="0"/>
              <a:t>			lubrication</a:t>
            </a:r>
          </a:p>
          <a:p>
            <a:r>
              <a:rPr lang="en-US" sz="1800" dirty="0" smtClean="0"/>
              <a:t>Surgical</a:t>
            </a:r>
            <a:r>
              <a:rPr lang="ro-RO" sz="1800" dirty="0" smtClean="0"/>
              <a:t> </a:t>
            </a:r>
            <a:r>
              <a:rPr lang="en-US" sz="1800" dirty="0" smtClean="0"/>
              <a:t> </a:t>
            </a:r>
            <a:r>
              <a:rPr lang="ro-RO" sz="1800" dirty="0" smtClean="0"/>
              <a:t>–</a:t>
            </a:r>
            <a:r>
              <a:rPr lang="en-US" sz="1800" dirty="0" smtClean="0"/>
              <a:t> </a:t>
            </a:r>
            <a:r>
              <a:rPr lang="ro-RO" sz="1800" dirty="0" smtClean="0"/>
              <a:t>superficial keratectomy</a:t>
            </a:r>
          </a:p>
          <a:p>
            <a:pPr marL="0" indent="0">
              <a:buNone/>
            </a:pPr>
            <a:r>
              <a:rPr lang="ro-RO" sz="1800" dirty="0"/>
              <a:t> </a:t>
            </a:r>
            <a:r>
              <a:rPr lang="en-US" sz="1800" dirty="0"/>
              <a:t>	</a:t>
            </a:r>
            <a:r>
              <a:rPr lang="en-US" sz="1800" dirty="0" smtClean="0"/>
              <a:t>		</a:t>
            </a:r>
            <a:r>
              <a:rPr lang="ro-RO" sz="1800" dirty="0" smtClean="0"/>
              <a:t>– </a:t>
            </a:r>
            <a:r>
              <a:rPr lang="en-US" sz="1800" dirty="0" smtClean="0"/>
              <a:t>phototherapeutic</a:t>
            </a:r>
            <a:r>
              <a:rPr lang="ro-RO" sz="1800" dirty="0" smtClean="0"/>
              <a:t> </a:t>
            </a:r>
            <a:r>
              <a:rPr lang="en-US" sz="1800" dirty="0" smtClean="0"/>
              <a:t>keratectomy</a:t>
            </a:r>
            <a:r>
              <a:rPr lang="ro-RO" sz="1800" dirty="0" smtClean="0"/>
              <a:t> </a:t>
            </a:r>
            <a:endParaRPr lang="en-US" sz="1800" dirty="0" smtClean="0"/>
          </a:p>
          <a:p>
            <a:r>
              <a:rPr lang="en-US" sz="1800" dirty="0" smtClean="0"/>
              <a:t>Together with</a:t>
            </a:r>
            <a:r>
              <a:rPr lang="ro-RO" sz="1800" dirty="0" smtClean="0"/>
              <a:t> </a:t>
            </a:r>
            <a:r>
              <a:rPr lang="ro-RO" sz="1800" dirty="0" err="1" smtClean="0"/>
              <a:t>the</a:t>
            </a:r>
            <a:r>
              <a:rPr lang="ro-RO" sz="1800" dirty="0" smtClean="0"/>
              <a:t>  </a:t>
            </a:r>
            <a:r>
              <a:rPr lang="en-US" sz="1800" dirty="0" smtClean="0"/>
              <a:t>lubrication</a:t>
            </a:r>
            <a:r>
              <a:rPr lang="ro-RO" sz="1800" dirty="0" smtClean="0"/>
              <a:t> </a:t>
            </a:r>
            <a:r>
              <a:rPr lang="en-US" sz="1800" dirty="0" smtClean="0"/>
              <a:t>therapy</a:t>
            </a:r>
            <a:r>
              <a:rPr lang="ro-RO" sz="1800" dirty="0" smtClean="0"/>
              <a:t> </a:t>
            </a:r>
            <a:r>
              <a:rPr lang="en-US" sz="1800" dirty="0" smtClean="0"/>
              <a:t>and</a:t>
            </a:r>
            <a:r>
              <a:rPr lang="ro-RO" sz="1800" dirty="0" smtClean="0"/>
              <a:t> </a:t>
            </a:r>
            <a:r>
              <a:rPr lang="en-US" sz="1800" dirty="0" smtClean="0"/>
              <a:t>sometimes</a:t>
            </a:r>
            <a:r>
              <a:rPr lang="ro-RO" sz="1800" dirty="0" smtClean="0"/>
              <a:t> </a:t>
            </a:r>
            <a:r>
              <a:rPr lang="en-US" sz="1800" dirty="0" smtClean="0"/>
              <a:t>in combination</a:t>
            </a:r>
            <a:r>
              <a:rPr lang="ro-RO" sz="1800" dirty="0" smtClean="0"/>
              <a:t> therapy </a:t>
            </a:r>
            <a:r>
              <a:rPr lang="ro-RO" sz="1800" dirty="0"/>
              <a:t>w</a:t>
            </a:r>
            <a:r>
              <a:rPr lang="ro-RO" sz="1800" dirty="0" smtClean="0"/>
              <a:t>e used to all patients TCL.  </a:t>
            </a:r>
            <a:endParaRPr lang="en-US" sz="1800" dirty="0" smtClean="0"/>
          </a:p>
          <a:p>
            <a:r>
              <a:rPr lang="ro-RO" sz="1800" dirty="0" smtClean="0"/>
              <a:t>In 12 cases we performed also mechanical debridement of the ep</a:t>
            </a:r>
            <a:r>
              <a:rPr lang="en-US" sz="1800" dirty="0" err="1" smtClean="0"/>
              <a:t>i</a:t>
            </a:r>
            <a:r>
              <a:rPr lang="ro-RO" sz="1800" dirty="0" smtClean="0"/>
              <a:t>thelium before aplication of TC</a:t>
            </a:r>
            <a:r>
              <a:rPr lang="en-US" sz="1800" dirty="0" smtClean="0"/>
              <a:t>L</a:t>
            </a:r>
            <a:r>
              <a:rPr lang="ro-RO" sz="1800" dirty="0" smtClean="0"/>
              <a:t>. </a:t>
            </a:r>
            <a:endParaRPr lang="en-US" sz="1800" dirty="0" smtClean="0"/>
          </a:p>
          <a:p>
            <a:r>
              <a:rPr lang="en-US" sz="1800" dirty="0" smtClean="0"/>
              <a:t>Bandage</a:t>
            </a:r>
            <a:r>
              <a:rPr lang="ro-RO" sz="1800" dirty="0" smtClean="0"/>
              <a:t> lens treatment was continued 8-16 weeks</a:t>
            </a:r>
          </a:p>
          <a:p>
            <a:pPr marL="0" indent="0">
              <a:buNone/>
            </a:pPr>
            <a:endParaRPr lang="ro-RO" sz="1800" dirty="0" smtClean="0"/>
          </a:p>
          <a:p>
            <a:pPr marL="0" indent="0">
              <a:buNone/>
            </a:pPr>
            <a:endParaRPr lang="en-US" sz="1800" dirty="0"/>
          </a:p>
          <a:p>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2814" y="795781"/>
            <a:ext cx="1981200" cy="5091289"/>
          </a:xfrm>
          <a:prstGeom prst="rect">
            <a:avLst/>
          </a:prstGeom>
        </p:spPr>
      </p:pic>
    </p:spTree>
    <p:extLst>
      <p:ext uri="{BB962C8B-B14F-4D97-AF65-F5344CB8AC3E}">
        <p14:creationId xmlns:p14="http://schemas.microsoft.com/office/powerpoint/2010/main" val="147131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079" y="27296"/>
            <a:ext cx="8534400" cy="1507067"/>
          </a:xfrm>
        </p:spPr>
        <p:txBody>
          <a:bodyPr/>
          <a:lstStyle/>
          <a:p>
            <a:r>
              <a:rPr lang="en-US" dirty="0"/>
              <a:t>Results, discussions</a:t>
            </a:r>
          </a:p>
        </p:txBody>
      </p:sp>
      <p:sp>
        <p:nvSpPr>
          <p:cNvPr id="3" name="Content Placeholder 2"/>
          <p:cNvSpPr>
            <a:spLocks noGrp="1"/>
          </p:cNvSpPr>
          <p:nvPr>
            <p:ph idx="1"/>
          </p:nvPr>
        </p:nvSpPr>
        <p:spPr>
          <a:xfrm>
            <a:off x="684211" y="2254289"/>
            <a:ext cx="11068517" cy="3615267"/>
          </a:xfrm>
        </p:spPr>
        <p:txBody>
          <a:bodyPr>
            <a:noAutofit/>
          </a:bodyPr>
          <a:lstStyle/>
          <a:p>
            <a:r>
              <a:rPr lang="en-US" dirty="0"/>
              <a:t>In most of the cases TCL promoted healing, reducing the frequency of applying artificial tears and lubricants, reducing the incidence of new episodes  and not the last, improved vision and quality of life of our patients. </a:t>
            </a:r>
            <a:endParaRPr lang="en-US" dirty="0" smtClean="0"/>
          </a:p>
          <a:p>
            <a:r>
              <a:rPr lang="en-US" dirty="0" smtClean="0"/>
              <a:t>Some </a:t>
            </a:r>
            <a:r>
              <a:rPr lang="en-US" dirty="0"/>
              <a:t>of the patients used TCL for </a:t>
            </a:r>
            <a:r>
              <a:rPr lang="ro-RO" dirty="0" smtClean="0"/>
              <a:t>2</a:t>
            </a:r>
            <a:r>
              <a:rPr lang="en-US" dirty="0" smtClean="0"/>
              <a:t>-4 </a:t>
            </a:r>
            <a:r>
              <a:rPr lang="en-US" dirty="0"/>
              <a:t>months in order to give the cornea enough time to </a:t>
            </a:r>
            <a:r>
              <a:rPr lang="en-US" dirty="0" smtClean="0"/>
              <a:t>repair</a:t>
            </a:r>
            <a:r>
              <a:rPr lang="ro-RO" dirty="0" smtClean="0"/>
              <a:t>, to facilitate repair of </a:t>
            </a:r>
            <a:r>
              <a:rPr lang="ro-RO" dirty="0" err="1" smtClean="0"/>
              <a:t>the</a:t>
            </a:r>
            <a:r>
              <a:rPr lang="ro-RO" dirty="0" smtClean="0"/>
              <a:t> </a:t>
            </a:r>
            <a:r>
              <a:rPr lang="en-US" dirty="0" smtClean="0"/>
              <a:t>corneal</a:t>
            </a:r>
            <a:r>
              <a:rPr lang="ro-RO" dirty="0" smtClean="0"/>
              <a:t> </a:t>
            </a:r>
            <a:r>
              <a:rPr lang="en-US" dirty="0" smtClean="0"/>
              <a:t>epithelial</a:t>
            </a:r>
            <a:r>
              <a:rPr lang="ro-RO" dirty="0" smtClean="0"/>
              <a:t> </a:t>
            </a:r>
            <a:r>
              <a:rPr lang="en-US" dirty="0" smtClean="0"/>
              <a:t>basement</a:t>
            </a:r>
            <a:r>
              <a:rPr lang="ro-RO" dirty="0" smtClean="0"/>
              <a:t> membrane</a:t>
            </a:r>
            <a:r>
              <a:rPr lang="en-US" dirty="0" smtClean="0"/>
              <a:t> </a:t>
            </a:r>
            <a:r>
              <a:rPr lang="ro-RO" dirty="0" smtClean="0"/>
              <a:t>(EBMD) </a:t>
            </a:r>
          </a:p>
          <a:p>
            <a:r>
              <a:rPr lang="ro-RO" dirty="0" smtClean="0"/>
              <a:t> New solution in the treatment of RCE can be to polish the Bowman layer with a diamant burr after mechanical debridement and PTK(photo terapeutik keratectomy.)</a:t>
            </a:r>
          </a:p>
          <a:p>
            <a:r>
              <a:rPr lang="ro-RO" dirty="0" smtClean="0"/>
              <a:t>Persistent use of soft contact lens increases the risk of infections corneal disease</a:t>
            </a:r>
            <a:r>
              <a:rPr lang="en-US" dirty="0" smtClean="0"/>
              <a:t>s</a:t>
            </a:r>
            <a:endParaRPr lang="ro-RO" dirty="0" smtClean="0"/>
          </a:p>
          <a:p>
            <a:r>
              <a:rPr lang="en-US" dirty="0" smtClean="0"/>
              <a:t>We</a:t>
            </a:r>
            <a:r>
              <a:rPr lang="ro-RO" dirty="0" smtClean="0"/>
              <a:t> </a:t>
            </a:r>
            <a:r>
              <a:rPr lang="en-US" dirty="0" smtClean="0"/>
              <a:t>had no corneal</a:t>
            </a:r>
            <a:r>
              <a:rPr lang="ro-RO" dirty="0" smtClean="0"/>
              <a:t> infections.</a:t>
            </a:r>
          </a:p>
          <a:p>
            <a:pPr marL="0" indent="0">
              <a:buNone/>
            </a:pPr>
            <a:r>
              <a:rPr lang="ro-RO" dirty="0" smtClean="0"/>
              <a:t>  </a:t>
            </a:r>
            <a:endParaRPr lang="en-US" dirty="0"/>
          </a:p>
        </p:txBody>
      </p:sp>
      <p:pic>
        <p:nvPicPr>
          <p:cNvPr id="1028" name="Picture 4" descr="http://www.bpmleader.com/wp-content/uploads/2013/10/Discus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339" y="208400"/>
            <a:ext cx="2714625"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328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183" y="106401"/>
            <a:ext cx="8534400" cy="1507067"/>
          </a:xfrm>
        </p:spPr>
        <p:txBody>
          <a:bodyPr/>
          <a:lstStyle/>
          <a:p>
            <a:r>
              <a:rPr lang="en-US" dirty="0"/>
              <a:t>Conclusions</a:t>
            </a:r>
          </a:p>
        </p:txBody>
      </p:sp>
      <p:sp>
        <p:nvSpPr>
          <p:cNvPr id="3" name="Content Placeholder 2"/>
          <p:cNvSpPr>
            <a:spLocks noGrp="1"/>
          </p:cNvSpPr>
          <p:nvPr>
            <p:ph idx="1"/>
          </p:nvPr>
        </p:nvSpPr>
        <p:spPr>
          <a:xfrm>
            <a:off x="656916" y="1177120"/>
            <a:ext cx="9974690" cy="3615267"/>
          </a:xfrm>
        </p:spPr>
        <p:txBody>
          <a:bodyPr/>
          <a:lstStyle/>
          <a:p>
            <a:endParaRPr lang="ro-RO" dirty="0" smtClean="0"/>
          </a:p>
          <a:p>
            <a:r>
              <a:rPr lang="en-US" dirty="0" smtClean="0"/>
              <a:t>TCL </a:t>
            </a:r>
            <a:r>
              <a:rPr lang="en-US" dirty="0"/>
              <a:t>provides good protective effects in corneal erosions, supporting the reepithelization effect, reducing the pain and permitting the binocular vision during the treatment period of </a:t>
            </a:r>
            <a:r>
              <a:rPr lang="en-US" dirty="0" smtClean="0"/>
              <a:t>time</a:t>
            </a:r>
            <a:r>
              <a:rPr lang="ro-RO" dirty="0" smtClean="0"/>
              <a:t>.</a:t>
            </a:r>
          </a:p>
          <a:p>
            <a:r>
              <a:rPr lang="ro-RO" dirty="0" smtClean="0"/>
              <a:t>TCL </a:t>
            </a:r>
            <a:r>
              <a:rPr lang="en-US" dirty="0" smtClean="0"/>
              <a:t>is</a:t>
            </a:r>
            <a:r>
              <a:rPr lang="ro-RO" dirty="0" smtClean="0"/>
              <a:t> non invazive </a:t>
            </a:r>
            <a:r>
              <a:rPr lang="en-US" dirty="0" smtClean="0"/>
              <a:t>solution</a:t>
            </a:r>
            <a:r>
              <a:rPr lang="ro-RO" dirty="0" smtClean="0"/>
              <a:t> </a:t>
            </a:r>
            <a:r>
              <a:rPr lang="en-US" dirty="0" smtClean="0"/>
              <a:t>with low cost</a:t>
            </a:r>
            <a:r>
              <a:rPr lang="ro-RO" dirty="0" smtClean="0"/>
              <a:t>.</a:t>
            </a:r>
          </a:p>
          <a:p>
            <a:r>
              <a:rPr lang="ro-RO" dirty="0" smtClean="0"/>
              <a:t>A good quality of life for this pacients.</a:t>
            </a:r>
            <a:endParaRPr lang="en-US" dirty="0"/>
          </a:p>
        </p:txBody>
      </p:sp>
      <p:pic>
        <p:nvPicPr>
          <p:cNvPr id="1028" name="Picture 4" descr="https://edc2.healthtap.com/ht-staging/user_answer/reference_image/4587/large/Contact_Lens.jpeg?1386670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713" y="106401"/>
            <a:ext cx="2704293" cy="202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647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238</TotalTime>
  <Words>366</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3</vt:lpstr>
      <vt:lpstr>Slice</vt:lpstr>
      <vt:lpstr>The Use of Therapeutic Contact Lenses in the management of Recurrent Corneal Erosions</vt:lpstr>
      <vt:lpstr> </vt:lpstr>
      <vt:lpstr>Material, method</vt:lpstr>
      <vt:lpstr>Results, discussions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Use of Therapeutic Contact Lenses in the management of Recurrent Corneal Erosions (RCE)</dc:title>
  <dc:creator>adriana</dc:creator>
  <cp:lastModifiedBy>Ionut Costache</cp:lastModifiedBy>
  <cp:revision>33</cp:revision>
  <dcterms:created xsi:type="dcterms:W3CDTF">2015-09-01T13:11:43Z</dcterms:created>
  <dcterms:modified xsi:type="dcterms:W3CDTF">2015-09-12T22:03:38Z</dcterms:modified>
</cp:coreProperties>
</file>