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5" autoAdjust="0"/>
  </p:normalViewPr>
  <p:slideViewPr>
    <p:cSldViewPr>
      <p:cViewPr varScale="1">
        <p:scale>
          <a:sx n="68" d="100"/>
          <a:sy n="68" d="100"/>
        </p:scale>
        <p:origin x="1226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37672A-319E-42F7-AFFB-530B2115C15E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0237D-E0A2-4A6A-9CF7-B42241C4462A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491143" cy="3024336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smtClean="0"/>
              <a:t>CONTACT LENS FITTING FOLLOWING CORNEAL COLLAGEN CROSSLINKING</a:t>
            </a:r>
            <a:endParaRPr lang="tr-TR" sz="44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8064896" cy="1916832"/>
          </a:xfrm>
        </p:spPr>
        <p:txBody>
          <a:bodyPr>
            <a:noAutofit/>
          </a:bodyPr>
          <a:lstStyle/>
          <a:p>
            <a:pPr algn="ctr"/>
            <a:r>
              <a:rPr lang="tr-TR" sz="1800" dirty="0" smtClean="0"/>
              <a:t>Betül N. </a:t>
            </a:r>
            <a:r>
              <a:rPr lang="tr-TR" sz="1800" dirty="0" err="1" smtClean="0"/>
              <a:t>Bayraktutar,MD</a:t>
            </a:r>
            <a:endParaRPr lang="tr-TR" sz="1800" dirty="0" smtClean="0"/>
          </a:p>
          <a:p>
            <a:pPr algn="ctr"/>
            <a:r>
              <a:rPr lang="tr-TR" sz="1800" dirty="0" smtClean="0"/>
              <a:t>Ömür </a:t>
            </a:r>
            <a:r>
              <a:rPr lang="tr-TR" sz="1800" dirty="0" err="1" smtClean="0"/>
              <a:t>Uçakhan-Gündüz,MD</a:t>
            </a:r>
            <a:endParaRPr lang="tr-TR" sz="1800" dirty="0" smtClean="0"/>
          </a:p>
          <a:p>
            <a:pPr algn="ctr"/>
            <a:endParaRPr lang="tr-TR" sz="1800" dirty="0" smtClean="0"/>
          </a:p>
          <a:p>
            <a:pPr algn="ctr"/>
            <a:r>
              <a:rPr lang="tr-TR" sz="1800" dirty="0" err="1"/>
              <a:t>Department</a:t>
            </a:r>
            <a:r>
              <a:rPr lang="tr-TR" sz="1800" dirty="0"/>
              <a:t> of </a:t>
            </a:r>
            <a:r>
              <a:rPr lang="tr-TR" sz="1800" dirty="0" err="1" smtClean="0"/>
              <a:t>Ophthalmology,Ankara</a:t>
            </a:r>
            <a:r>
              <a:rPr lang="tr-TR" sz="1800" dirty="0" smtClean="0"/>
              <a:t> </a:t>
            </a:r>
            <a:r>
              <a:rPr lang="tr-TR" sz="1800" dirty="0" err="1" smtClean="0"/>
              <a:t>University</a:t>
            </a:r>
            <a:r>
              <a:rPr lang="tr-TR" sz="1800" dirty="0" smtClean="0"/>
              <a:t> </a:t>
            </a:r>
            <a:r>
              <a:rPr lang="tr-TR" sz="1800" dirty="0" err="1" smtClean="0"/>
              <a:t>Faculty</a:t>
            </a:r>
            <a:r>
              <a:rPr lang="tr-TR" sz="1800" dirty="0" smtClean="0"/>
              <a:t> of </a:t>
            </a:r>
            <a:r>
              <a:rPr lang="tr-TR" sz="1800" dirty="0" err="1" smtClean="0"/>
              <a:t>Medicine</a:t>
            </a:r>
            <a:endParaRPr lang="tr-TR" sz="1800" dirty="0" smtClean="0"/>
          </a:p>
          <a:p>
            <a:pPr algn="ctr"/>
            <a:r>
              <a:rPr lang="tr-TR" sz="1800" dirty="0" smtClean="0"/>
              <a:t>Ankara-TURKEY</a:t>
            </a:r>
            <a:endParaRPr lang="tr-TR" sz="1800" dirty="0"/>
          </a:p>
        </p:txBody>
      </p:sp>
      <p:pic>
        <p:nvPicPr>
          <p:cNvPr id="1026" name="Picture 2" descr="b_200_200_16777215_0___resimler_ankarauniv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siv.ankara.edu.tr/gorsel/dosya/1067241519t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114" cy="19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611560" y="548680"/>
            <a:ext cx="4040188" cy="639762"/>
          </a:xfrm>
        </p:spPr>
        <p:txBody>
          <a:bodyPr/>
          <a:lstStyle/>
          <a:p>
            <a:r>
              <a:rPr lang="tr-TR" b="1" dirty="0" err="1" smtClean="0"/>
              <a:t>Introduction</a:t>
            </a:r>
            <a:r>
              <a:rPr lang="tr-TR" b="1" dirty="0" smtClean="0"/>
              <a:t>: </a:t>
            </a:r>
            <a:endParaRPr lang="tr-TR" b="1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323528" y="1268760"/>
            <a:ext cx="3600400" cy="4824536"/>
          </a:xfrm>
        </p:spPr>
        <p:txBody>
          <a:bodyPr>
            <a:normAutofit fontScale="92500" lnSpcReduction="10000"/>
          </a:bodyPr>
          <a:lstStyle/>
          <a:p>
            <a:r>
              <a:rPr lang="tr-TR" sz="1600" dirty="0" err="1" smtClean="0"/>
              <a:t>Corneal</a:t>
            </a:r>
            <a:r>
              <a:rPr lang="tr-TR" sz="1600" dirty="0" smtClean="0"/>
              <a:t> </a:t>
            </a:r>
            <a:r>
              <a:rPr lang="tr-TR" sz="1600" dirty="0" err="1" smtClean="0"/>
              <a:t>collagen</a:t>
            </a:r>
            <a:r>
              <a:rPr lang="tr-TR" sz="1600" dirty="0" smtClean="0"/>
              <a:t> </a:t>
            </a:r>
            <a:r>
              <a:rPr lang="tr-TR" sz="1600" dirty="0" err="1" smtClean="0"/>
              <a:t>crosslinking</a:t>
            </a:r>
            <a:r>
              <a:rPr lang="tr-TR" sz="1600" dirty="0" smtClean="0"/>
              <a:t>(CXL) </a:t>
            </a:r>
            <a:r>
              <a:rPr lang="tr-TR" sz="1600" dirty="0" err="1" smtClean="0"/>
              <a:t>halts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progression</a:t>
            </a:r>
            <a:r>
              <a:rPr lang="tr-TR" sz="1600" dirty="0" smtClean="0"/>
              <a:t> of </a:t>
            </a:r>
            <a:r>
              <a:rPr lang="tr-TR" sz="1600" dirty="0" err="1" smtClean="0"/>
              <a:t>keratoconus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increasing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corneal</a:t>
            </a:r>
            <a:r>
              <a:rPr lang="tr-TR" sz="1600" dirty="0" smtClean="0"/>
              <a:t> </a:t>
            </a:r>
            <a:r>
              <a:rPr lang="tr-TR" sz="1600" dirty="0" err="1" smtClean="0"/>
              <a:t>biomechanical</a:t>
            </a:r>
            <a:r>
              <a:rPr lang="tr-TR" sz="1600" dirty="0" smtClean="0"/>
              <a:t> </a:t>
            </a:r>
            <a:r>
              <a:rPr lang="tr-TR" sz="1600" dirty="0" err="1" smtClean="0"/>
              <a:t>stability</a:t>
            </a:r>
            <a:r>
              <a:rPr lang="tr-TR" sz="1600" dirty="0" smtClean="0"/>
              <a:t>.</a:t>
            </a:r>
          </a:p>
          <a:p>
            <a:r>
              <a:rPr lang="tr-TR" sz="1600" dirty="0" err="1" smtClean="0"/>
              <a:t>After</a:t>
            </a:r>
            <a:r>
              <a:rPr lang="tr-TR" sz="1600" dirty="0" smtClean="0"/>
              <a:t> CXL, </a:t>
            </a:r>
            <a:r>
              <a:rPr lang="tr-TR" sz="1600" dirty="0" err="1" smtClean="0"/>
              <a:t>cornea</a:t>
            </a:r>
            <a:r>
              <a:rPr lang="tr-TR" sz="1600" dirty="0" smtClean="0"/>
              <a:t> </a:t>
            </a:r>
            <a:r>
              <a:rPr lang="tr-TR" sz="1600" dirty="0" err="1" smtClean="0"/>
              <a:t>usually</a:t>
            </a:r>
            <a:r>
              <a:rPr lang="tr-TR" sz="1600" dirty="0" smtClean="0"/>
              <a:t> </a:t>
            </a:r>
            <a:r>
              <a:rPr lang="tr-TR" sz="1600" dirty="0" err="1" smtClean="0"/>
              <a:t>flattens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visual</a:t>
            </a:r>
            <a:r>
              <a:rPr lang="tr-TR" sz="1600" dirty="0" smtClean="0"/>
              <a:t> </a:t>
            </a:r>
            <a:r>
              <a:rPr lang="tr-TR" sz="1600" dirty="0" err="1" smtClean="0"/>
              <a:t>acuity</a:t>
            </a:r>
            <a:r>
              <a:rPr lang="tr-TR" sz="1600" dirty="0" smtClean="0"/>
              <a:t> </a:t>
            </a:r>
            <a:r>
              <a:rPr lang="tr-TR" sz="1600" dirty="0" err="1" smtClean="0"/>
              <a:t>improves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a </a:t>
            </a:r>
            <a:r>
              <a:rPr lang="tr-TR" sz="1600" dirty="0" err="1" smtClean="0"/>
              <a:t>certain</a:t>
            </a:r>
            <a:r>
              <a:rPr lang="tr-TR" sz="1600" dirty="0" smtClean="0"/>
              <a:t> </a:t>
            </a:r>
            <a:r>
              <a:rPr lang="tr-TR" sz="1600" dirty="0" err="1" smtClean="0"/>
              <a:t>extent</a:t>
            </a:r>
            <a:r>
              <a:rPr lang="tr-TR" sz="1600" dirty="0" smtClean="0"/>
              <a:t>. </a:t>
            </a:r>
            <a:r>
              <a:rPr lang="tr-TR" sz="1600" dirty="0" err="1" smtClean="0"/>
              <a:t>Despite</a:t>
            </a:r>
            <a:r>
              <a:rPr lang="tr-TR" sz="1600" dirty="0" smtClean="0"/>
              <a:t> </a:t>
            </a:r>
            <a:r>
              <a:rPr lang="tr-TR" sz="1600" dirty="0" err="1" smtClean="0"/>
              <a:t>this</a:t>
            </a:r>
            <a:r>
              <a:rPr lang="tr-TR" sz="1600" dirty="0" smtClean="0"/>
              <a:t> </a:t>
            </a:r>
            <a:r>
              <a:rPr lang="tr-TR" sz="1600" dirty="0" err="1" smtClean="0"/>
              <a:t>improvement</a:t>
            </a:r>
            <a:r>
              <a:rPr lang="tr-TR" sz="1600" dirty="0" smtClean="0"/>
              <a:t> of </a:t>
            </a:r>
            <a:r>
              <a:rPr lang="tr-TR" sz="1600" dirty="0" err="1" smtClean="0"/>
              <a:t>patients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keratoconus</a:t>
            </a:r>
            <a:r>
              <a:rPr lang="tr-TR" sz="1600" dirty="0" smtClean="0"/>
              <a:t> </a:t>
            </a:r>
            <a:r>
              <a:rPr lang="tr-TR" sz="1600" dirty="0" err="1" smtClean="0"/>
              <a:t>need</a:t>
            </a:r>
            <a:r>
              <a:rPr lang="tr-TR" sz="1600" dirty="0" smtClean="0"/>
              <a:t> a </a:t>
            </a:r>
            <a:r>
              <a:rPr lang="tr-TR" sz="1600" dirty="0" err="1" smtClean="0"/>
              <a:t>refractive</a:t>
            </a:r>
            <a:r>
              <a:rPr lang="tr-TR" sz="1600" dirty="0" smtClean="0"/>
              <a:t> </a:t>
            </a:r>
            <a:r>
              <a:rPr lang="tr-TR" sz="1600" dirty="0" err="1" smtClean="0"/>
              <a:t>correction</a:t>
            </a:r>
            <a:r>
              <a:rPr lang="tr-TR" sz="1600" dirty="0" smtClean="0"/>
              <a:t>, </a:t>
            </a:r>
            <a:r>
              <a:rPr lang="tr-TR" sz="1600" dirty="0" err="1" smtClean="0"/>
              <a:t>among</a:t>
            </a:r>
            <a:r>
              <a:rPr lang="tr-TR" sz="1600" dirty="0" smtClean="0"/>
              <a:t> </a:t>
            </a:r>
            <a:r>
              <a:rPr lang="tr-TR" sz="1600" dirty="0" err="1" smtClean="0"/>
              <a:t>several</a:t>
            </a:r>
            <a:r>
              <a:rPr lang="tr-TR" sz="1600" dirty="0" smtClean="0"/>
              <a:t> </a:t>
            </a:r>
            <a:r>
              <a:rPr lang="tr-TR" sz="1600" dirty="0" err="1" smtClean="0"/>
              <a:t>alternatives</a:t>
            </a:r>
            <a:r>
              <a:rPr lang="tr-TR" sz="1600" dirty="0" smtClean="0"/>
              <a:t>.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</a:t>
            </a:r>
            <a:r>
              <a:rPr lang="tr-TR" sz="1600" dirty="0" err="1" smtClean="0"/>
              <a:t>lenses</a:t>
            </a:r>
            <a:r>
              <a:rPr lang="tr-TR" sz="1600" dirty="0" smtClean="0"/>
              <a:t> </a:t>
            </a:r>
            <a:r>
              <a:rPr lang="tr-TR" sz="1600" dirty="0" err="1" smtClean="0"/>
              <a:t>remain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gold</a:t>
            </a:r>
            <a:r>
              <a:rPr lang="tr-TR" sz="1600" dirty="0" smtClean="0"/>
              <a:t> </a:t>
            </a:r>
            <a:r>
              <a:rPr lang="tr-TR" sz="1600" dirty="0" err="1" smtClean="0"/>
              <a:t>standard</a:t>
            </a:r>
            <a:r>
              <a:rPr lang="tr-TR" sz="1600" dirty="0" smtClean="0"/>
              <a:t> in </a:t>
            </a:r>
            <a:r>
              <a:rPr lang="tr-TR" sz="1600" dirty="0" err="1" smtClean="0"/>
              <a:t>visual</a:t>
            </a:r>
            <a:r>
              <a:rPr lang="tr-TR" sz="1600" dirty="0" smtClean="0"/>
              <a:t> </a:t>
            </a:r>
            <a:r>
              <a:rPr lang="tr-TR" sz="1600" dirty="0" err="1" smtClean="0"/>
              <a:t>rehabilitation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these</a:t>
            </a:r>
            <a:r>
              <a:rPr lang="tr-TR" sz="1600" dirty="0" smtClean="0"/>
              <a:t> </a:t>
            </a:r>
            <a:r>
              <a:rPr lang="tr-TR" sz="1600" dirty="0" err="1" smtClean="0"/>
              <a:t>patients</a:t>
            </a:r>
            <a:r>
              <a:rPr lang="tr-TR" sz="1600" dirty="0" smtClean="0"/>
              <a:t>.</a:t>
            </a:r>
          </a:p>
          <a:p>
            <a:r>
              <a:rPr lang="tr-TR" sz="1600" dirty="0" smtClean="0"/>
              <a:t> </a:t>
            </a:r>
            <a:r>
              <a:rPr lang="tr-TR" sz="1600" dirty="0" err="1" smtClean="0"/>
              <a:t>Aim</a:t>
            </a:r>
            <a:r>
              <a:rPr lang="tr-TR" sz="1600" dirty="0" smtClean="0"/>
              <a:t>;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evaluate</a:t>
            </a:r>
            <a:r>
              <a:rPr lang="tr-TR" sz="1600" dirty="0"/>
              <a:t> </a:t>
            </a:r>
            <a:r>
              <a:rPr lang="tr-TR" sz="1600" dirty="0" err="1"/>
              <a:t>different</a:t>
            </a:r>
            <a:r>
              <a:rPr lang="tr-TR" sz="1600" dirty="0"/>
              <a:t> </a:t>
            </a:r>
            <a:r>
              <a:rPr lang="tr-TR" sz="1600" dirty="0" err="1"/>
              <a:t>aspects</a:t>
            </a:r>
            <a:r>
              <a:rPr lang="tr-TR" sz="1600" dirty="0"/>
              <a:t> of </a:t>
            </a:r>
            <a:r>
              <a:rPr lang="tr-TR" sz="1600" dirty="0" err="1"/>
              <a:t>contact</a:t>
            </a:r>
            <a:r>
              <a:rPr lang="tr-TR" sz="1600" dirty="0"/>
              <a:t> lens </a:t>
            </a:r>
            <a:r>
              <a:rPr lang="tr-TR" sz="1600" dirty="0" err="1"/>
              <a:t>fitting</a:t>
            </a:r>
            <a:r>
              <a:rPr lang="tr-TR" sz="1600" dirty="0"/>
              <a:t> </a:t>
            </a:r>
            <a:r>
              <a:rPr lang="tr-TR" sz="1600" dirty="0" err="1"/>
              <a:t>following</a:t>
            </a:r>
            <a:r>
              <a:rPr lang="tr-TR" sz="1600" dirty="0"/>
              <a:t> </a:t>
            </a:r>
            <a:r>
              <a:rPr lang="tr-TR" sz="1600" dirty="0" err="1"/>
              <a:t>corneal</a:t>
            </a:r>
            <a:r>
              <a:rPr lang="tr-TR" sz="1600" dirty="0"/>
              <a:t> </a:t>
            </a:r>
            <a:r>
              <a:rPr lang="tr-TR" sz="1600" dirty="0" err="1"/>
              <a:t>collagen</a:t>
            </a:r>
            <a:r>
              <a:rPr lang="tr-TR" sz="1600" dirty="0"/>
              <a:t> </a:t>
            </a:r>
            <a:r>
              <a:rPr lang="tr-TR" sz="1600" dirty="0" err="1"/>
              <a:t>crosslinking</a:t>
            </a:r>
            <a:r>
              <a:rPr lang="tr-TR" sz="1600" dirty="0"/>
              <a:t> (CXL) in </a:t>
            </a:r>
            <a:r>
              <a:rPr lang="tr-TR" sz="1600" dirty="0" err="1"/>
              <a:t>keratoconus</a:t>
            </a:r>
            <a:r>
              <a:rPr lang="tr-TR" sz="1600" dirty="0"/>
              <a:t>.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>
          <a:xfrm>
            <a:off x="4211960" y="566451"/>
            <a:ext cx="4041775" cy="639762"/>
          </a:xfrm>
        </p:spPr>
        <p:txBody>
          <a:bodyPr/>
          <a:lstStyle/>
          <a:p>
            <a:r>
              <a:rPr lang="tr-TR" b="1" dirty="0" err="1" smtClean="0"/>
              <a:t>Methods</a:t>
            </a:r>
            <a:r>
              <a:rPr lang="tr-TR" b="1" dirty="0" smtClean="0"/>
              <a:t>: </a:t>
            </a:r>
            <a:endParaRPr lang="tr-TR" b="1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4"/>
          </p:nvPr>
        </p:nvSpPr>
        <p:spPr>
          <a:xfrm>
            <a:off x="4067944" y="1772816"/>
            <a:ext cx="4860032" cy="5369141"/>
          </a:xfrm>
        </p:spPr>
        <p:txBody>
          <a:bodyPr>
            <a:normAutofit lnSpcReduction="10000"/>
          </a:bodyPr>
          <a:lstStyle/>
          <a:p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charts</a:t>
            </a:r>
            <a:r>
              <a:rPr lang="tr-TR" sz="1700" dirty="0"/>
              <a:t> </a:t>
            </a:r>
            <a:r>
              <a:rPr lang="tr-TR" sz="1700" dirty="0" smtClean="0"/>
              <a:t>of 105 </a:t>
            </a:r>
            <a:r>
              <a:rPr lang="tr-TR" sz="1700" dirty="0" err="1" smtClean="0"/>
              <a:t>eyes</a:t>
            </a:r>
            <a:r>
              <a:rPr lang="tr-TR" sz="1700" dirty="0" smtClean="0"/>
              <a:t> of 61 </a:t>
            </a:r>
            <a:r>
              <a:rPr lang="tr-TR" sz="1700" dirty="0" err="1" smtClean="0"/>
              <a:t>patients</a:t>
            </a:r>
            <a:r>
              <a:rPr lang="tr-TR" sz="1700" dirty="0" smtClean="0"/>
              <a:t>  </a:t>
            </a:r>
            <a:r>
              <a:rPr lang="tr-TR" sz="1700" dirty="0" err="1" smtClean="0"/>
              <a:t>who</a:t>
            </a:r>
            <a:r>
              <a:rPr lang="tr-TR" sz="1700" dirty="0" smtClean="0"/>
              <a:t> </a:t>
            </a:r>
            <a:r>
              <a:rPr lang="tr-TR" sz="1700" dirty="0" err="1" smtClean="0"/>
              <a:t>were</a:t>
            </a:r>
            <a:r>
              <a:rPr lang="tr-TR" sz="1700" dirty="0" smtClean="0"/>
              <a:t> fit </a:t>
            </a:r>
            <a:r>
              <a:rPr lang="tr-TR" sz="1700" dirty="0" err="1" smtClean="0"/>
              <a:t>with</a:t>
            </a:r>
            <a:r>
              <a:rPr lang="tr-TR" sz="1700" dirty="0" smtClean="0"/>
              <a:t> </a:t>
            </a:r>
            <a:r>
              <a:rPr lang="tr-TR" sz="1700" dirty="0" err="1" smtClean="0"/>
              <a:t>contact</a:t>
            </a:r>
            <a:r>
              <a:rPr lang="tr-TR" sz="1700" dirty="0" smtClean="0"/>
              <a:t> </a:t>
            </a:r>
            <a:r>
              <a:rPr lang="tr-TR" sz="1700" dirty="0" err="1"/>
              <a:t>lenses</a:t>
            </a:r>
            <a:r>
              <a:rPr lang="tr-TR" sz="1700" dirty="0"/>
              <a:t> </a:t>
            </a:r>
            <a:r>
              <a:rPr lang="tr-TR" sz="1700" dirty="0" err="1" smtClean="0"/>
              <a:t>following</a:t>
            </a:r>
            <a:r>
              <a:rPr lang="tr-TR" sz="1700" dirty="0" smtClean="0"/>
              <a:t> CXL </a:t>
            </a:r>
            <a:r>
              <a:rPr lang="tr-TR" sz="1700" dirty="0" err="1"/>
              <a:t>were</a:t>
            </a:r>
            <a:r>
              <a:rPr lang="tr-TR" sz="1700" dirty="0"/>
              <a:t> </a:t>
            </a:r>
            <a:r>
              <a:rPr lang="tr-TR" sz="1700" dirty="0" err="1"/>
              <a:t>evaluated</a:t>
            </a:r>
            <a:r>
              <a:rPr lang="tr-TR" sz="1700" dirty="0"/>
              <a:t> </a:t>
            </a:r>
            <a:r>
              <a:rPr lang="tr-TR" sz="1700" dirty="0" err="1" smtClean="0"/>
              <a:t>retrospectively</a:t>
            </a:r>
            <a:endParaRPr lang="tr-TR" sz="1700" dirty="0"/>
          </a:p>
          <a:p>
            <a:endParaRPr lang="tr-TR" sz="1700" dirty="0" smtClean="0">
              <a:solidFill>
                <a:schemeClr val="tx2"/>
              </a:solidFill>
            </a:endParaRPr>
          </a:p>
          <a:p>
            <a:r>
              <a:rPr lang="tr-TR" sz="1700" dirty="0" err="1" smtClean="0">
                <a:solidFill>
                  <a:schemeClr val="tx2"/>
                </a:solidFill>
              </a:rPr>
              <a:t>The</a:t>
            </a:r>
            <a:r>
              <a:rPr lang="tr-TR" sz="1700" dirty="0" smtClean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following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parameters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were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r>
              <a:rPr lang="tr-TR" sz="1700" dirty="0" err="1">
                <a:solidFill>
                  <a:schemeClr val="tx2"/>
                </a:solidFill>
              </a:rPr>
              <a:t>noted</a:t>
            </a:r>
            <a:r>
              <a:rPr lang="tr-TR" sz="1700" dirty="0">
                <a:solidFill>
                  <a:schemeClr val="tx2"/>
                </a:solidFill>
              </a:rPr>
              <a:t> </a:t>
            </a:r>
            <a:endParaRPr lang="tr-TR" sz="1700" dirty="0" smtClean="0">
              <a:solidFill>
                <a:schemeClr val="tx2"/>
              </a:solidFill>
            </a:endParaRP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smtClean="0">
                <a:solidFill>
                  <a:schemeClr val="tx2"/>
                </a:solidFill>
              </a:rPr>
              <a:t>UDVA </a:t>
            </a:r>
            <a:r>
              <a:rPr lang="tr-TR" sz="1500" dirty="0">
                <a:solidFill>
                  <a:schemeClr val="tx2"/>
                </a:solidFill>
              </a:rPr>
              <a:t>(</a:t>
            </a:r>
            <a:r>
              <a:rPr lang="tr-TR" sz="1500" dirty="0" err="1">
                <a:solidFill>
                  <a:schemeClr val="tx2"/>
                </a:solidFill>
              </a:rPr>
              <a:t>Uncorrected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distance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visual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acuity</a:t>
            </a:r>
            <a:r>
              <a:rPr lang="tr-TR" sz="1500" dirty="0" smtClean="0">
                <a:solidFill>
                  <a:schemeClr val="tx2"/>
                </a:solidFill>
              </a:rPr>
              <a:t>)</a:t>
            </a: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smtClean="0">
                <a:solidFill>
                  <a:schemeClr val="tx2"/>
                </a:solidFill>
              </a:rPr>
              <a:t>SCDVA(</a:t>
            </a:r>
            <a:r>
              <a:rPr lang="tr-TR" sz="1500" dirty="0" err="1" smtClean="0">
                <a:solidFill>
                  <a:schemeClr val="tx2"/>
                </a:solidFill>
              </a:rPr>
              <a:t>Spectacle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corrected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distance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visual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acuity</a:t>
            </a:r>
            <a:r>
              <a:rPr lang="tr-TR" sz="1500" dirty="0" smtClean="0">
                <a:solidFill>
                  <a:schemeClr val="tx2"/>
                </a:solidFill>
              </a:rPr>
              <a:t>)</a:t>
            </a: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>
                <a:solidFill>
                  <a:schemeClr val="tx2"/>
                </a:solidFill>
              </a:rPr>
              <a:t>L</a:t>
            </a:r>
            <a:r>
              <a:rPr lang="tr-TR" sz="1500" dirty="0" smtClean="0">
                <a:solidFill>
                  <a:schemeClr val="tx2"/>
                </a:solidFill>
              </a:rPr>
              <a:t>CDVA(</a:t>
            </a:r>
            <a:r>
              <a:rPr lang="tr-TR" sz="1500" dirty="0" err="1" smtClean="0">
                <a:solidFill>
                  <a:schemeClr val="tx2"/>
                </a:solidFill>
              </a:rPr>
              <a:t>Contact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>
                <a:solidFill>
                  <a:schemeClr val="tx2"/>
                </a:solidFill>
              </a:rPr>
              <a:t>lens </a:t>
            </a:r>
            <a:r>
              <a:rPr lang="tr-TR" sz="1500" dirty="0" err="1">
                <a:solidFill>
                  <a:schemeClr val="tx2"/>
                </a:solidFill>
              </a:rPr>
              <a:t>corrected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distance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visual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acuity</a:t>
            </a:r>
            <a:r>
              <a:rPr lang="tr-TR" sz="1500" dirty="0" smtClean="0">
                <a:solidFill>
                  <a:schemeClr val="tx2"/>
                </a:solidFill>
              </a:rPr>
              <a:t>)</a:t>
            </a: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err="1" smtClean="0">
                <a:solidFill>
                  <a:schemeClr val="tx2"/>
                </a:solidFill>
              </a:rPr>
              <a:t>Previous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refractive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correction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method</a:t>
            </a:r>
            <a:endParaRPr lang="tr-TR" sz="1500" dirty="0" smtClean="0">
              <a:solidFill>
                <a:schemeClr val="tx2"/>
              </a:solidFill>
            </a:endParaRP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smtClean="0"/>
              <a:t>T</a:t>
            </a:r>
            <a:r>
              <a:rPr lang="en-US" sz="1500" dirty="0" smtClean="0"/>
              <a:t>he </a:t>
            </a:r>
            <a:r>
              <a:rPr lang="en-US" sz="1500" dirty="0"/>
              <a:t>interval between CXL and contact lens </a:t>
            </a:r>
            <a:r>
              <a:rPr lang="en-US" sz="1500" dirty="0" smtClean="0"/>
              <a:t>fitting</a:t>
            </a:r>
            <a:endParaRPr lang="tr-TR" sz="1500" dirty="0" smtClean="0"/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smtClean="0"/>
              <a:t>C</a:t>
            </a:r>
            <a:r>
              <a:rPr lang="en-US" sz="1500" dirty="0" err="1" smtClean="0"/>
              <a:t>ontact</a:t>
            </a:r>
            <a:r>
              <a:rPr lang="en-US" sz="1500" dirty="0" smtClean="0"/>
              <a:t> </a:t>
            </a:r>
            <a:r>
              <a:rPr lang="en-US" sz="1500" dirty="0"/>
              <a:t>lens </a:t>
            </a:r>
            <a:r>
              <a:rPr lang="en-US" sz="1500" dirty="0" smtClean="0"/>
              <a:t>type</a:t>
            </a:r>
            <a:endParaRPr lang="tr-TR" sz="1500" dirty="0" smtClean="0"/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err="1">
                <a:solidFill>
                  <a:schemeClr val="tx2"/>
                </a:solidFill>
              </a:rPr>
              <a:t>Number</a:t>
            </a:r>
            <a:r>
              <a:rPr lang="tr-TR" sz="1500" dirty="0">
                <a:solidFill>
                  <a:schemeClr val="tx2"/>
                </a:solidFill>
              </a:rPr>
              <a:t> of </a:t>
            </a:r>
            <a:r>
              <a:rPr lang="tr-TR" sz="1500" dirty="0" err="1">
                <a:solidFill>
                  <a:schemeClr val="tx2"/>
                </a:solidFill>
              </a:rPr>
              <a:t>trial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lenses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required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for</a:t>
            </a:r>
            <a:r>
              <a:rPr lang="tr-TR" sz="1500" dirty="0">
                <a:solidFill>
                  <a:schemeClr val="tx2"/>
                </a:solidFill>
              </a:rPr>
              <a:t> ideal fit</a:t>
            </a: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err="1" smtClean="0">
                <a:solidFill>
                  <a:schemeClr val="tx2"/>
                </a:solidFill>
              </a:rPr>
              <a:t>The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mean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duration</a:t>
            </a:r>
            <a:r>
              <a:rPr lang="tr-TR" sz="1500" dirty="0" smtClean="0">
                <a:solidFill>
                  <a:schemeClr val="tx2"/>
                </a:solidFill>
              </a:rPr>
              <a:t> of  </a:t>
            </a:r>
            <a:r>
              <a:rPr lang="tr-TR" sz="1500" dirty="0" err="1" smtClean="0">
                <a:solidFill>
                  <a:schemeClr val="tx2"/>
                </a:solidFill>
              </a:rPr>
              <a:t>daily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wear</a:t>
            </a:r>
            <a:endParaRPr lang="tr-TR" sz="1500" dirty="0">
              <a:solidFill>
                <a:schemeClr val="tx2"/>
              </a:solidFill>
            </a:endParaRP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err="1" smtClean="0">
                <a:solidFill>
                  <a:schemeClr val="tx2"/>
                </a:solidFill>
              </a:rPr>
              <a:t>Subjective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patient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 smtClean="0">
                <a:solidFill>
                  <a:schemeClr val="tx2"/>
                </a:solidFill>
              </a:rPr>
              <a:t>comfort</a:t>
            </a:r>
            <a:endParaRPr lang="tr-TR" sz="1500" dirty="0" smtClean="0">
              <a:solidFill>
                <a:schemeClr val="tx2"/>
              </a:solidFill>
            </a:endParaRPr>
          </a:p>
          <a:p>
            <a:pPr marL="400050" lvl="1" indent="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1500" dirty="0" err="1" smtClean="0">
                <a:solidFill>
                  <a:schemeClr val="tx2"/>
                </a:solidFill>
              </a:rPr>
              <a:t>Slit</a:t>
            </a:r>
            <a:r>
              <a:rPr lang="tr-TR" sz="1500" dirty="0" smtClean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lamp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examination</a:t>
            </a:r>
            <a:r>
              <a:rPr lang="tr-TR" sz="1500" dirty="0">
                <a:solidFill>
                  <a:schemeClr val="tx2"/>
                </a:solidFill>
              </a:rPr>
              <a:t> </a:t>
            </a:r>
            <a:r>
              <a:rPr lang="tr-TR" sz="1500" dirty="0" err="1">
                <a:solidFill>
                  <a:schemeClr val="tx2"/>
                </a:solidFill>
              </a:rPr>
              <a:t>findings</a:t>
            </a:r>
            <a:endParaRPr lang="tr-TR" sz="1500" dirty="0">
              <a:solidFill>
                <a:schemeClr val="tx2"/>
              </a:solidFill>
            </a:endParaRPr>
          </a:p>
          <a:p>
            <a:endParaRPr lang="tr-TR" sz="1700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131840" y="260648"/>
            <a:ext cx="3583883" cy="564435"/>
          </a:xfrm>
        </p:spPr>
        <p:txBody>
          <a:bodyPr/>
          <a:lstStyle/>
          <a:p>
            <a:r>
              <a:rPr lang="tr-TR" b="1" dirty="0" err="1" smtClean="0"/>
              <a:t>Results</a:t>
            </a:r>
            <a:r>
              <a:rPr lang="tr-TR" b="1" dirty="0" smtClean="0"/>
              <a:t>: </a:t>
            </a:r>
            <a:endParaRPr lang="tr-TR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1560" y="1700808"/>
            <a:ext cx="8136903" cy="2016224"/>
          </a:xfrm>
        </p:spPr>
        <p:txBody>
          <a:bodyPr>
            <a:noAutofit/>
          </a:bodyPr>
          <a:lstStyle/>
          <a:p>
            <a:r>
              <a:rPr lang="tr-TR" sz="1600" dirty="0" smtClean="0"/>
              <a:t>105 </a:t>
            </a:r>
            <a:r>
              <a:rPr lang="tr-TR" sz="1600" dirty="0" err="1" smtClean="0"/>
              <a:t>eyes</a:t>
            </a:r>
            <a:r>
              <a:rPr lang="tr-TR" sz="1600" dirty="0" smtClean="0"/>
              <a:t>, 61 </a:t>
            </a:r>
            <a:r>
              <a:rPr lang="tr-TR" sz="1600" dirty="0" err="1" smtClean="0"/>
              <a:t>patients</a:t>
            </a:r>
            <a:endParaRPr lang="tr-TR" sz="1600" dirty="0" smtClean="0"/>
          </a:p>
          <a:p>
            <a:r>
              <a:rPr lang="tr-TR" sz="1600" dirty="0" err="1" smtClean="0"/>
              <a:t>Mean</a:t>
            </a:r>
            <a:r>
              <a:rPr lang="tr-TR" sz="1600" dirty="0" smtClean="0"/>
              <a:t> </a:t>
            </a:r>
            <a:r>
              <a:rPr lang="tr-TR" sz="1600" dirty="0" err="1"/>
              <a:t>age</a:t>
            </a:r>
            <a:r>
              <a:rPr lang="tr-TR" sz="1600" dirty="0"/>
              <a:t> </a:t>
            </a:r>
            <a:r>
              <a:rPr lang="tr-TR" sz="1600" dirty="0" smtClean="0"/>
              <a:t>; 19.4±4.0 </a:t>
            </a:r>
            <a:r>
              <a:rPr lang="tr-TR" sz="1600" dirty="0" err="1" smtClean="0"/>
              <a:t>years</a:t>
            </a:r>
            <a:r>
              <a:rPr lang="tr-TR" sz="1600" dirty="0" smtClean="0"/>
              <a:t> (15-30 </a:t>
            </a:r>
            <a:r>
              <a:rPr lang="tr-TR" sz="1600" dirty="0" err="1" smtClean="0"/>
              <a:t>years</a:t>
            </a:r>
            <a:r>
              <a:rPr lang="tr-TR" sz="1600" dirty="0" smtClean="0"/>
              <a:t>)</a:t>
            </a:r>
          </a:p>
          <a:p>
            <a:r>
              <a:rPr lang="tr-TR" sz="1600" dirty="0" err="1" smtClean="0"/>
              <a:t>Method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refractive</a:t>
            </a:r>
            <a:r>
              <a:rPr lang="tr-TR" sz="1600" dirty="0" smtClean="0"/>
              <a:t> </a:t>
            </a:r>
            <a:r>
              <a:rPr lang="tr-TR" sz="1600" dirty="0" err="1" smtClean="0"/>
              <a:t>correction</a:t>
            </a:r>
            <a:r>
              <a:rPr lang="tr-TR" sz="1600" dirty="0" smtClean="0"/>
              <a:t> </a:t>
            </a:r>
            <a:r>
              <a:rPr lang="tr-TR" sz="1600" dirty="0" err="1" smtClean="0"/>
              <a:t>before</a:t>
            </a:r>
            <a:r>
              <a:rPr lang="tr-TR" sz="1600" dirty="0" smtClean="0"/>
              <a:t> CXL</a:t>
            </a:r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dirty="0" err="1" smtClean="0"/>
              <a:t>Interval</a:t>
            </a:r>
            <a:r>
              <a:rPr lang="tr-TR" sz="1400" dirty="0" smtClean="0"/>
              <a:t> </a:t>
            </a:r>
            <a:r>
              <a:rPr lang="tr-TR" sz="1400" dirty="0" err="1"/>
              <a:t>between</a:t>
            </a:r>
            <a:r>
              <a:rPr lang="tr-TR" sz="1400" dirty="0"/>
              <a:t> </a:t>
            </a:r>
            <a:r>
              <a:rPr lang="tr-TR" sz="1400" dirty="0" smtClean="0"/>
              <a:t>CXL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/>
              <a:t>contact</a:t>
            </a:r>
            <a:r>
              <a:rPr lang="tr-TR" sz="1400" dirty="0"/>
              <a:t> lens fit; </a:t>
            </a:r>
            <a:r>
              <a:rPr lang="tr-TR" sz="1400" dirty="0" smtClean="0"/>
              <a:t>6.5±7.1 </a:t>
            </a:r>
            <a:r>
              <a:rPr lang="tr-TR" sz="1400" dirty="0" err="1" smtClean="0"/>
              <a:t>months</a:t>
            </a:r>
            <a:r>
              <a:rPr lang="tr-TR" sz="1400" dirty="0" smtClean="0"/>
              <a:t> (2-36 </a:t>
            </a:r>
            <a:r>
              <a:rPr lang="tr-TR" sz="1400" dirty="0" err="1"/>
              <a:t>months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dirty="0" err="1" smtClean="0"/>
              <a:t>Topographic</a:t>
            </a:r>
            <a:r>
              <a:rPr lang="tr-TR" sz="1400" dirty="0" smtClean="0"/>
              <a:t> K </a:t>
            </a:r>
            <a:r>
              <a:rPr lang="tr-TR" sz="1400" dirty="0" err="1" smtClean="0"/>
              <a:t>values</a:t>
            </a:r>
            <a:r>
              <a:rPr lang="tr-TR" sz="1400" dirty="0" smtClean="0"/>
              <a:t> of </a:t>
            </a:r>
            <a:r>
              <a:rPr lang="tr-TR" sz="1400" dirty="0" err="1" smtClean="0"/>
              <a:t>patients</a:t>
            </a:r>
            <a:r>
              <a:rPr lang="tr-TR" sz="1400" dirty="0" smtClean="0"/>
              <a:t> </a:t>
            </a:r>
            <a:r>
              <a:rPr lang="tr-TR" sz="1400" dirty="0" err="1" smtClean="0"/>
              <a:t>before</a:t>
            </a:r>
            <a:r>
              <a:rPr lang="tr-TR" sz="1400" dirty="0" smtClean="0"/>
              <a:t> CXL </a:t>
            </a:r>
            <a:r>
              <a:rPr lang="tr-TR" sz="1400" dirty="0" err="1" smtClean="0"/>
              <a:t>and</a:t>
            </a:r>
            <a:r>
              <a:rPr lang="tr-TR" sz="1400" dirty="0" smtClean="0"/>
              <a:t> at </a:t>
            </a: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contact</a:t>
            </a:r>
            <a:r>
              <a:rPr lang="tr-TR" sz="1400" dirty="0" smtClean="0"/>
              <a:t> lens </a:t>
            </a:r>
            <a:r>
              <a:rPr lang="tr-TR" sz="1400" dirty="0" err="1" smtClean="0"/>
              <a:t>trial</a:t>
            </a:r>
            <a:endParaRPr lang="tr-TR" sz="14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97266"/>
              </p:ext>
            </p:extLst>
          </p:nvPr>
        </p:nvGraphicFramePr>
        <p:xfrm>
          <a:off x="1043608" y="1916832"/>
          <a:ext cx="662473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165618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Nothing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RGP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Spectactles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Hybrid</a:t>
                      </a:r>
                      <a:r>
                        <a:rPr lang="tr-TR" sz="1400" dirty="0" smtClean="0"/>
                        <a:t> </a:t>
                      </a:r>
                      <a:r>
                        <a:rPr lang="tr-TR" sz="1400" dirty="0" err="1" smtClean="0"/>
                        <a:t>contact</a:t>
                      </a:r>
                      <a:r>
                        <a:rPr lang="tr-TR" sz="1400" dirty="0" smtClean="0"/>
                        <a:t> lens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52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(49%)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30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(29%)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21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(20%)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2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(2%)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07667"/>
              </p:ext>
            </p:extLst>
          </p:nvPr>
        </p:nvGraphicFramePr>
        <p:xfrm>
          <a:off x="1043608" y="3284984"/>
          <a:ext cx="4680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&lt;3 </a:t>
                      </a:r>
                      <a:r>
                        <a:rPr lang="tr-TR" sz="1400" dirty="0" err="1" smtClean="0"/>
                        <a:t>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3-6 </a:t>
                      </a:r>
                      <a:r>
                        <a:rPr lang="tr-TR" sz="1400" dirty="0" err="1" smtClean="0"/>
                        <a:t>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&gt;6 </a:t>
                      </a:r>
                      <a:r>
                        <a:rPr lang="tr-TR" sz="1400" dirty="0" err="1" smtClean="0"/>
                        <a:t>month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(4%)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79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(75%)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22 </a:t>
                      </a:r>
                      <a:r>
                        <a:rPr lang="tr-TR" sz="1400" dirty="0" err="1" smtClean="0"/>
                        <a:t>eyes</a:t>
                      </a:r>
                      <a:r>
                        <a:rPr lang="tr-TR" sz="1400" dirty="0" smtClean="0"/>
                        <a:t> (21%)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46674"/>
              </p:ext>
            </p:extLst>
          </p:nvPr>
        </p:nvGraphicFramePr>
        <p:xfrm>
          <a:off x="1043608" y="4725144"/>
          <a:ext cx="7488832" cy="161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080120"/>
                <a:gridCol w="1152128"/>
                <a:gridCol w="1152128"/>
                <a:gridCol w="1152128"/>
                <a:gridCol w="1152128"/>
              </a:tblGrid>
              <a:tr h="5040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400" dirty="0" smtClean="0"/>
                        <a:t>&lt;3</a:t>
                      </a:r>
                      <a:r>
                        <a:rPr lang="tr-TR" sz="1400" baseline="0" dirty="0" smtClean="0"/>
                        <a:t> </a:t>
                      </a:r>
                      <a:r>
                        <a:rPr lang="tr-TR" sz="1400" baseline="0" dirty="0" err="1" smtClean="0"/>
                        <a:t>month</a:t>
                      </a:r>
                      <a:r>
                        <a:rPr lang="tr-TR" sz="1400" baseline="0" dirty="0" smtClean="0"/>
                        <a:t> (n=4)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400" dirty="0" smtClean="0"/>
                        <a:t>3-6 mont (n=79)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tr-TR" sz="1400" dirty="0" smtClean="0"/>
                        <a:t>&gt;6 </a:t>
                      </a:r>
                      <a:r>
                        <a:rPr lang="tr-TR" sz="1400" dirty="0" err="1" smtClean="0"/>
                        <a:t>month</a:t>
                      </a:r>
                      <a:r>
                        <a:rPr lang="tr-TR" sz="1400" dirty="0" smtClean="0"/>
                        <a:t> (n=22)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Pre</a:t>
                      </a:r>
                      <a:r>
                        <a:rPr lang="tr-TR" sz="1400" dirty="0" smtClean="0"/>
                        <a:t>-CXL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CL </a:t>
                      </a:r>
                      <a:r>
                        <a:rPr lang="tr-TR" sz="1400" dirty="0" err="1" smtClean="0"/>
                        <a:t>fitting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Pre</a:t>
                      </a:r>
                      <a:r>
                        <a:rPr lang="tr-TR" sz="1400" dirty="0" smtClean="0"/>
                        <a:t>-CXL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CL </a:t>
                      </a:r>
                      <a:r>
                        <a:rPr lang="tr-TR" sz="1400" dirty="0" err="1" smtClean="0"/>
                        <a:t>fitting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Pre</a:t>
                      </a:r>
                      <a:r>
                        <a:rPr lang="tr-TR" sz="1400" dirty="0" smtClean="0"/>
                        <a:t>-CXL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CL </a:t>
                      </a:r>
                      <a:r>
                        <a:rPr lang="tr-TR" sz="1400" dirty="0" err="1" smtClean="0"/>
                        <a:t>fitting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K1(D)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44.9±5.3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44.6±5.0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47.7±3.9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47.3±3.9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47.9±6.4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47.6±6.6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K2(D)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48.2±6.9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48.6±7.1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51.7±4.5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51.9±4.4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52.4±6.7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52.0±6.8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7544" y="548680"/>
            <a:ext cx="6192688" cy="3888432"/>
          </a:xfrm>
        </p:spPr>
        <p:txBody>
          <a:bodyPr>
            <a:normAutofit/>
          </a:bodyPr>
          <a:lstStyle/>
          <a:p>
            <a:r>
              <a:rPr lang="tr-TR" sz="1400" dirty="0" err="1"/>
              <a:t>Fitted</a:t>
            </a:r>
            <a:r>
              <a:rPr lang="tr-TR" sz="1400" dirty="0"/>
              <a:t> </a:t>
            </a:r>
            <a:r>
              <a:rPr lang="tr-TR" sz="1400" dirty="0" err="1"/>
              <a:t>contact</a:t>
            </a:r>
            <a:r>
              <a:rPr lang="tr-TR" sz="1400" dirty="0"/>
              <a:t> lens </a:t>
            </a:r>
            <a:r>
              <a:rPr lang="tr-TR" sz="1400" dirty="0" err="1"/>
              <a:t>types</a:t>
            </a:r>
            <a:endParaRPr lang="tr-TR" sz="1400" dirty="0"/>
          </a:p>
          <a:p>
            <a:r>
              <a:rPr lang="tr-TR" sz="1400" dirty="0"/>
              <a:t>58 </a:t>
            </a:r>
            <a:r>
              <a:rPr lang="tr-TR" sz="1400" dirty="0" err="1" smtClean="0"/>
              <a:t>eyes</a:t>
            </a:r>
            <a:r>
              <a:rPr lang="tr-TR" sz="1400" dirty="0" smtClean="0"/>
              <a:t> (55%) </a:t>
            </a:r>
            <a:r>
              <a:rPr lang="tr-TR" sz="1400" dirty="0" err="1"/>
              <a:t>Rose</a:t>
            </a:r>
            <a:r>
              <a:rPr lang="tr-TR" sz="1400" dirty="0"/>
              <a:t> K2(</a:t>
            </a:r>
            <a:r>
              <a:rPr lang="en-US" sz="1400" dirty="0"/>
              <a:t>Da</a:t>
            </a:r>
            <a:r>
              <a:rPr lang="tr-TR" sz="1400" dirty="0"/>
              <a:t>v</a:t>
            </a:r>
            <a:r>
              <a:rPr lang="en-US" sz="1400" dirty="0"/>
              <a:t>id Thomas, UK)</a:t>
            </a:r>
            <a:endParaRPr lang="tr-TR" sz="1400" dirty="0"/>
          </a:p>
          <a:p>
            <a:r>
              <a:rPr lang="tr-TR" sz="1400" dirty="0"/>
              <a:t>12 </a:t>
            </a:r>
            <a:r>
              <a:rPr lang="tr-TR" sz="1400" dirty="0" err="1" smtClean="0"/>
              <a:t>eyes</a:t>
            </a:r>
            <a:r>
              <a:rPr lang="tr-TR" sz="1400" dirty="0" smtClean="0"/>
              <a:t> (12%) </a:t>
            </a:r>
            <a:r>
              <a:rPr lang="tr-TR" sz="1400" dirty="0" err="1"/>
              <a:t>Orbiflex</a:t>
            </a:r>
            <a:r>
              <a:rPr lang="tr-TR" sz="1400" dirty="0"/>
              <a:t> K(</a:t>
            </a:r>
            <a:r>
              <a:rPr lang="en-US" sz="1400" dirty="0" err="1"/>
              <a:t>Swisslens</a:t>
            </a:r>
            <a:r>
              <a:rPr lang="en-US" sz="1400" dirty="0"/>
              <a:t>, Switzerland)</a:t>
            </a:r>
            <a:endParaRPr lang="tr-TR" sz="1400" dirty="0"/>
          </a:p>
          <a:p>
            <a:r>
              <a:rPr lang="tr-TR" sz="1400" dirty="0"/>
              <a:t>19 </a:t>
            </a:r>
            <a:r>
              <a:rPr lang="tr-TR" sz="1400" dirty="0" err="1"/>
              <a:t>eyes</a:t>
            </a:r>
            <a:r>
              <a:rPr lang="tr-TR" sz="1400" dirty="0"/>
              <a:t> </a:t>
            </a:r>
            <a:r>
              <a:rPr lang="tr-TR" sz="1400" dirty="0" smtClean="0"/>
              <a:t>(18%)</a:t>
            </a:r>
            <a:r>
              <a:rPr lang="en-US" sz="1400" dirty="0" err="1" smtClean="0"/>
              <a:t>Kerasoft</a:t>
            </a:r>
            <a:r>
              <a:rPr lang="en-US" sz="1400" dirty="0" smtClean="0"/>
              <a:t> </a:t>
            </a:r>
            <a:r>
              <a:rPr lang="en-US" sz="1400" dirty="0"/>
              <a:t>3 (</a:t>
            </a:r>
            <a:r>
              <a:rPr lang="en-US" sz="1400" dirty="0" err="1"/>
              <a:t>Ultravision</a:t>
            </a:r>
            <a:r>
              <a:rPr lang="en-US" sz="1400" dirty="0"/>
              <a:t>, UK)</a:t>
            </a:r>
            <a:endParaRPr lang="tr-TR" sz="1400" dirty="0"/>
          </a:p>
          <a:p>
            <a:r>
              <a:rPr lang="tr-TR" sz="1400" dirty="0"/>
              <a:t>11 </a:t>
            </a:r>
            <a:r>
              <a:rPr lang="tr-TR" sz="1400" dirty="0" err="1" smtClean="0"/>
              <a:t>eyes</a:t>
            </a:r>
            <a:r>
              <a:rPr lang="tr-TR" sz="1400" dirty="0" smtClean="0"/>
              <a:t> (10%) </a:t>
            </a:r>
            <a:r>
              <a:rPr lang="en-US" sz="1400" dirty="0" err="1"/>
              <a:t>Purevision</a:t>
            </a:r>
            <a:r>
              <a:rPr lang="en-US" sz="1400" dirty="0"/>
              <a:t> </a:t>
            </a:r>
            <a:r>
              <a:rPr lang="tr-TR" sz="1400" dirty="0"/>
              <a:t>2</a:t>
            </a:r>
            <a:r>
              <a:rPr lang="en-US" sz="1400" dirty="0"/>
              <a:t> for Astigmatism </a:t>
            </a:r>
            <a:r>
              <a:rPr lang="en-US" sz="1400" dirty="0" smtClean="0"/>
              <a:t>(</a:t>
            </a:r>
            <a:r>
              <a:rPr lang="en-US" sz="1400" dirty="0" err="1"/>
              <a:t>Bausch&amp;Lomb,USA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tr-TR" sz="1400" dirty="0"/>
              <a:t>2 </a:t>
            </a:r>
            <a:r>
              <a:rPr lang="tr-TR" sz="1400" dirty="0" err="1"/>
              <a:t>eyes</a:t>
            </a:r>
            <a:r>
              <a:rPr lang="tr-TR" sz="1400" dirty="0"/>
              <a:t> </a:t>
            </a:r>
            <a:r>
              <a:rPr lang="tr-TR" sz="1400" dirty="0" smtClean="0"/>
              <a:t>(2%)</a:t>
            </a:r>
            <a:r>
              <a:rPr lang="en-US" sz="1400" dirty="0" err="1" smtClean="0"/>
              <a:t>Kerasoft</a:t>
            </a:r>
            <a:r>
              <a:rPr lang="en-US" sz="1400" dirty="0" smtClean="0"/>
              <a:t> </a:t>
            </a:r>
            <a:r>
              <a:rPr lang="en-US" sz="1400" dirty="0"/>
              <a:t>IC (</a:t>
            </a:r>
            <a:r>
              <a:rPr lang="en-US" sz="1400" dirty="0" err="1"/>
              <a:t>Ultravision</a:t>
            </a:r>
            <a:r>
              <a:rPr lang="en-US" sz="1400" dirty="0"/>
              <a:t>, UK)</a:t>
            </a:r>
            <a:endParaRPr lang="tr-TR" sz="1400" dirty="0"/>
          </a:p>
          <a:p>
            <a:r>
              <a:rPr lang="tr-TR" sz="1400" dirty="0"/>
              <a:t>2 </a:t>
            </a:r>
            <a:r>
              <a:rPr lang="tr-TR" sz="1400" dirty="0" err="1" smtClean="0"/>
              <a:t>eyes</a:t>
            </a:r>
            <a:r>
              <a:rPr lang="tr-TR" sz="1400" dirty="0" smtClean="0"/>
              <a:t> (2%) </a:t>
            </a:r>
            <a:r>
              <a:rPr lang="en-US" sz="1400" dirty="0" err="1"/>
              <a:t>Soflens</a:t>
            </a:r>
            <a:r>
              <a:rPr lang="en-US" sz="1400" dirty="0"/>
              <a:t> </a:t>
            </a:r>
            <a:r>
              <a:rPr lang="en-US" sz="1400" dirty="0" err="1"/>
              <a:t>toric</a:t>
            </a:r>
            <a:r>
              <a:rPr lang="en-US" sz="1400" dirty="0"/>
              <a:t> (</a:t>
            </a:r>
            <a:r>
              <a:rPr lang="en-US" sz="1400" dirty="0" err="1"/>
              <a:t>Bausch&amp;Lomb,USA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tr-TR" sz="1400" dirty="0"/>
              <a:t>1 </a:t>
            </a:r>
            <a:r>
              <a:rPr lang="tr-TR" sz="1400" dirty="0" err="1" smtClean="0"/>
              <a:t>eye</a:t>
            </a:r>
            <a:r>
              <a:rPr lang="tr-TR" sz="1400" dirty="0" smtClean="0"/>
              <a:t> (1%) </a:t>
            </a:r>
            <a:r>
              <a:rPr lang="en-US" sz="1400" dirty="0" err="1"/>
              <a:t>Toris</a:t>
            </a:r>
            <a:r>
              <a:rPr lang="en-US" sz="1400" dirty="0"/>
              <a:t> K (</a:t>
            </a:r>
            <a:r>
              <a:rPr lang="en-US" sz="1400" dirty="0" err="1"/>
              <a:t>Swisslens</a:t>
            </a:r>
            <a:r>
              <a:rPr lang="en-US" sz="1400" dirty="0"/>
              <a:t>, Switzerland</a:t>
            </a:r>
            <a:r>
              <a:rPr lang="en-US" sz="1400" dirty="0" smtClean="0"/>
              <a:t>)</a:t>
            </a:r>
            <a:endParaRPr lang="tr-TR" sz="1400" dirty="0" smtClean="0"/>
          </a:p>
          <a:p>
            <a:r>
              <a:rPr lang="tr-TR" sz="1400" dirty="0" err="1">
                <a:solidFill>
                  <a:schemeClr val="tx2"/>
                </a:solidFill>
              </a:rPr>
              <a:t>The</a:t>
            </a:r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err="1">
                <a:solidFill>
                  <a:schemeClr val="tx2"/>
                </a:solidFill>
              </a:rPr>
              <a:t>number</a:t>
            </a:r>
            <a:r>
              <a:rPr lang="tr-TR" sz="1400" dirty="0">
                <a:solidFill>
                  <a:schemeClr val="tx2"/>
                </a:solidFill>
              </a:rPr>
              <a:t> of  </a:t>
            </a:r>
            <a:r>
              <a:rPr lang="tr-TR" sz="1400" dirty="0" err="1">
                <a:solidFill>
                  <a:schemeClr val="tx2"/>
                </a:solidFill>
              </a:rPr>
              <a:t>trial</a:t>
            </a:r>
            <a:r>
              <a:rPr lang="tr-TR" sz="1400" dirty="0">
                <a:solidFill>
                  <a:schemeClr val="tx2"/>
                </a:solidFill>
              </a:rPr>
              <a:t> lens </a:t>
            </a:r>
            <a:r>
              <a:rPr lang="tr-TR" sz="1400" dirty="0" err="1">
                <a:solidFill>
                  <a:schemeClr val="tx2"/>
                </a:solidFill>
              </a:rPr>
              <a:t>used</a:t>
            </a:r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err="1">
                <a:solidFill>
                  <a:schemeClr val="tx2"/>
                </a:solidFill>
              </a:rPr>
              <a:t>for</a:t>
            </a:r>
            <a:r>
              <a:rPr lang="tr-TR" sz="1400" dirty="0">
                <a:solidFill>
                  <a:schemeClr val="tx2"/>
                </a:solidFill>
              </a:rPr>
              <a:t> ideal fit </a:t>
            </a:r>
            <a:r>
              <a:rPr lang="tr-TR" sz="1400" dirty="0" err="1">
                <a:solidFill>
                  <a:schemeClr val="tx2"/>
                </a:solidFill>
              </a:rPr>
              <a:t>was</a:t>
            </a:r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2.3±1.3 (1-7)</a:t>
            </a:r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/>
          </a:p>
          <a:p>
            <a:endParaRPr lang="en-US" sz="1400" dirty="0"/>
          </a:p>
        </p:txBody>
      </p:sp>
      <p:graphicFrame>
        <p:nvGraphicFramePr>
          <p:cNvPr id="8" name="İçerik Yer Tutucus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29172"/>
              </p:ext>
            </p:extLst>
          </p:nvPr>
        </p:nvGraphicFramePr>
        <p:xfrm>
          <a:off x="539552" y="4293096"/>
          <a:ext cx="61926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656184"/>
                <a:gridCol w="1728192"/>
                <a:gridCol w="1584176"/>
              </a:tblGrid>
              <a:tr h="504056"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Mean</a:t>
                      </a:r>
                      <a:r>
                        <a:rPr lang="tr-TR" sz="1400" dirty="0" smtClean="0"/>
                        <a:t> UDVA</a:t>
                      </a:r>
                    </a:p>
                    <a:p>
                      <a:r>
                        <a:rPr lang="tr-TR" sz="1400" dirty="0" smtClean="0"/>
                        <a:t>(</a:t>
                      </a:r>
                      <a:r>
                        <a:rPr lang="tr-TR" sz="1400" dirty="0" err="1" smtClean="0"/>
                        <a:t>LogMAR</a:t>
                      </a:r>
                      <a:r>
                        <a:rPr lang="tr-TR" sz="1400" dirty="0" smtClean="0"/>
                        <a:t>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Mean</a:t>
                      </a:r>
                      <a:r>
                        <a:rPr lang="tr-TR" sz="1400" dirty="0" smtClean="0"/>
                        <a:t> SCDVA</a:t>
                      </a:r>
                    </a:p>
                    <a:p>
                      <a:r>
                        <a:rPr lang="tr-TR" sz="1400" dirty="0" smtClean="0"/>
                        <a:t>(</a:t>
                      </a:r>
                      <a:r>
                        <a:rPr lang="tr-TR" sz="1400" dirty="0" err="1" smtClean="0"/>
                        <a:t>LogMAR</a:t>
                      </a:r>
                      <a:r>
                        <a:rPr lang="tr-TR" sz="1400" dirty="0" smtClean="0"/>
                        <a:t>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Mean</a:t>
                      </a:r>
                      <a:r>
                        <a:rPr lang="tr-TR" sz="1400" dirty="0" smtClean="0"/>
                        <a:t> LCDVA</a:t>
                      </a:r>
                    </a:p>
                    <a:p>
                      <a:r>
                        <a:rPr lang="tr-TR" sz="1400" dirty="0" smtClean="0"/>
                        <a:t>(</a:t>
                      </a:r>
                      <a:r>
                        <a:rPr lang="tr-TR" sz="1400" dirty="0" err="1" smtClean="0"/>
                        <a:t>LogMAR</a:t>
                      </a:r>
                      <a:r>
                        <a:rPr lang="tr-TR" sz="1400" dirty="0" smtClean="0"/>
                        <a:t>)</a:t>
                      </a:r>
                      <a:endParaRPr lang="tr-TR" sz="1400" dirty="0"/>
                    </a:p>
                  </a:txBody>
                  <a:tcPr/>
                </a:tc>
              </a:tr>
              <a:tr h="273928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Post-CXL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0.98±0.82 (20/200)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0.21±0.18 (20/32)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0.03±0.08 (20/22)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167369" y="5373216"/>
            <a:ext cx="89766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Among 105 eyes, 72 eyes continued successfully wearing their lenses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a </a:t>
            </a:r>
            <a:r>
              <a:rPr lang="tr-TR" sz="1400" dirty="0" err="1"/>
              <a:t>mean</a:t>
            </a:r>
            <a:r>
              <a:rPr lang="tr-TR" sz="1400" dirty="0"/>
              <a:t> 23.0±12.4 </a:t>
            </a:r>
            <a:r>
              <a:rPr lang="tr-TR" sz="1400" dirty="0" err="1"/>
              <a:t>months</a:t>
            </a:r>
            <a:r>
              <a:rPr lang="tr-TR" sz="1400" dirty="0"/>
              <a:t> </a:t>
            </a:r>
            <a:r>
              <a:rPr lang="tr-TR" sz="1400" dirty="0" err="1"/>
              <a:t>follow-up</a:t>
            </a:r>
            <a:r>
              <a:rPr lang="tr-TR" sz="1400" dirty="0"/>
              <a:t> </a:t>
            </a:r>
            <a:r>
              <a:rPr lang="tr-TR" sz="1400" dirty="0" smtClean="0"/>
              <a:t>(1-48 </a:t>
            </a:r>
            <a:r>
              <a:rPr lang="tr-TR" sz="1400" dirty="0" err="1" smtClean="0"/>
              <a:t>month</a:t>
            </a:r>
            <a:r>
              <a:rPr lang="tr-TR" sz="1400" dirty="0" smtClean="0"/>
              <a:t>)</a:t>
            </a:r>
            <a:endParaRPr lang="tr-T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/>
              <a:t>mean</a:t>
            </a:r>
            <a:r>
              <a:rPr lang="tr-TR" sz="1400" dirty="0"/>
              <a:t> </a:t>
            </a:r>
            <a:r>
              <a:rPr lang="tr-TR" sz="1400" dirty="0" err="1"/>
              <a:t>duration</a:t>
            </a:r>
            <a:r>
              <a:rPr lang="tr-TR" sz="1400" dirty="0"/>
              <a:t> of </a:t>
            </a:r>
            <a:r>
              <a:rPr lang="tr-TR" sz="1400" dirty="0" err="1"/>
              <a:t>daily</a:t>
            </a:r>
            <a:r>
              <a:rPr lang="tr-TR" sz="1400" dirty="0"/>
              <a:t> </a:t>
            </a:r>
            <a:r>
              <a:rPr lang="tr-TR" sz="1400" dirty="0" smtClean="0"/>
              <a:t>wear;12.8±1.5 </a:t>
            </a:r>
            <a:r>
              <a:rPr lang="tr-TR" sz="1400" dirty="0" err="1" smtClean="0"/>
              <a:t>hours</a:t>
            </a:r>
            <a:r>
              <a:rPr lang="tr-TR" sz="1400" dirty="0" smtClean="0"/>
              <a:t> (9-15 </a:t>
            </a:r>
            <a:r>
              <a:rPr lang="tr-TR" sz="1400" dirty="0" err="1" smtClean="0"/>
              <a:t>hours</a:t>
            </a:r>
            <a:r>
              <a:rPr lang="tr-TR" sz="1400" dirty="0" smtClean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 smtClean="0"/>
              <a:t>P</a:t>
            </a:r>
            <a:r>
              <a:rPr lang="en-US" sz="1400" dirty="0" err="1" smtClean="0"/>
              <a:t>atients</a:t>
            </a:r>
            <a:r>
              <a:rPr lang="en-US" sz="1400" dirty="0" smtClean="0"/>
              <a:t> </a:t>
            </a:r>
            <a:r>
              <a:rPr lang="en-US" sz="1400" dirty="0"/>
              <a:t>rated comfort and visual acuity with their contact lenses as "very good" to "excellent," with a desire to continue wearing </a:t>
            </a:r>
            <a:r>
              <a:rPr lang="en-US" sz="1400" dirty="0" smtClean="0"/>
              <a:t>them</a:t>
            </a:r>
            <a:endParaRPr lang="tr-TR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400" dirty="0"/>
              <a:t>No </a:t>
            </a:r>
            <a:r>
              <a:rPr lang="tr-TR" sz="1400" dirty="0" err="1" smtClean="0"/>
              <a:t>sight</a:t>
            </a:r>
            <a:r>
              <a:rPr lang="tr-TR" sz="1400" dirty="0" smtClean="0"/>
              <a:t> </a:t>
            </a:r>
            <a:r>
              <a:rPr lang="tr-TR" sz="1400" dirty="0" err="1" smtClean="0"/>
              <a:t>threating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complications</a:t>
            </a:r>
            <a:r>
              <a:rPr lang="tr-TR" sz="1400" dirty="0" smtClean="0"/>
              <a:t> </a:t>
            </a:r>
            <a:r>
              <a:rPr lang="tr-TR" sz="1400" dirty="0" err="1" smtClean="0"/>
              <a:t>due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contact</a:t>
            </a:r>
            <a:r>
              <a:rPr lang="tr-TR" sz="1400" dirty="0" smtClean="0"/>
              <a:t> lens </a:t>
            </a:r>
            <a:r>
              <a:rPr lang="tr-TR" sz="1400" dirty="0" err="1" smtClean="0"/>
              <a:t>wear</a:t>
            </a:r>
            <a:r>
              <a:rPr lang="tr-TR" sz="1400" dirty="0" smtClean="0"/>
              <a:t> </a:t>
            </a:r>
            <a:r>
              <a:rPr lang="tr-TR" sz="1400" dirty="0" err="1"/>
              <a:t>were</a:t>
            </a:r>
            <a:r>
              <a:rPr lang="tr-TR" sz="1400" dirty="0"/>
              <a:t> </a:t>
            </a:r>
            <a:r>
              <a:rPr lang="tr-TR" sz="1400" dirty="0" err="1"/>
              <a:t>encountered</a:t>
            </a:r>
            <a:endParaRPr lang="tr-TR" sz="1400" dirty="0"/>
          </a:p>
          <a:p>
            <a:endParaRPr lang="tr-TR" sz="1400" dirty="0" smtClean="0"/>
          </a:p>
          <a:p>
            <a:endParaRPr lang="tr-TR" sz="1400" dirty="0" smtClean="0">
              <a:solidFill>
                <a:schemeClr val="tx2"/>
              </a:solidFill>
            </a:endParaRPr>
          </a:p>
          <a:p>
            <a:endParaRPr lang="tr-TR" sz="14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26378"/>
              </p:ext>
            </p:extLst>
          </p:nvPr>
        </p:nvGraphicFramePr>
        <p:xfrm>
          <a:off x="539552" y="3447813"/>
          <a:ext cx="48245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224136"/>
                <a:gridCol w="1368152"/>
              </a:tblGrid>
              <a:tr h="140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Pre</a:t>
                      </a:r>
                      <a:r>
                        <a:rPr lang="tr-TR" sz="1400" dirty="0" smtClean="0"/>
                        <a:t>-CXL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Post-CXL</a:t>
                      </a:r>
                      <a:endParaRPr lang="en-US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BC of ideal RGP(mm)</a:t>
                      </a:r>
                    </a:p>
                    <a:p>
                      <a:r>
                        <a:rPr lang="tr-TR" sz="1200" dirty="0" smtClean="0"/>
                        <a:t>(Diameter:8.7</a:t>
                      </a:r>
                      <a:r>
                        <a:rPr lang="tr-TR" sz="1200" baseline="0" dirty="0" smtClean="0"/>
                        <a:t> mm)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7.0±0.5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7.0±0.4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22" y="257758"/>
            <a:ext cx="2169966" cy="17224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96" y="1875523"/>
            <a:ext cx="2179692" cy="173013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22" y="3501008"/>
            <a:ext cx="2169966" cy="17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27584" y="23798"/>
            <a:ext cx="5040560" cy="783778"/>
          </a:xfrm>
        </p:spPr>
        <p:txBody>
          <a:bodyPr/>
          <a:lstStyle/>
          <a:p>
            <a:r>
              <a:rPr lang="tr-TR" b="1" dirty="0" err="1" smtClean="0"/>
              <a:t>Discussion</a:t>
            </a:r>
            <a:r>
              <a:rPr lang="tr-TR" b="1" dirty="0"/>
              <a:t> </a:t>
            </a:r>
            <a:r>
              <a:rPr lang="tr-TR" b="1" dirty="0" smtClean="0"/>
              <a:t>&amp; </a:t>
            </a:r>
            <a:r>
              <a:rPr lang="tr-TR" b="1" dirty="0" err="1" smtClean="0"/>
              <a:t>Conclusion</a:t>
            </a:r>
            <a:r>
              <a:rPr lang="tr-TR" b="1" dirty="0" smtClean="0"/>
              <a:t> :</a:t>
            </a:r>
            <a:endParaRPr lang="tr-TR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83716" y="908720"/>
            <a:ext cx="8680771" cy="4032449"/>
          </a:xfrm>
        </p:spPr>
        <p:txBody>
          <a:bodyPr>
            <a:normAutofit/>
          </a:bodyPr>
          <a:lstStyle/>
          <a:p>
            <a:r>
              <a:rPr lang="tr-TR" sz="1600" dirty="0" smtClean="0"/>
              <a:t>CXL </a:t>
            </a:r>
            <a:r>
              <a:rPr lang="tr-TR" sz="1600" dirty="0" err="1" smtClean="0"/>
              <a:t>improves</a:t>
            </a:r>
            <a:r>
              <a:rPr lang="tr-TR" sz="1600" dirty="0" smtClean="0"/>
              <a:t> UDVA </a:t>
            </a:r>
            <a:r>
              <a:rPr lang="tr-TR" sz="1600" dirty="0" err="1" smtClean="0"/>
              <a:t>and</a:t>
            </a:r>
            <a:r>
              <a:rPr lang="tr-TR" sz="1600" dirty="0" smtClean="0"/>
              <a:t> CDVA </a:t>
            </a:r>
            <a:r>
              <a:rPr lang="tr-TR" sz="1600" dirty="0" err="1" smtClean="0"/>
              <a:t>significantly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flattening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cornea</a:t>
            </a:r>
            <a:r>
              <a:rPr lang="tr-TR" sz="1600" dirty="0" smtClean="0"/>
              <a:t>. </a:t>
            </a:r>
            <a:r>
              <a:rPr lang="tr-TR" sz="1600" dirty="0" err="1" smtClean="0"/>
              <a:t>However</a:t>
            </a:r>
            <a:r>
              <a:rPr lang="tr-TR" sz="1600" dirty="0" smtClean="0"/>
              <a:t> </a:t>
            </a:r>
            <a:r>
              <a:rPr lang="tr-TR" sz="1600" dirty="0" err="1" smtClean="0"/>
              <a:t>additional</a:t>
            </a:r>
            <a:r>
              <a:rPr lang="tr-TR" sz="1600" dirty="0" smtClean="0"/>
              <a:t> </a:t>
            </a:r>
            <a:r>
              <a:rPr lang="tr-TR" sz="1600" dirty="0" err="1" smtClean="0"/>
              <a:t>methods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usually</a:t>
            </a:r>
            <a:r>
              <a:rPr lang="tr-TR" sz="1600" dirty="0" smtClean="0"/>
              <a:t> </a:t>
            </a:r>
            <a:r>
              <a:rPr lang="tr-TR" sz="1600" dirty="0" err="1" smtClean="0"/>
              <a:t>required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correction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irregular</a:t>
            </a:r>
            <a:r>
              <a:rPr lang="tr-TR" sz="1600" dirty="0" smtClean="0"/>
              <a:t> </a:t>
            </a:r>
            <a:r>
              <a:rPr lang="tr-TR" sz="1600" dirty="0" err="1" smtClean="0"/>
              <a:t>astigmatism</a:t>
            </a:r>
            <a:r>
              <a:rPr lang="tr-TR" sz="1600" dirty="0" smtClean="0"/>
              <a:t> </a:t>
            </a:r>
            <a:r>
              <a:rPr lang="tr-TR" sz="1600" dirty="0" err="1" smtClean="0"/>
              <a:t>due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keratoconus</a:t>
            </a:r>
            <a:r>
              <a:rPr lang="tr-TR" sz="1600" dirty="0" smtClean="0"/>
              <a:t>,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</a:t>
            </a:r>
            <a:r>
              <a:rPr lang="tr-TR" sz="1600" dirty="0" err="1" smtClean="0"/>
              <a:t>lenses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gold</a:t>
            </a:r>
            <a:r>
              <a:rPr lang="tr-TR" sz="1600" dirty="0" smtClean="0"/>
              <a:t> </a:t>
            </a:r>
            <a:r>
              <a:rPr lang="tr-TR" sz="1600" dirty="0" err="1" smtClean="0"/>
              <a:t>standard</a:t>
            </a:r>
            <a:r>
              <a:rPr lang="tr-TR" sz="1600" dirty="0" smtClean="0"/>
              <a:t> in </a:t>
            </a:r>
            <a:r>
              <a:rPr lang="tr-TR" sz="1600" dirty="0" err="1" smtClean="0"/>
              <a:t>this</a:t>
            </a:r>
            <a:r>
              <a:rPr lang="tr-TR" sz="1600" dirty="0" smtClean="0"/>
              <a:t> </a:t>
            </a:r>
            <a:r>
              <a:rPr lang="tr-TR" sz="1600" dirty="0" err="1" smtClean="0"/>
              <a:t>regard</a:t>
            </a:r>
            <a:r>
              <a:rPr lang="tr-TR" sz="1600" dirty="0" smtClean="0"/>
              <a:t>.</a:t>
            </a:r>
          </a:p>
          <a:p>
            <a:r>
              <a:rPr lang="tr-TR" sz="1600" dirty="0" err="1" smtClean="0"/>
              <a:t>There</a:t>
            </a:r>
            <a:r>
              <a:rPr lang="tr-TR" sz="1600" dirty="0" smtClean="0"/>
              <a:t> is </a:t>
            </a:r>
            <a:r>
              <a:rPr lang="tr-TR" sz="1600" dirty="0" err="1" smtClean="0"/>
              <a:t>no</a:t>
            </a:r>
            <a:r>
              <a:rPr lang="tr-TR" sz="1600" dirty="0" smtClean="0"/>
              <a:t> a </a:t>
            </a:r>
            <a:r>
              <a:rPr lang="tr-TR" sz="1600" dirty="0" err="1" smtClean="0"/>
              <a:t>consensus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 of ideal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lens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optimal time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lens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following</a:t>
            </a:r>
            <a:r>
              <a:rPr lang="tr-TR" sz="1600" dirty="0" smtClean="0"/>
              <a:t> CXL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literature</a:t>
            </a:r>
            <a:r>
              <a:rPr lang="tr-TR" sz="1600" dirty="0" smtClean="0"/>
              <a:t>. </a:t>
            </a:r>
            <a:endParaRPr lang="tr-TR" sz="1600" baseline="30000" dirty="0"/>
          </a:p>
          <a:p>
            <a:r>
              <a:rPr lang="tr-TR" sz="1600" dirty="0" err="1" smtClean="0"/>
              <a:t>Few</a:t>
            </a:r>
            <a:r>
              <a:rPr lang="tr-TR" sz="1600" dirty="0" smtClean="0"/>
              <a:t> </a:t>
            </a:r>
            <a:r>
              <a:rPr lang="tr-TR" sz="1600" dirty="0" err="1" smtClean="0"/>
              <a:t>studies</a:t>
            </a:r>
            <a:r>
              <a:rPr lang="tr-TR" sz="1600" dirty="0" smtClean="0"/>
              <a:t> </a:t>
            </a:r>
            <a:r>
              <a:rPr lang="tr-TR" sz="1600" dirty="0" err="1" smtClean="0"/>
              <a:t>report</a:t>
            </a:r>
            <a:r>
              <a:rPr lang="tr-TR" sz="1600" dirty="0" smtClean="0"/>
              <a:t> </a:t>
            </a:r>
            <a:r>
              <a:rPr lang="tr-TR" sz="1600" dirty="0" err="1" smtClean="0"/>
              <a:t>succesful</a:t>
            </a:r>
            <a:r>
              <a:rPr lang="tr-TR" sz="1600" dirty="0" smtClean="0"/>
              <a:t> </a:t>
            </a:r>
            <a:r>
              <a:rPr lang="tr-TR" sz="1600" dirty="0" err="1" smtClean="0"/>
              <a:t>scleral</a:t>
            </a:r>
            <a:r>
              <a:rPr lang="tr-TR" sz="1600" dirty="0" smtClean="0"/>
              <a:t>/</a:t>
            </a:r>
            <a:r>
              <a:rPr lang="tr-TR" sz="1600" dirty="0" err="1" smtClean="0"/>
              <a:t>miniscleral</a:t>
            </a:r>
            <a:r>
              <a:rPr lang="tr-TR" sz="1600" dirty="0" smtClean="0"/>
              <a:t>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lens fit </a:t>
            </a:r>
            <a:r>
              <a:rPr lang="tr-TR" sz="1600" dirty="0" err="1" smtClean="0"/>
              <a:t>after</a:t>
            </a:r>
            <a:r>
              <a:rPr lang="tr-TR" sz="1600" dirty="0" smtClean="0"/>
              <a:t> CXL.</a:t>
            </a:r>
            <a:endParaRPr lang="tr-TR" sz="1600" baseline="30000" dirty="0" smtClean="0"/>
          </a:p>
          <a:p>
            <a:r>
              <a:rPr lang="tr-TR" sz="1600" dirty="0" err="1" smtClean="0"/>
              <a:t>In</a:t>
            </a:r>
            <a:r>
              <a:rPr lang="tr-TR" sz="1600" dirty="0" smtClean="0"/>
              <a:t> </a:t>
            </a:r>
            <a:r>
              <a:rPr lang="tr-TR" sz="1600" dirty="0" err="1" smtClean="0"/>
              <a:t>our</a:t>
            </a:r>
            <a:r>
              <a:rPr lang="tr-TR" sz="1600" dirty="0" smtClean="0"/>
              <a:t> </a:t>
            </a:r>
            <a:r>
              <a:rPr lang="tr-TR" sz="1600" dirty="0" err="1" smtClean="0"/>
              <a:t>study</a:t>
            </a:r>
            <a:r>
              <a:rPr lang="tr-TR" sz="1600" dirty="0" smtClean="0"/>
              <a:t>, </a:t>
            </a:r>
            <a:r>
              <a:rPr lang="tr-TR" sz="1600" dirty="0" err="1" smtClean="0"/>
              <a:t>following</a:t>
            </a:r>
            <a:r>
              <a:rPr lang="tr-TR" sz="1600" dirty="0" smtClean="0"/>
              <a:t> CXL,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types</a:t>
            </a:r>
            <a:r>
              <a:rPr lang="tr-TR" sz="1600" dirty="0" smtClean="0"/>
              <a:t> of </a:t>
            </a:r>
            <a:r>
              <a:rPr lang="tr-TR" sz="1600" dirty="0" err="1" smtClean="0"/>
              <a:t>soft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rigid</a:t>
            </a:r>
            <a:r>
              <a:rPr lang="tr-TR" sz="1600" dirty="0" smtClean="0"/>
              <a:t> </a:t>
            </a:r>
            <a:r>
              <a:rPr lang="tr-TR" sz="1600" dirty="0" err="1" smtClean="0"/>
              <a:t>gas</a:t>
            </a:r>
            <a:r>
              <a:rPr lang="tr-TR" sz="1600" dirty="0" smtClean="0"/>
              <a:t> </a:t>
            </a:r>
            <a:r>
              <a:rPr lang="tr-TR" sz="1600" dirty="0" err="1" smtClean="0"/>
              <a:t>permeable</a:t>
            </a:r>
            <a:r>
              <a:rPr lang="tr-TR" sz="1600" dirty="0" smtClean="0"/>
              <a:t>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</a:t>
            </a:r>
            <a:r>
              <a:rPr lang="tr-TR" sz="1600" dirty="0" err="1" smtClean="0"/>
              <a:t>lenses</a:t>
            </a:r>
            <a:r>
              <a:rPr lang="tr-TR" sz="1600" dirty="0" smtClean="0"/>
              <a:t> </a:t>
            </a:r>
            <a:r>
              <a:rPr lang="tr-TR" sz="1600" dirty="0" err="1" smtClean="0"/>
              <a:t>were</a:t>
            </a:r>
            <a:r>
              <a:rPr lang="tr-TR" sz="1600" dirty="0" smtClean="0"/>
              <a:t> fit </a:t>
            </a:r>
            <a:r>
              <a:rPr lang="tr-TR" sz="1600" dirty="0" err="1" smtClean="0"/>
              <a:t>succesfully</a:t>
            </a:r>
            <a:r>
              <a:rPr lang="tr-TR" sz="1600" dirty="0" smtClean="0"/>
              <a:t> </a:t>
            </a:r>
            <a:r>
              <a:rPr lang="tr-TR" sz="1600" dirty="0" err="1" smtClean="0"/>
              <a:t>starting</a:t>
            </a:r>
            <a:r>
              <a:rPr lang="tr-TR" sz="1600" dirty="0" smtClean="0"/>
              <a:t> 3 </a:t>
            </a:r>
            <a:r>
              <a:rPr lang="tr-TR" sz="1600" dirty="0" err="1" smtClean="0"/>
              <a:t>months</a:t>
            </a:r>
            <a:r>
              <a:rPr lang="tr-TR" sz="1600" dirty="0" smtClean="0"/>
              <a:t> </a:t>
            </a:r>
            <a:r>
              <a:rPr lang="tr-TR" sz="1600" dirty="0" err="1" smtClean="0"/>
              <a:t>after</a:t>
            </a:r>
            <a:r>
              <a:rPr lang="tr-TR" sz="1600" dirty="0" smtClean="0"/>
              <a:t> CXL.</a:t>
            </a:r>
          </a:p>
          <a:p>
            <a:r>
              <a:rPr lang="tr-TR" sz="1600" dirty="0" err="1" smtClean="0"/>
              <a:t>In</a:t>
            </a:r>
            <a:r>
              <a:rPr lang="tr-TR" sz="1600" dirty="0" smtClean="0"/>
              <a:t> </a:t>
            </a:r>
            <a:r>
              <a:rPr lang="tr-TR" sz="1600" dirty="0" err="1" smtClean="0"/>
              <a:t>conclusion</a:t>
            </a:r>
            <a:r>
              <a:rPr lang="tr-TR" sz="1600" dirty="0" smtClean="0"/>
              <a:t>, </a:t>
            </a:r>
            <a:r>
              <a:rPr lang="tr-TR" sz="1600" dirty="0" err="1" smtClean="0"/>
              <a:t>contact</a:t>
            </a:r>
            <a:r>
              <a:rPr lang="tr-TR" sz="1600" dirty="0" smtClean="0"/>
              <a:t> </a:t>
            </a:r>
            <a:r>
              <a:rPr lang="tr-TR" sz="1600" dirty="0" err="1" smtClean="0"/>
              <a:t>lenses</a:t>
            </a:r>
            <a:r>
              <a:rPr lang="tr-TR" sz="1600" dirty="0" smtClean="0"/>
              <a:t> </a:t>
            </a:r>
            <a:r>
              <a:rPr lang="tr-TR" sz="1600" dirty="0" err="1" smtClean="0"/>
              <a:t>seem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 be </a:t>
            </a:r>
            <a:r>
              <a:rPr lang="tr-TR" sz="1600" dirty="0" err="1" smtClean="0"/>
              <a:t>safe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effective</a:t>
            </a:r>
            <a:r>
              <a:rPr lang="tr-TR" sz="1600" dirty="0" smtClean="0"/>
              <a:t> as a </a:t>
            </a:r>
            <a:r>
              <a:rPr lang="tr-TR" sz="1600" dirty="0" err="1" smtClean="0"/>
              <a:t>refractive</a:t>
            </a:r>
            <a:r>
              <a:rPr lang="tr-TR" sz="1600" dirty="0" smtClean="0"/>
              <a:t> </a:t>
            </a:r>
            <a:r>
              <a:rPr lang="tr-TR" sz="1600" dirty="0" err="1" smtClean="0"/>
              <a:t>correction</a:t>
            </a:r>
            <a:r>
              <a:rPr lang="tr-TR" sz="1600" dirty="0" smtClean="0"/>
              <a:t> </a:t>
            </a:r>
            <a:r>
              <a:rPr lang="tr-TR" sz="1600" dirty="0" err="1" smtClean="0"/>
              <a:t>method</a:t>
            </a:r>
            <a:r>
              <a:rPr lang="tr-TR" sz="1600" dirty="0" smtClean="0"/>
              <a:t> </a:t>
            </a:r>
            <a:r>
              <a:rPr lang="tr-TR" sz="1600" dirty="0" err="1" smtClean="0"/>
              <a:t>following</a:t>
            </a:r>
            <a:r>
              <a:rPr lang="tr-TR" sz="1600" dirty="0" smtClean="0"/>
              <a:t> CXL.</a:t>
            </a:r>
          </a:p>
          <a:p>
            <a:endParaRPr lang="tr-TR" sz="16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283716" y="4581128"/>
            <a:ext cx="85367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	</a:t>
            </a:r>
            <a:r>
              <a:rPr lang="tr-TR" sz="1100" dirty="0" err="1" smtClean="0"/>
              <a:t>References</a:t>
            </a:r>
            <a:r>
              <a:rPr lang="tr-TR" sz="110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O'Brart</a:t>
            </a:r>
            <a:r>
              <a:rPr lang="en-US" sz="1100" dirty="0" smtClean="0"/>
              <a:t> </a:t>
            </a:r>
            <a:r>
              <a:rPr lang="en-US" sz="1100" dirty="0"/>
              <a:t>DP, Patel P, </a:t>
            </a:r>
            <a:r>
              <a:rPr lang="en-US" sz="1100" dirty="0" err="1"/>
              <a:t>Lascaratos</a:t>
            </a:r>
            <a:r>
              <a:rPr lang="en-US" sz="1100" dirty="0"/>
              <a:t> </a:t>
            </a:r>
            <a:r>
              <a:rPr lang="en-US" sz="1100" dirty="0" smtClean="0"/>
              <a:t>G</a:t>
            </a:r>
            <a:r>
              <a:rPr lang="tr-TR" sz="1100" dirty="0" smtClean="0"/>
              <a:t> et al. </a:t>
            </a:r>
            <a:r>
              <a:rPr lang="en-US" sz="1100" dirty="0"/>
              <a:t>Corneal cross-linking to halt the progression of </a:t>
            </a:r>
            <a:r>
              <a:rPr lang="en-US" sz="1100" dirty="0" err="1"/>
              <a:t>keratoconus</a:t>
            </a:r>
            <a:r>
              <a:rPr lang="en-US" sz="1100" dirty="0"/>
              <a:t> and corneal </a:t>
            </a:r>
            <a:r>
              <a:rPr lang="en-US" sz="1100" dirty="0" err="1"/>
              <a:t>ectasia</a:t>
            </a:r>
            <a:r>
              <a:rPr lang="en-US" sz="1100" dirty="0"/>
              <a:t>: Seven year follow-up</a:t>
            </a:r>
            <a:r>
              <a:rPr lang="en-US" sz="1100" dirty="0" smtClean="0"/>
              <a:t>.</a:t>
            </a:r>
            <a:r>
              <a:rPr lang="tr-TR" sz="1100" dirty="0" smtClean="0"/>
              <a:t> </a:t>
            </a:r>
            <a:r>
              <a:rPr lang="en-US" sz="1100" dirty="0"/>
              <a:t>Am J </a:t>
            </a:r>
            <a:r>
              <a:rPr lang="en-US" sz="1100" dirty="0" err="1"/>
              <a:t>Ophthalmol</a:t>
            </a:r>
            <a:r>
              <a:rPr lang="en-US" sz="1100" dirty="0"/>
              <a:t>. </a:t>
            </a:r>
            <a:r>
              <a:rPr lang="en-US" sz="1100" dirty="0" smtClean="0"/>
              <a:t>2015</a:t>
            </a:r>
            <a:r>
              <a:rPr lang="tr-TR" sz="1100" dirty="0" smtClean="0"/>
              <a:t> </a:t>
            </a:r>
            <a:r>
              <a:rPr lang="en-US" sz="1100" dirty="0" smtClean="0"/>
              <a:t>[</a:t>
            </a:r>
            <a:r>
              <a:rPr lang="en-US" sz="1100" dirty="0" err="1"/>
              <a:t>Epub</a:t>
            </a:r>
            <a:r>
              <a:rPr lang="en-US" sz="1100" dirty="0"/>
              <a:t> ahead of print</a:t>
            </a:r>
            <a:r>
              <a:rPr lang="en-US" sz="1100" dirty="0" smtClean="0"/>
              <a:t>]</a:t>
            </a:r>
            <a:endParaRPr lang="tr-TR" sz="1100" dirty="0" smtClean="0"/>
          </a:p>
          <a:p>
            <a:pPr marL="228600" indent="-228600">
              <a:buFontTx/>
              <a:buAutoNum type="arabicPeriod"/>
            </a:pPr>
            <a:r>
              <a:rPr lang="pt-BR" sz="1100" dirty="0"/>
              <a:t>Wittig-Silva C, Chan E, Islam </a:t>
            </a:r>
            <a:r>
              <a:rPr lang="pt-BR" sz="1100" dirty="0" smtClean="0"/>
              <a:t>FM</a:t>
            </a:r>
            <a:r>
              <a:rPr lang="tr-TR" sz="1100" dirty="0" smtClean="0"/>
              <a:t> et al. </a:t>
            </a:r>
            <a:r>
              <a:rPr lang="en-US" sz="1100" dirty="0"/>
              <a:t>A randomized, controlled trial of corneal collagen cross-linking in progressive </a:t>
            </a:r>
            <a:r>
              <a:rPr lang="en-US" sz="1100" dirty="0" err="1"/>
              <a:t>keratoconus</a:t>
            </a:r>
            <a:r>
              <a:rPr lang="en-US" sz="1100" dirty="0"/>
              <a:t>: three-year results</a:t>
            </a:r>
            <a:r>
              <a:rPr lang="en-US" sz="1100" dirty="0" smtClean="0"/>
              <a:t>.</a:t>
            </a:r>
            <a:r>
              <a:rPr lang="tr-TR" sz="1100" dirty="0" smtClean="0"/>
              <a:t> </a:t>
            </a:r>
            <a:r>
              <a:rPr lang="en-US" sz="1100" dirty="0"/>
              <a:t>Ophthalmology. </a:t>
            </a:r>
            <a:r>
              <a:rPr lang="en-US" sz="1100" dirty="0" smtClean="0"/>
              <a:t>2014;121:812-21.</a:t>
            </a:r>
            <a:endParaRPr lang="tr-TR" sz="1100" dirty="0" smtClean="0"/>
          </a:p>
          <a:p>
            <a:pPr marL="228600" indent="-228600">
              <a:buFontTx/>
              <a:buAutoNum type="arabicPeriod"/>
            </a:pPr>
            <a:r>
              <a:rPr lang="de-DE" sz="1100" dirty="0"/>
              <a:t>Visser ES, </a:t>
            </a:r>
            <a:r>
              <a:rPr lang="de-DE" sz="1100" dirty="0" err="1"/>
              <a:t>Soeters</a:t>
            </a:r>
            <a:r>
              <a:rPr lang="de-DE" sz="1100" dirty="0"/>
              <a:t> N, </a:t>
            </a:r>
            <a:r>
              <a:rPr lang="de-DE" sz="1100" dirty="0" err="1"/>
              <a:t>Tahzib</a:t>
            </a:r>
            <a:r>
              <a:rPr lang="de-DE" sz="1100" dirty="0"/>
              <a:t> NG</a:t>
            </a:r>
            <a:r>
              <a:rPr lang="de-DE" sz="1100" dirty="0" smtClean="0"/>
              <a:t>.</a:t>
            </a:r>
            <a:r>
              <a:rPr lang="tr-TR" sz="1100" dirty="0" smtClean="0"/>
              <a:t> </a:t>
            </a:r>
            <a:r>
              <a:rPr lang="en-US" sz="1100" dirty="0"/>
              <a:t>Scleral lens tolerance after corneal cross-linking for </a:t>
            </a:r>
            <a:r>
              <a:rPr lang="en-US" sz="1100" dirty="0" err="1" smtClean="0"/>
              <a:t>keratoconus</a:t>
            </a:r>
            <a:r>
              <a:rPr lang="en-US" sz="1100" dirty="0" smtClean="0"/>
              <a:t>.</a:t>
            </a:r>
            <a:r>
              <a:rPr lang="tr-TR" sz="1100" dirty="0" smtClean="0"/>
              <a:t> </a:t>
            </a:r>
            <a:r>
              <a:rPr lang="sv-SE" sz="1100" dirty="0" smtClean="0"/>
              <a:t>Optom </a:t>
            </a:r>
            <a:r>
              <a:rPr lang="sv-SE" sz="1100" dirty="0"/>
              <a:t>Vis Sci. </a:t>
            </a:r>
            <a:r>
              <a:rPr lang="sv-SE" sz="1100" dirty="0" smtClean="0"/>
              <a:t>2015;92:318-23.</a:t>
            </a:r>
            <a:endParaRPr lang="tr-TR" sz="1100" dirty="0" smtClean="0"/>
          </a:p>
          <a:p>
            <a:pPr marL="228600" indent="-228600">
              <a:buFontTx/>
              <a:buAutoNum type="arabicPeriod"/>
            </a:pPr>
            <a:r>
              <a:rPr lang="en-US" sz="1100" dirty="0" err="1"/>
              <a:t>Severinsky</a:t>
            </a:r>
            <a:r>
              <a:rPr lang="en-US" sz="1100" dirty="0"/>
              <a:t> B, </a:t>
            </a:r>
            <a:r>
              <a:rPr lang="en-US" sz="1100" dirty="0" err="1"/>
              <a:t>Wajnsztajn</a:t>
            </a:r>
            <a:r>
              <a:rPr lang="en-US" sz="1100" dirty="0"/>
              <a:t> D, </a:t>
            </a:r>
            <a:r>
              <a:rPr lang="en-US" sz="1100" dirty="0" err="1"/>
              <a:t>Frucht-Pery</a:t>
            </a:r>
            <a:r>
              <a:rPr lang="en-US" sz="1100" dirty="0"/>
              <a:t> J</a:t>
            </a:r>
            <a:r>
              <a:rPr lang="en-US" sz="1100" dirty="0" smtClean="0"/>
              <a:t>.</a:t>
            </a:r>
            <a:r>
              <a:rPr lang="en-US" sz="1100" dirty="0"/>
              <a:t> Silicone hydrogel mini-scleral contact lenses in early stage after corneal collagen cross-linking for </a:t>
            </a:r>
            <a:r>
              <a:rPr lang="en-US" sz="1100" dirty="0" err="1"/>
              <a:t>keratoconus</a:t>
            </a:r>
            <a:r>
              <a:rPr lang="en-US" sz="1100" dirty="0"/>
              <a:t>: a retrospective case </a:t>
            </a:r>
            <a:r>
              <a:rPr lang="en-US" sz="1100" dirty="0" smtClean="0"/>
              <a:t>series.</a:t>
            </a:r>
            <a:r>
              <a:rPr lang="tr-TR" sz="1100" dirty="0" smtClean="0"/>
              <a:t> </a:t>
            </a:r>
            <a:r>
              <a:rPr lang="en-US" sz="1100" dirty="0" err="1" smtClean="0"/>
              <a:t>Clin</a:t>
            </a:r>
            <a:r>
              <a:rPr lang="en-US" sz="1100" dirty="0" smtClean="0"/>
              <a:t> </a:t>
            </a:r>
            <a:r>
              <a:rPr lang="en-US" sz="1100" dirty="0" err="1"/>
              <a:t>Exp</a:t>
            </a:r>
            <a:r>
              <a:rPr lang="en-US" sz="1100" dirty="0"/>
              <a:t> </a:t>
            </a:r>
            <a:r>
              <a:rPr lang="en-US" sz="1100" dirty="0" err="1"/>
              <a:t>Optom</a:t>
            </a:r>
            <a:r>
              <a:rPr lang="en-US" sz="1100" dirty="0"/>
              <a:t>. </a:t>
            </a:r>
            <a:r>
              <a:rPr lang="en-US" sz="1100" dirty="0" smtClean="0"/>
              <a:t>2013;96:542-6</a:t>
            </a:r>
            <a:r>
              <a:rPr lang="en-US" sz="1100" dirty="0"/>
              <a:t>.</a:t>
            </a:r>
            <a:endParaRPr lang="tr-TR" sz="1100" dirty="0" smtClean="0"/>
          </a:p>
          <a:p>
            <a:endParaRPr lang="tr-TR" sz="1100" dirty="0" smtClean="0"/>
          </a:p>
          <a:p>
            <a:pPr marL="228600" indent="-228600">
              <a:buFontTx/>
              <a:buAutoNum type="arabicPeriod"/>
            </a:pPr>
            <a:endParaRPr lang="en-US" sz="1050" b="1" dirty="0"/>
          </a:p>
          <a:p>
            <a:pPr marL="228600" indent="-228600">
              <a:buAutoNum type="arabicPeriod"/>
            </a:pPr>
            <a:endParaRPr lang="en-US" sz="1050" b="1" dirty="0"/>
          </a:p>
          <a:p>
            <a:endParaRPr lang="tr-TR" sz="1050" dirty="0" smtClean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445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TC102455596[[fn=İlkbahar]]</Template>
  <TotalTime>603</TotalTime>
  <Words>665</Words>
  <Application>Microsoft Office PowerPoint</Application>
  <PresentationFormat>Ekran Gösterisi (4:3)</PresentationFormat>
  <Paragraphs>120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Trebuchet MS</vt:lpstr>
      <vt:lpstr>Verdana</vt:lpstr>
      <vt:lpstr>Wingdings 2</vt:lpstr>
      <vt:lpstr>Spring</vt:lpstr>
      <vt:lpstr>CONTACT LENS FITTING FOLLOWING CORNEAL COLLAGEN CROSSLINKING</vt:lpstr>
      <vt:lpstr>PowerPoint Sunusu</vt:lpstr>
      <vt:lpstr>Results: 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 FOR ASTIGMATISM CONTACT LENSES FOR CORRECTION RESIDUAL AMETROPIA AFTER INTRASTROMAL RING IMPLANTATION IN KERATOKONUS</dc:title>
  <dc:creator>LG</dc:creator>
  <cp:lastModifiedBy>b.bayraktutar@yahoo.com</cp:lastModifiedBy>
  <cp:revision>109</cp:revision>
  <dcterms:created xsi:type="dcterms:W3CDTF">2014-08-26T18:59:30Z</dcterms:created>
  <dcterms:modified xsi:type="dcterms:W3CDTF">2015-09-12T11:57:03Z</dcterms:modified>
</cp:coreProperties>
</file>