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7" r:id="rId2"/>
    <p:sldId id="258" r:id="rId3"/>
    <p:sldId id="259" r:id="rId4"/>
    <p:sldId id="260" r:id="rId5"/>
    <p:sldId id="261" r:id="rId6"/>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102" d="100"/>
          <a:sy n="102" d="100"/>
        </p:scale>
        <p:origin x="-23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30" name="Date Placeholder 29"/>
          <p:cNvSpPr>
            <a:spLocks noGrp="1"/>
          </p:cNvSpPr>
          <p:nvPr>
            <p:ph type="dt" sz="half" idx="10"/>
          </p:nvPr>
        </p:nvSpPr>
        <p:spPr/>
        <p:txBody>
          <a:bodyPr/>
          <a:lstStyle/>
          <a:p>
            <a:fld id="{B61FDD79-F17A-43F3-A9A7-3668D04F00A0}" type="datetimeFigureOut">
              <a:rPr lang="he-IL" smtClean="0"/>
              <a:t>כ"א/אלול/תשע"ה</a:t>
            </a:fld>
            <a:endParaRPr lang="he-IL"/>
          </a:p>
        </p:txBody>
      </p:sp>
      <p:sp>
        <p:nvSpPr>
          <p:cNvPr id="19" name="Footer Placeholder 18"/>
          <p:cNvSpPr>
            <a:spLocks noGrp="1"/>
          </p:cNvSpPr>
          <p:nvPr>
            <p:ph type="ftr" sz="quarter" idx="11"/>
          </p:nvPr>
        </p:nvSpPr>
        <p:spPr/>
        <p:txBody>
          <a:bodyPr/>
          <a:lstStyle/>
          <a:p>
            <a:endParaRPr lang="he-IL"/>
          </a:p>
        </p:txBody>
      </p:sp>
      <p:sp>
        <p:nvSpPr>
          <p:cNvPr id="27" name="Slide Number Placeholder 26"/>
          <p:cNvSpPr>
            <a:spLocks noGrp="1"/>
          </p:cNvSpPr>
          <p:nvPr>
            <p:ph type="sldNum" sz="quarter" idx="12"/>
          </p:nvPr>
        </p:nvSpPr>
        <p:spPr/>
        <p:txBody>
          <a:bodyPr/>
          <a:lstStyle/>
          <a:p>
            <a:fld id="{F5B01CA4-072C-43D3-90ED-D9C680042FE4}"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Date Placeholder 3"/>
          <p:cNvSpPr>
            <a:spLocks noGrp="1"/>
          </p:cNvSpPr>
          <p:nvPr>
            <p:ph type="dt" sz="half" idx="10"/>
          </p:nvPr>
        </p:nvSpPr>
        <p:spPr/>
        <p:txBody>
          <a:bodyPr/>
          <a:lstStyle/>
          <a:p>
            <a:fld id="{B61FDD79-F17A-43F3-A9A7-3668D04F00A0}" type="datetimeFigureOut">
              <a:rPr lang="he-IL" smtClean="0"/>
              <a:t>כ"א/אלול/תשע"ה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01CA4-072C-43D3-90ED-D9C680042FE4}"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he-IL" smtClean="0"/>
              <a:t>לחץ כדי לערוך סגנון כותרת של תבנית בסיס</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Date Placeholder 3"/>
          <p:cNvSpPr>
            <a:spLocks noGrp="1"/>
          </p:cNvSpPr>
          <p:nvPr>
            <p:ph type="dt" sz="half" idx="10"/>
          </p:nvPr>
        </p:nvSpPr>
        <p:spPr/>
        <p:txBody>
          <a:bodyPr/>
          <a:lstStyle/>
          <a:p>
            <a:fld id="{B61FDD79-F17A-43F3-A9A7-3668D04F00A0}" type="datetimeFigureOut">
              <a:rPr lang="he-IL" smtClean="0"/>
              <a:t>כ"א/אלול/תשע"ה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01CA4-072C-43D3-90ED-D9C680042FE4}"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Content Placeholder 2"/>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Date Placeholder 3"/>
          <p:cNvSpPr>
            <a:spLocks noGrp="1"/>
          </p:cNvSpPr>
          <p:nvPr>
            <p:ph type="dt" sz="half" idx="10"/>
          </p:nvPr>
        </p:nvSpPr>
        <p:spPr/>
        <p:txBody>
          <a:bodyPr/>
          <a:lstStyle/>
          <a:p>
            <a:fld id="{B61FDD79-F17A-43F3-A9A7-3668D04F00A0}" type="datetimeFigureOut">
              <a:rPr lang="he-IL" smtClean="0"/>
              <a:t>כ"א/אלול/תשע"ה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01CA4-072C-43D3-90ED-D9C680042FE4}"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B61FDD79-F17A-43F3-A9A7-3668D04F00A0}" type="datetimeFigureOut">
              <a:rPr lang="he-IL" smtClean="0"/>
              <a:t>כ"א/אלול/תשע"ה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5B01CA4-072C-43D3-90ED-D9C680042FE4}" type="slidenum">
              <a:rPr lang="he-IL" smtClean="0"/>
              <a:t>‹#›</a:t>
            </a:fld>
            <a:endParaRPr lang="he-I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he-IL" smtClean="0"/>
              <a:t>לחץ כדי לערוך סגנון כותרת של תבנית בסיס</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Date Placeholder 4"/>
          <p:cNvSpPr>
            <a:spLocks noGrp="1"/>
          </p:cNvSpPr>
          <p:nvPr>
            <p:ph type="dt" sz="half" idx="10"/>
          </p:nvPr>
        </p:nvSpPr>
        <p:spPr/>
        <p:txBody>
          <a:bodyPr/>
          <a:lstStyle/>
          <a:p>
            <a:fld id="{B61FDD79-F17A-43F3-A9A7-3668D04F00A0}" type="datetimeFigureOut">
              <a:rPr lang="he-IL" smtClean="0"/>
              <a:t>כ"א/אלול/תשע"ה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B01CA4-072C-43D3-90ED-D9C680042FE4}"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he-IL" smtClean="0"/>
              <a:t>לחץ כדי לערוך סגנון כותרת של תבנית בסיס</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7" name="Date Placeholder 6"/>
          <p:cNvSpPr>
            <a:spLocks noGrp="1"/>
          </p:cNvSpPr>
          <p:nvPr>
            <p:ph type="dt" sz="half" idx="10"/>
          </p:nvPr>
        </p:nvSpPr>
        <p:spPr/>
        <p:txBody>
          <a:bodyPr/>
          <a:lstStyle/>
          <a:p>
            <a:fld id="{B61FDD79-F17A-43F3-A9A7-3668D04F00A0}" type="datetimeFigureOut">
              <a:rPr lang="he-IL" smtClean="0"/>
              <a:t>כ"א/אלול/תשע"ה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5B01CA4-072C-43D3-90ED-D9C680042FE4}"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Date Placeholder 2"/>
          <p:cNvSpPr>
            <a:spLocks noGrp="1"/>
          </p:cNvSpPr>
          <p:nvPr>
            <p:ph type="dt" sz="half" idx="10"/>
          </p:nvPr>
        </p:nvSpPr>
        <p:spPr/>
        <p:txBody>
          <a:bodyPr/>
          <a:lstStyle/>
          <a:p>
            <a:fld id="{B61FDD79-F17A-43F3-A9A7-3668D04F00A0}" type="datetimeFigureOut">
              <a:rPr lang="he-IL" smtClean="0"/>
              <a:t>כ"א/אלול/תשע"ה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5B01CA4-072C-43D3-90ED-D9C680042FE4}"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FDD79-F17A-43F3-A9A7-3668D04F00A0}" type="datetimeFigureOut">
              <a:rPr lang="he-IL" smtClean="0"/>
              <a:t>כ"א/אלול/תשע"ה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5B01CA4-072C-43D3-90ED-D9C680042FE4}"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he-IL" smtClean="0"/>
              <a:t>לחץ כדי לערוך סגנון כותרת של תבנית בסיס</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he-IL" smtClean="0"/>
              <a:t>לחץ כדי לערוך סגנונות טקסט של תבנית בסיס</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Date Placeholder 4"/>
          <p:cNvSpPr>
            <a:spLocks noGrp="1"/>
          </p:cNvSpPr>
          <p:nvPr>
            <p:ph type="dt" sz="half" idx="10"/>
          </p:nvPr>
        </p:nvSpPr>
        <p:spPr/>
        <p:txBody>
          <a:bodyPr/>
          <a:lstStyle/>
          <a:p>
            <a:fld id="{B61FDD79-F17A-43F3-A9A7-3668D04F00A0}" type="datetimeFigureOut">
              <a:rPr lang="he-IL" smtClean="0"/>
              <a:t>כ"א/אלול/תשע"ה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5B01CA4-072C-43D3-90ED-D9C680042FE4}"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he-IL" smtClean="0"/>
              <a:t>לחץ כדי לערוך סגנון כותרת של תבנית בסיס</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B61FDD79-F17A-43F3-A9A7-3668D04F00A0}" type="datetimeFigureOut">
              <a:rPr lang="he-IL" smtClean="0"/>
              <a:t>כ"א/אלול/תשע"ה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a:xfrm>
            <a:off x="8077200" y="6356350"/>
            <a:ext cx="609600" cy="365125"/>
          </a:xfrm>
        </p:spPr>
        <p:txBody>
          <a:bodyPr/>
          <a:lstStyle/>
          <a:p>
            <a:fld id="{F5B01CA4-072C-43D3-90ED-D9C680042FE4}" type="slidenum">
              <a:rPr lang="he-IL" smtClean="0"/>
              <a:t>‹#›</a:t>
            </a:fld>
            <a:endParaRPr lang="he-IL"/>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he-IL" smtClean="0"/>
              <a:t>לחץ על הסמל כדי להוסיף תמונה</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he-IL" smtClean="0"/>
              <a:t>לחץ כדי לערוך סגנון כותרת של תבנית בסיס</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FDD79-F17A-43F3-A9A7-3668D04F00A0}" type="datetimeFigureOut">
              <a:rPr lang="he-IL" smtClean="0"/>
              <a:t>כ"א/אלול/תשע"ה</a:t>
            </a:fld>
            <a:endParaRPr lang="he-IL"/>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he-IL"/>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5B01CA4-072C-43D3-90ED-D9C680042FE4}" type="slidenum">
              <a:rPr lang="he-IL" smtClean="0"/>
              <a:t>‹#›</a:t>
            </a:fld>
            <a:endParaRPr lang="he-IL"/>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1331640" y="692696"/>
            <a:ext cx="6768752" cy="6056017"/>
          </a:xfrm>
          <a:prstGeom prst="rect">
            <a:avLst/>
          </a:prstGeom>
        </p:spPr>
        <p:txBody>
          <a:bodyPr wrap="square">
            <a:spAutoFit/>
          </a:bodyPr>
          <a:lstStyle/>
          <a:p>
            <a:pPr algn="l">
              <a:lnSpc>
                <a:spcPct val="115000"/>
              </a:lnSpc>
              <a:spcAft>
                <a:spcPts val="1000"/>
              </a:spcAft>
            </a:pPr>
            <a:r>
              <a:rPr lang="en-US" sz="2800" dirty="0" smtClean="0">
                <a:effectLst/>
                <a:latin typeface="Calibri"/>
                <a:ea typeface="Calibri"/>
                <a:cs typeface="Arial"/>
              </a:rPr>
              <a:t>Contact-lens related keratitis -  is it so rare?</a:t>
            </a:r>
          </a:p>
          <a:p>
            <a:pPr algn="l">
              <a:lnSpc>
                <a:spcPct val="115000"/>
              </a:lnSpc>
              <a:spcAft>
                <a:spcPts val="1000"/>
              </a:spcAft>
            </a:pPr>
            <a:endParaRPr lang="en-US" sz="2800" dirty="0" smtClean="0">
              <a:effectLst/>
              <a:latin typeface="Calibri"/>
              <a:ea typeface="Calibri"/>
              <a:cs typeface="Arial"/>
            </a:endParaRPr>
          </a:p>
          <a:p>
            <a:pPr algn="l">
              <a:lnSpc>
                <a:spcPct val="115000"/>
              </a:lnSpc>
              <a:spcAft>
                <a:spcPts val="1000"/>
              </a:spcAft>
            </a:pPr>
            <a:r>
              <a:rPr lang="en-US" sz="2800" dirty="0" smtClean="0">
                <a:effectLst/>
                <a:latin typeface="Calibri"/>
                <a:ea typeface="Calibri"/>
                <a:cs typeface="Arial"/>
              </a:rPr>
              <a:t>Dr. </a:t>
            </a:r>
            <a:r>
              <a:rPr lang="en-US" sz="2800" dirty="0" err="1" smtClean="0">
                <a:effectLst/>
                <a:latin typeface="Calibri"/>
                <a:ea typeface="Calibri"/>
                <a:cs typeface="Arial"/>
              </a:rPr>
              <a:t>Yoram</a:t>
            </a:r>
            <a:r>
              <a:rPr lang="en-US" sz="2800" dirty="0" smtClean="0">
                <a:effectLst/>
                <a:latin typeface="Calibri"/>
                <a:ea typeface="Calibri"/>
                <a:cs typeface="Arial"/>
              </a:rPr>
              <a:t> Biger , M.D. , Maccabi Health Services, Rosh-</a:t>
            </a:r>
            <a:r>
              <a:rPr lang="en-US" sz="2800" dirty="0" err="1" smtClean="0">
                <a:effectLst/>
                <a:latin typeface="Calibri"/>
                <a:ea typeface="Calibri"/>
                <a:cs typeface="Arial"/>
              </a:rPr>
              <a:t>Haain</a:t>
            </a:r>
            <a:r>
              <a:rPr lang="en-US" sz="2800" dirty="0" smtClean="0">
                <a:effectLst/>
                <a:latin typeface="Calibri"/>
                <a:ea typeface="Calibri"/>
                <a:cs typeface="Arial"/>
              </a:rPr>
              <a:t> , Israel</a:t>
            </a:r>
          </a:p>
          <a:p>
            <a:pPr algn="l">
              <a:lnSpc>
                <a:spcPct val="115000"/>
              </a:lnSpc>
              <a:spcAft>
                <a:spcPts val="1000"/>
              </a:spcAft>
            </a:pPr>
            <a:endParaRPr lang="en-US" sz="2800" dirty="0" smtClean="0">
              <a:effectLst/>
              <a:latin typeface="Calibri"/>
              <a:ea typeface="Calibri"/>
              <a:cs typeface="Arial"/>
            </a:endParaRPr>
          </a:p>
          <a:p>
            <a:pPr algn="l">
              <a:lnSpc>
                <a:spcPct val="115000"/>
              </a:lnSpc>
              <a:spcAft>
                <a:spcPts val="1000"/>
              </a:spcAft>
            </a:pPr>
            <a:r>
              <a:rPr lang="en-US" sz="2800" dirty="0" smtClean="0">
                <a:effectLst/>
                <a:latin typeface="Calibri"/>
                <a:ea typeface="Calibri"/>
                <a:cs typeface="Arial"/>
              </a:rPr>
              <a:t>48 patients with contact-lens related keratitis were observed in my clinic during the last 10 years. Each year I examine about 7500 patient in that public clinic, so the incidence of this situation, among all the examined patients is about 5:7500, or 1:1500 per year.</a:t>
            </a:r>
            <a:endParaRPr lang="en-US" sz="2800" dirty="0">
              <a:effectLst/>
              <a:latin typeface="Calibri"/>
              <a:ea typeface="Calibri"/>
              <a:cs typeface="Arial"/>
            </a:endParaRPr>
          </a:p>
        </p:txBody>
      </p:sp>
    </p:spTree>
    <p:extLst>
      <p:ext uri="{BB962C8B-B14F-4D97-AF65-F5344CB8AC3E}">
        <p14:creationId xmlns:p14="http://schemas.microsoft.com/office/powerpoint/2010/main" val="40928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323528" y="1248147"/>
            <a:ext cx="8208912" cy="5671296"/>
          </a:xfrm>
          <a:prstGeom prst="rect">
            <a:avLst/>
          </a:prstGeom>
        </p:spPr>
        <p:txBody>
          <a:bodyPr wrap="square">
            <a:spAutoFit/>
          </a:bodyPr>
          <a:lstStyle/>
          <a:p>
            <a:pPr algn="l">
              <a:lnSpc>
                <a:spcPct val="115000"/>
              </a:lnSpc>
              <a:spcAft>
                <a:spcPts val="1000"/>
              </a:spcAft>
            </a:pPr>
            <a:r>
              <a:rPr lang="en-US" sz="2800" dirty="0" smtClean="0">
                <a:effectLst/>
                <a:latin typeface="Calibri"/>
                <a:ea typeface="Calibri"/>
                <a:cs typeface="Arial"/>
              </a:rPr>
              <a:t>Of those patients with keratitis, 27 are patients that were fitted with contact lenses in my clinic, while the rest 21 patients were seen by me either after an hospitalization with severe microbial keratitis, or as urgent cases , with contact lenses from optometrists , pharmacies or the internet. </a:t>
            </a:r>
          </a:p>
          <a:p>
            <a:pPr algn="l">
              <a:lnSpc>
                <a:spcPct val="115000"/>
              </a:lnSpc>
              <a:spcAft>
                <a:spcPts val="1000"/>
              </a:spcAft>
            </a:pPr>
            <a:r>
              <a:rPr lang="en-US" sz="2800" dirty="0" smtClean="0">
                <a:effectLst/>
                <a:latin typeface="Calibri"/>
                <a:ea typeface="Calibri"/>
                <a:cs typeface="Arial"/>
              </a:rPr>
              <a:t>During those ten years, I have fitted about 500 new patients with contact lenses, which makes the incidence  of CLRK  to be as high as 27:(500x5) , or 1:93 per year of contact lens wear ! (the average time of CL wearing is 5 years in that group).</a:t>
            </a:r>
            <a:endParaRPr lang="en-US" sz="2800" dirty="0">
              <a:effectLst/>
              <a:latin typeface="Calibri"/>
              <a:ea typeface="Calibri"/>
              <a:cs typeface="Arial"/>
            </a:endParaRPr>
          </a:p>
        </p:txBody>
      </p:sp>
    </p:spTree>
    <p:extLst>
      <p:ext uri="{BB962C8B-B14F-4D97-AF65-F5344CB8AC3E}">
        <p14:creationId xmlns:p14="http://schemas.microsoft.com/office/powerpoint/2010/main" val="317761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755576" y="548680"/>
            <a:ext cx="7632848" cy="5175776"/>
          </a:xfrm>
          <a:prstGeom prst="rect">
            <a:avLst/>
          </a:prstGeom>
        </p:spPr>
        <p:txBody>
          <a:bodyPr wrap="square">
            <a:spAutoFit/>
          </a:bodyPr>
          <a:lstStyle/>
          <a:p>
            <a:pPr algn="l">
              <a:lnSpc>
                <a:spcPct val="115000"/>
              </a:lnSpc>
              <a:spcAft>
                <a:spcPts val="1000"/>
              </a:spcAft>
            </a:pPr>
            <a:r>
              <a:rPr lang="en-US" sz="2800" dirty="0" smtClean="0">
                <a:effectLst/>
                <a:latin typeface="Calibri"/>
                <a:ea typeface="Calibri"/>
                <a:cs typeface="Arial"/>
              </a:rPr>
              <a:t>Only 5 patients were hospitalized, while all others were treated in my public clinic, with no loss of vision. Only one of the hospitalized patients had lost some vision, down to 6/9 in his right eye.</a:t>
            </a:r>
          </a:p>
          <a:p>
            <a:pPr algn="l">
              <a:lnSpc>
                <a:spcPct val="115000"/>
              </a:lnSpc>
              <a:spcAft>
                <a:spcPts val="1000"/>
              </a:spcAft>
            </a:pPr>
            <a:r>
              <a:rPr lang="en-US" sz="2800" dirty="0" smtClean="0">
                <a:effectLst/>
                <a:latin typeface="Calibri"/>
                <a:ea typeface="Calibri"/>
                <a:cs typeface="Arial"/>
              </a:rPr>
              <a:t>Proved Microbial keratitis was diagnosed only in 3 patients, with pseudomonas in one patient, and staphylococcus in two others. All patients were treated with local antibiotics, usually </a:t>
            </a:r>
            <a:r>
              <a:rPr lang="en-US" sz="2800" dirty="0" err="1" smtClean="0">
                <a:effectLst/>
                <a:latin typeface="Calibri"/>
                <a:ea typeface="Calibri"/>
                <a:cs typeface="Arial"/>
              </a:rPr>
              <a:t>Vigamox</a:t>
            </a:r>
            <a:r>
              <a:rPr lang="en-US" sz="2800" dirty="0" smtClean="0">
                <a:effectLst/>
                <a:latin typeface="Calibri"/>
                <a:ea typeface="Calibri"/>
                <a:cs typeface="Arial"/>
              </a:rPr>
              <a:t> drops and Tobramycin ointment, at least for 10 days.</a:t>
            </a:r>
            <a:endParaRPr lang="en-US" sz="2800" dirty="0">
              <a:effectLst/>
              <a:latin typeface="Calibri"/>
              <a:ea typeface="Calibri"/>
              <a:cs typeface="Arial"/>
            </a:endParaRPr>
          </a:p>
        </p:txBody>
      </p:sp>
    </p:spTree>
    <p:extLst>
      <p:ext uri="{BB962C8B-B14F-4D97-AF65-F5344CB8AC3E}">
        <p14:creationId xmlns:p14="http://schemas.microsoft.com/office/powerpoint/2010/main" val="80218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971600" y="548680"/>
            <a:ext cx="7488832" cy="4751044"/>
          </a:xfrm>
          <a:prstGeom prst="rect">
            <a:avLst/>
          </a:prstGeom>
        </p:spPr>
        <p:txBody>
          <a:bodyPr wrap="square">
            <a:spAutoFit/>
          </a:bodyPr>
          <a:lstStyle/>
          <a:p>
            <a:pPr algn="l">
              <a:lnSpc>
                <a:spcPct val="115000"/>
              </a:lnSpc>
              <a:spcAft>
                <a:spcPts val="1000"/>
              </a:spcAft>
            </a:pPr>
            <a:r>
              <a:rPr lang="en-US" sz="3200" dirty="0" smtClean="0">
                <a:effectLst/>
                <a:latin typeface="Calibri"/>
                <a:ea typeface="Calibri"/>
                <a:cs typeface="Arial"/>
              </a:rPr>
              <a:t>There were many types of contact lenses and solutions in that groups: 2 orthokeratology lenses, 4 </a:t>
            </a:r>
            <a:r>
              <a:rPr lang="en-US" sz="3200" dirty="0" err="1" smtClean="0">
                <a:effectLst/>
                <a:latin typeface="Calibri"/>
                <a:ea typeface="Calibri"/>
                <a:cs typeface="Arial"/>
              </a:rPr>
              <a:t>SiHy</a:t>
            </a:r>
            <a:r>
              <a:rPr lang="en-US" sz="3200" dirty="0" smtClean="0">
                <a:effectLst/>
                <a:latin typeface="Calibri"/>
                <a:ea typeface="Calibri"/>
                <a:cs typeface="Arial"/>
              </a:rPr>
              <a:t> extended wear, 10 one-day lenses and 34 monthly lenses. There were no cases with daily RGP lenses.</a:t>
            </a:r>
          </a:p>
          <a:p>
            <a:pPr algn="l">
              <a:lnSpc>
                <a:spcPct val="115000"/>
              </a:lnSpc>
              <a:spcAft>
                <a:spcPts val="1000"/>
              </a:spcAft>
            </a:pPr>
            <a:r>
              <a:rPr lang="en-US" sz="3200" dirty="0" smtClean="0">
                <a:effectLst/>
                <a:latin typeface="Calibri"/>
                <a:ea typeface="Calibri"/>
                <a:cs typeface="Arial"/>
              </a:rPr>
              <a:t>Nearly all the patients had returned to contact-lens wear, usually after 2 months.</a:t>
            </a:r>
            <a:endParaRPr lang="en-US" sz="3200" dirty="0">
              <a:effectLst/>
              <a:latin typeface="Calibri"/>
              <a:ea typeface="Calibri"/>
              <a:cs typeface="Arial"/>
            </a:endParaRPr>
          </a:p>
        </p:txBody>
      </p:sp>
    </p:spTree>
    <p:extLst>
      <p:ext uri="{BB962C8B-B14F-4D97-AF65-F5344CB8AC3E}">
        <p14:creationId xmlns:p14="http://schemas.microsoft.com/office/powerpoint/2010/main" val="151883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683568" y="116632"/>
            <a:ext cx="7920880" cy="6166816"/>
          </a:xfrm>
          <a:prstGeom prst="rect">
            <a:avLst/>
          </a:prstGeom>
        </p:spPr>
        <p:txBody>
          <a:bodyPr wrap="square">
            <a:spAutoFit/>
          </a:bodyPr>
          <a:lstStyle/>
          <a:p>
            <a:pPr algn="l">
              <a:lnSpc>
                <a:spcPct val="115000"/>
              </a:lnSpc>
              <a:spcAft>
                <a:spcPts val="1000"/>
              </a:spcAft>
            </a:pPr>
            <a:r>
              <a:rPr lang="en-US" sz="2800" dirty="0" smtClean="0">
                <a:effectLst/>
                <a:latin typeface="Calibri"/>
                <a:ea typeface="Calibri"/>
                <a:cs typeface="Arial"/>
              </a:rPr>
              <a:t>Conclusions: </a:t>
            </a:r>
          </a:p>
          <a:p>
            <a:pPr algn="l">
              <a:lnSpc>
                <a:spcPct val="115000"/>
              </a:lnSpc>
              <a:spcAft>
                <a:spcPts val="1000"/>
              </a:spcAft>
            </a:pPr>
            <a:r>
              <a:rPr lang="en-US" sz="2800" dirty="0" smtClean="0">
                <a:effectLst/>
                <a:latin typeface="Calibri"/>
                <a:ea typeface="Calibri"/>
                <a:cs typeface="Arial"/>
              </a:rPr>
              <a:t>contact-lens related keratitis is not rare at all. Most of the cases are treated by ophthalmologist in public or private clinics, so they are not published in the medical literature. Only the minority of cases, those that were hospitalized, were published , and even in that group – there was no laboratory growth of micro-organisms in most cases. That makes the known published incidence of contact-lens related microbial keratitis to be very low, as between 5-20 per 10000 yearly, while the real incidence of any contact-lens related keratitis is much higher.</a:t>
            </a:r>
            <a:endParaRPr lang="en-US" sz="2800" dirty="0">
              <a:effectLst/>
              <a:latin typeface="Calibri"/>
              <a:ea typeface="Calibri"/>
              <a:cs typeface="Arial"/>
            </a:endParaRPr>
          </a:p>
        </p:txBody>
      </p:sp>
    </p:spTree>
    <p:extLst>
      <p:ext uri="{BB962C8B-B14F-4D97-AF65-F5344CB8AC3E}">
        <p14:creationId xmlns:p14="http://schemas.microsoft.com/office/powerpoint/2010/main" val="3761112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זרימה">
  <a:themeElements>
    <a:clrScheme name="זרימה">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זרימה">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זרימה">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TotalTime>
  <Words>422</Words>
  <Application>Microsoft Office PowerPoint</Application>
  <PresentationFormat>‫הצגה על המסך (4:3)</PresentationFormat>
  <Paragraphs>13</Paragraphs>
  <Slides>5</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5</vt:i4>
      </vt:variant>
    </vt:vector>
  </HeadingPairs>
  <TitlesOfParts>
    <vt:vector size="6" baseType="lpstr">
      <vt:lpstr>זרימה</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Admin</dc:creator>
  <cp:lastModifiedBy>Admin</cp:lastModifiedBy>
  <cp:revision>2</cp:revision>
  <dcterms:created xsi:type="dcterms:W3CDTF">2015-09-05T08:33:35Z</dcterms:created>
  <dcterms:modified xsi:type="dcterms:W3CDTF">2015-09-05T08:49:07Z</dcterms:modified>
</cp:coreProperties>
</file>