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6914"/>
    <a:srgbClr val="0C25A0"/>
    <a:srgbClr val="2B18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8361FE-201B-4BB5-A4B4-1DC7ADFAD46F}" type="datetimeFigureOut">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FFE67-E4D1-4589-8EFC-B10C90393837}" type="slidenum">
              <a:rPr lang="en-US" smtClean="0"/>
              <a:t>‹#›</a:t>
            </a:fld>
            <a:endParaRPr lang="en-US"/>
          </a:p>
        </p:txBody>
      </p:sp>
    </p:spTree>
    <p:extLst>
      <p:ext uri="{BB962C8B-B14F-4D97-AF65-F5344CB8AC3E}">
        <p14:creationId xmlns:p14="http://schemas.microsoft.com/office/powerpoint/2010/main" val="80792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361FE-201B-4BB5-A4B4-1DC7ADFAD46F}" type="datetimeFigureOut">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FFE67-E4D1-4589-8EFC-B10C90393837}" type="slidenum">
              <a:rPr lang="en-US" smtClean="0"/>
              <a:t>‹#›</a:t>
            </a:fld>
            <a:endParaRPr lang="en-US"/>
          </a:p>
        </p:txBody>
      </p:sp>
    </p:spTree>
    <p:extLst>
      <p:ext uri="{BB962C8B-B14F-4D97-AF65-F5344CB8AC3E}">
        <p14:creationId xmlns:p14="http://schemas.microsoft.com/office/powerpoint/2010/main" val="37093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361FE-201B-4BB5-A4B4-1DC7ADFAD46F}" type="datetimeFigureOut">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FFE67-E4D1-4589-8EFC-B10C90393837}" type="slidenum">
              <a:rPr lang="en-US" smtClean="0"/>
              <a:t>‹#›</a:t>
            </a:fld>
            <a:endParaRPr lang="en-US"/>
          </a:p>
        </p:txBody>
      </p:sp>
    </p:spTree>
    <p:extLst>
      <p:ext uri="{BB962C8B-B14F-4D97-AF65-F5344CB8AC3E}">
        <p14:creationId xmlns:p14="http://schemas.microsoft.com/office/powerpoint/2010/main" val="49944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361FE-201B-4BB5-A4B4-1DC7ADFAD46F}" type="datetimeFigureOut">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FFE67-E4D1-4589-8EFC-B10C90393837}" type="slidenum">
              <a:rPr lang="en-US" smtClean="0"/>
              <a:t>‹#›</a:t>
            </a:fld>
            <a:endParaRPr lang="en-US"/>
          </a:p>
        </p:txBody>
      </p:sp>
    </p:spTree>
    <p:extLst>
      <p:ext uri="{BB962C8B-B14F-4D97-AF65-F5344CB8AC3E}">
        <p14:creationId xmlns:p14="http://schemas.microsoft.com/office/powerpoint/2010/main" val="323357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8361FE-201B-4BB5-A4B4-1DC7ADFAD46F}" type="datetimeFigureOut">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FFE67-E4D1-4589-8EFC-B10C90393837}" type="slidenum">
              <a:rPr lang="en-US" smtClean="0"/>
              <a:t>‹#›</a:t>
            </a:fld>
            <a:endParaRPr lang="en-US"/>
          </a:p>
        </p:txBody>
      </p:sp>
    </p:spTree>
    <p:extLst>
      <p:ext uri="{BB962C8B-B14F-4D97-AF65-F5344CB8AC3E}">
        <p14:creationId xmlns:p14="http://schemas.microsoft.com/office/powerpoint/2010/main" val="306669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8361FE-201B-4BB5-A4B4-1DC7ADFAD46F}" type="datetimeFigureOut">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FFE67-E4D1-4589-8EFC-B10C90393837}" type="slidenum">
              <a:rPr lang="en-US" smtClean="0"/>
              <a:t>‹#›</a:t>
            </a:fld>
            <a:endParaRPr lang="en-US"/>
          </a:p>
        </p:txBody>
      </p:sp>
    </p:spTree>
    <p:extLst>
      <p:ext uri="{BB962C8B-B14F-4D97-AF65-F5344CB8AC3E}">
        <p14:creationId xmlns:p14="http://schemas.microsoft.com/office/powerpoint/2010/main" val="208160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8361FE-201B-4BB5-A4B4-1DC7ADFAD46F}" type="datetimeFigureOut">
              <a:rPr lang="en-US" smtClean="0"/>
              <a:t>9/3/2015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3FFE67-E4D1-4589-8EFC-B10C90393837}" type="slidenum">
              <a:rPr lang="en-US" smtClean="0"/>
              <a:t>‹#›</a:t>
            </a:fld>
            <a:endParaRPr lang="en-US"/>
          </a:p>
        </p:txBody>
      </p:sp>
    </p:spTree>
    <p:extLst>
      <p:ext uri="{BB962C8B-B14F-4D97-AF65-F5344CB8AC3E}">
        <p14:creationId xmlns:p14="http://schemas.microsoft.com/office/powerpoint/2010/main" val="46669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8361FE-201B-4BB5-A4B4-1DC7ADFAD46F}" type="datetimeFigureOut">
              <a:rPr lang="en-US" smtClean="0"/>
              <a:t>9/3/2015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3FFE67-E4D1-4589-8EFC-B10C90393837}" type="slidenum">
              <a:rPr lang="en-US" smtClean="0"/>
              <a:t>‹#›</a:t>
            </a:fld>
            <a:endParaRPr lang="en-US"/>
          </a:p>
        </p:txBody>
      </p:sp>
    </p:spTree>
    <p:extLst>
      <p:ext uri="{BB962C8B-B14F-4D97-AF65-F5344CB8AC3E}">
        <p14:creationId xmlns:p14="http://schemas.microsoft.com/office/powerpoint/2010/main" val="123321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361FE-201B-4BB5-A4B4-1DC7ADFAD46F}" type="datetimeFigureOut">
              <a:rPr lang="en-US" smtClean="0"/>
              <a:t>9/3/2015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3FFE67-E4D1-4589-8EFC-B10C90393837}" type="slidenum">
              <a:rPr lang="en-US" smtClean="0"/>
              <a:t>‹#›</a:t>
            </a:fld>
            <a:endParaRPr lang="en-US"/>
          </a:p>
        </p:txBody>
      </p:sp>
    </p:spTree>
    <p:extLst>
      <p:ext uri="{BB962C8B-B14F-4D97-AF65-F5344CB8AC3E}">
        <p14:creationId xmlns:p14="http://schemas.microsoft.com/office/powerpoint/2010/main" val="207045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361FE-201B-4BB5-A4B4-1DC7ADFAD46F}" type="datetimeFigureOut">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FFE67-E4D1-4589-8EFC-B10C90393837}" type="slidenum">
              <a:rPr lang="en-US" smtClean="0"/>
              <a:t>‹#›</a:t>
            </a:fld>
            <a:endParaRPr lang="en-US"/>
          </a:p>
        </p:txBody>
      </p:sp>
    </p:spTree>
    <p:extLst>
      <p:ext uri="{BB962C8B-B14F-4D97-AF65-F5344CB8AC3E}">
        <p14:creationId xmlns:p14="http://schemas.microsoft.com/office/powerpoint/2010/main" val="421138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361FE-201B-4BB5-A4B4-1DC7ADFAD46F}" type="datetimeFigureOut">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FFE67-E4D1-4589-8EFC-B10C90393837}" type="slidenum">
              <a:rPr lang="en-US" smtClean="0"/>
              <a:t>‹#›</a:t>
            </a:fld>
            <a:endParaRPr lang="en-US"/>
          </a:p>
        </p:txBody>
      </p:sp>
    </p:spTree>
    <p:extLst>
      <p:ext uri="{BB962C8B-B14F-4D97-AF65-F5344CB8AC3E}">
        <p14:creationId xmlns:p14="http://schemas.microsoft.com/office/powerpoint/2010/main" val="2463298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80">
          <a:fgClr>
            <a:schemeClr val="accent6">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361FE-201B-4BB5-A4B4-1DC7ADFAD46F}" type="datetimeFigureOut">
              <a:rPr lang="en-US" smtClean="0"/>
              <a:t>9/3/2015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FFE67-E4D1-4589-8EFC-B10C90393837}" type="slidenum">
              <a:rPr lang="en-US" smtClean="0"/>
              <a:t>‹#›</a:t>
            </a:fld>
            <a:endParaRPr lang="en-US"/>
          </a:p>
        </p:txBody>
      </p:sp>
    </p:spTree>
    <p:extLst>
      <p:ext uri="{BB962C8B-B14F-4D97-AF65-F5344CB8AC3E}">
        <p14:creationId xmlns:p14="http://schemas.microsoft.com/office/powerpoint/2010/main" val="719234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614" y="305794"/>
            <a:ext cx="11351740" cy="1075934"/>
          </a:xfrm>
          <a:solidFill>
            <a:srgbClr val="E66914"/>
          </a:solidFill>
          <a:effectLst>
            <a:outerShdw blurRad="50800" dist="38100" dir="5400000" algn="t" rotWithShape="0">
              <a:prstClr val="black">
                <a:alpha val="40000"/>
              </a:prstClr>
            </a:outerShdw>
          </a:effectLst>
        </p:spPr>
        <p:txBody>
          <a:bodyPr>
            <a:normAutofit fontScale="90000"/>
          </a:bodyPr>
          <a:lstStyle/>
          <a:p>
            <a:r>
              <a:rPr lang="en-US" sz="2000" b="1" dirty="0" smtClean="0">
                <a:solidFill>
                  <a:srgbClr val="0C25A0"/>
                </a:solidFill>
                <a:effectLst>
                  <a:outerShdw blurRad="38100" dist="38100" dir="2700000" algn="tl">
                    <a:srgbClr val="000000">
                      <a:alpha val="43137"/>
                    </a:srgbClr>
                  </a:outerShdw>
                </a:effectLst>
                <a:latin typeface="Arial Narrow" panose="020B0606020202030204" pitchFamily="34" charset="0"/>
              </a:rPr>
              <a:t/>
            </a:r>
            <a:br>
              <a:rPr lang="en-US" sz="2000" b="1" dirty="0" smtClean="0">
                <a:solidFill>
                  <a:srgbClr val="0C25A0"/>
                </a:solidFill>
                <a:effectLst>
                  <a:outerShdw blurRad="38100" dist="38100" dir="2700000" algn="tl">
                    <a:srgbClr val="000000">
                      <a:alpha val="43137"/>
                    </a:srgbClr>
                  </a:outerShdw>
                </a:effectLst>
                <a:latin typeface="Arial Narrow" panose="020B0606020202030204" pitchFamily="34" charset="0"/>
              </a:rPr>
            </a:br>
            <a:r>
              <a:rPr lang="en-US" sz="2000" b="1" dirty="0">
                <a:solidFill>
                  <a:srgbClr val="0C25A0"/>
                </a:solidFill>
                <a:effectLst>
                  <a:outerShdw blurRad="38100" dist="38100" dir="2700000" algn="tl">
                    <a:srgbClr val="000000">
                      <a:alpha val="43137"/>
                    </a:srgbClr>
                  </a:outerShdw>
                </a:effectLst>
                <a:latin typeface="Arial Narrow" panose="020B0606020202030204" pitchFamily="34" charset="0"/>
              </a:rPr>
              <a:t/>
            </a:r>
            <a:br>
              <a:rPr lang="en-US" sz="2000" b="1" dirty="0">
                <a:solidFill>
                  <a:srgbClr val="0C25A0"/>
                </a:solidFill>
                <a:effectLst>
                  <a:outerShdw blurRad="38100" dist="38100" dir="2700000" algn="tl">
                    <a:srgbClr val="000000">
                      <a:alpha val="43137"/>
                    </a:srgbClr>
                  </a:outerShdw>
                </a:effectLst>
                <a:latin typeface="Arial Narrow" panose="020B0606020202030204" pitchFamily="34" charset="0"/>
              </a:rPr>
            </a:br>
            <a:r>
              <a:rPr lang="en-US" sz="2000" b="1" dirty="0" smtClean="0">
                <a:solidFill>
                  <a:srgbClr val="0C25A0"/>
                </a:solidFill>
                <a:effectLst>
                  <a:outerShdw blurRad="38100" dist="38100" dir="2700000" algn="tl">
                    <a:srgbClr val="000000">
                      <a:alpha val="43137"/>
                    </a:srgbClr>
                  </a:outerShdw>
                </a:effectLst>
                <a:latin typeface="Arial Narrow" panose="020B0606020202030204" pitchFamily="34" charset="0"/>
              </a:rPr>
              <a:t/>
            </a:r>
            <a:br>
              <a:rPr lang="en-US" sz="2000" b="1" dirty="0" smtClean="0">
                <a:solidFill>
                  <a:srgbClr val="0C25A0"/>
                </a:solidFill>
                <a:effectLst>
                  <a:outerShdw blurRad="38100" dist="38100" dir="2700000" algn="tl">
                    <a:srgbClr val="000000">
                      <a:alpha val="43137"/>
                    </a:srgbClr>
                  </a:outerShdw>
                </a:effectLst>
                <a:latin typeface="Arial Narrow" panose="020B0606020202030204" pitchFamily="34" charset="0"/>
              </a:rPr>
            </a:br>
            <a:r>
              <a:rPr lang="en-US" sz="2000" b="1" dirty="0">
                <a:solidFill>
                  <a:srgbClr val="0C25A0"/>
                </a:solidFill>
                <a:effectLst>
                  <a:outerShdw blurRad="38100" dist="38100" dir="2700000" algn="tl">
                    <a:srgbClr val="000000">
                      <a:alpha val="43137"/>
                    </a:srgbClr>
                  </a:outerShdw>
                </a:effectLst>
                <a:latin typeface="Arial Narrow" panose="020B0606020202030204" pitchFamily="34" charset="0"/>
              </a:rPr>
              <a:t/>
            </a:r>
            <a:br>
              <a:rPr lang="en-US" sz="2000" b="1" dirty="0">
                <a:solidFill>
                  <a:srgbClr val="0C25A0"/>
                </a:solidFill>
                <a:effectLst>
                  <a:outerShdw blurRad="38100" dist="38100" dir="2700000" algn="tl">
                    <a:srgbClr val="000000">
                      <a:alpha val="43137"/>
                    </a:srgbClr>
                  </a:outerShdw>
                </a:effectLst>
                <a:latin typeface="Arial Narrow" panose="020B0606020202030204" pitchFamily="34" charset="0"/>
              </a:rPr>
            </a:br>
            <a:r>
              <a:rPr lang="en-US" sz="2000" b="1" dirty="0" smtClean="0">
                <a:solidFill>
                  <a:srgbClr val="0C25A0"/>
                </a:solidFill>
                <a:effectLst>
                  <a:outerShdw blurRad="38100" dist="38100" dir="2700000" algn="tl">
                    <a:srgbClr val="000000">
                      <a:alpha val="43137"/>
                    </a:srgbClr>
                  </a:outerShdw>
                </a:effectLst>
                <a:latin typeface="Arial Narrow" panose="020B0606020202030204" pitchFamily="34" charset="0"/>
              </a:rPr>
              <a:t/>
            </a:r>
            <a:br>
              <a:rPr lang="en-US" sz="2000" b="1" dirty="0" smtClean="0">
                <a:solidFill>
                  <a:srgbClr val="0C25A0"/>
                </a:solidFill>
                <a:effectLst>
                  <a:outerShdw blurRad="38100" dist="38100" dir="2700000" algn="tl">
                    <a:srgbClr val="000000">
                      <a:alpha val="43137"/>
                    </a:srgbClr>
                  </a:outerShdw>
                </a:effectLst>
                <a:latin typeface="Arial Narrow" panose="020B0606020202030204" pitchFamily="34" charset="0"/>
              </a:rPr>
            </a:br>
            <a:r>
              <a:rPr lang="en-US" sz="2000" b="1" dirty="0">
                <a:solidFill>
                  <a:srgbClr val="0C25A0"/>
                </a:solidFill>
                <a:effectLst>
                  <a:outerShdw blurRad="38100" dist="38100" dir="2700000" algn="tl">
                    <a:srgbClr val="000000">
                      <a:alpha val="43137"/>
                    </a:srgbClr>
                  </a:outerShdw>
                </a:effectLst>
                <a:latin typeface="Arial Narrow" panose="020B0606020202030204" pitchFamily="34" charset="0"/>
              </a:rPr>
              <a:t/>
            </a:r>
            <a:br>
              <a:rPr lang="en-US" sz="2000" b="1" dirty="0">
                <a:solidFill>
                  <a:srgbClr val="0C25A0"/>
                </a:solidFill>
                <a:effectLst>
                  <a:outerShdw blurRad="38100" dist="38100" dir="2700000" algn="tl">
                    <a:srgbClr val="000000">
                      <a:alpha val="43137"/>
                    </a:srgbClr>
                  </a:outerShdw>
                </a:effectLst>
                <a:latin typeface="Arial Narrow" panose="020B0606020202030204" pitchFamily="34" charset="0"/>
              </a:rPr>
            </a:br>
            <a:r>
              <a:rPr lang="en-US" sz="2000" b="1" dirty="0" smtClean="0">
                <a:solidFill>
                  <a:srgbClr val="0C25A0"/>
                </a:solidFill>
                <a:effectLst>
                  <a:outerShdw blurRad="38100" dist="38100" dir="2700000" algn="tl">
                    <a:srgbClr val="000000">
                      <a:alpha val="43137"/>
                    </a:srgbClr>
                  </a:outerShdw>
                </a:effectLst>
                <a:latin typeface="Arial Narrow" panose="020B0606020202030204" pitchFamily="34" charset="0"/>
              </a:rPr>
              <a:t>TARSAL </a:t>
            </a:r>
            <a:r>
              <a:rPr lang="en-US" sz="2000" b="1" dirty="0">
                <a:solidFill>
                  <a:srgbClr val="0C25A0"/>
                </a:solidFill>
                <a:effectLst>
                  <a:outerShdw blurRad="38100" dist="38100" dir="2700000" algn="tl">
                    <a:srgbClr val="000000">
                      <a:alpha val="43137"/>
                    </a:srgbClr>
                  </a:outerShdw>
                </a:effectLst>
                <a:latin typeface="Arial Narrow" panose="020B0606020202030204" pitchFamily="34" charset="0"/>
              </a:rPr>
              <a:t>GRADING AND CONJUNCTIVA IMPRESSION CYTOLOGY ON </a:t>
            </a:r>
            <a:r>
              <a:rPr lang="en-US" sz="2000" b="1" dirty="0" smtClean="0">
                <a:solidFill>
                  <a:srgbClr val="0C25A0"/>
                </a:solidFill>
                <a:effectLst>
                  <a:outerShdw blurRad="38100" dist="38100" dir="2700000" algn="tl">
                    <a:srgbClr val="000000">
                      <a:alpha val="43137"/>
                    </a:srgbClr>
                  </a:outerShdw>
                </a:effectLst>
                <a:latin typeface="Arial Narrow" panose="020B0606020202030204" pitchFamily="34" charset="0"/>
              </a:rPr>
              <a:t>RIGID GAS PERMEABLE </a:t>
            </a:r>
            <a:br>
              <a:rPr lang="en-US" sz="2000" b="1" dirty="0" smtClean="0">
                <a:solidFill>
                  <a:srgbClr val="0C25A0"/>
                </a:solidFill>
                <a:effectLst>
                  <a:outerShdw blurRad="38100" dist="38100" dir="2700000" algn="tl">
                    <a:srgbClr val="000000">
                      <a:alpha val="43137"/>
                    </a:srgbClr>
                  </a:outerShdw>
                </a:effectLst>
                <a:latin typeface="Arial Narrow" panose="020B0606020202030204" pitchFamily="34" charset="0"/>
              </a:rPr>
            </a:br>
            <a:r>
              <a:rPr lang="en-US" sz="2000" b="1" dirty="0" smtClean="0">
                <a:solidFill>
                  <a:srgbClr val="0C25A0"/>
                </a:solidFill>
                <a:effectLst>
                  <a:outerShdw blurRad="38100" dist="38100" dir="2700000" algn="tl">
                    <a:srgbClr val="000000">
                      <a:alpha val="43137"/>
                    </a:srgbClr>
                  </a:outerShdw>
                </a:effectLst>
                <a:latin typeface="Arial Narrow" panose="020B0606020202030204" pitchFamily="34" charset="0"/>
              </a:rPr>
              <a:t>CONTINUOUS </a:t>
            </a:r>
            <a:r>
              <a:rPr lang="en-US" sz="2000" b="1" dirty="0">
                <a:solidFill>
                  <a:srgbClr val="0C25A0"/>
                </a:solidFill>
                <a:effectLst>
                  <a:outerShdw blurRad="38100" dist="38100" dir="2700000" algn="tl">
                    <a:srgbClr val="000000">
                      <a:alpha val="43137"/>
                    </a:srgbClr>
                  </a:outerShdw>
                </a:effectLst>
                <a:latin typeface="Arial Narrow" panose="020B0606020202030204" pitchFamily="34" charset="0"/>
              </a:rPr>
              <a:t>WEAR </a:t>
            </a:r>
            <a:r>
              <a:rPr lang="en-US" sz="2000" b="1" dirty="0" smtClean="0">
                <a:solidFill>
                  <a:srgbClr val="0C25A0"/>
                </a:solidFill>
                <a:effectLst>
                  <a:outerShdw blurRad="38100" dist="38100" dir="2700000" algn="tl">
                    <a:srgbClr val="000000">
                      <a:alpha val="43137"/>
                    </a:srgbClr>
                  </a:outerShdw>
                </a:effectLst>
                <a:latin typeface="Arial Narrow" panose="020B0606020202030204" pitchFamily="34" charset="0"/>
              </a:rPr>
              <a:t>(RGPCW) CONTACT </a:t>
            </a:r>
            <a:r>
              <a:rPr lang="en-US" sz="2000" b="1" dirty="0" smtClean="0">
                <a:solidFill>
                  <a:srgbClr val="0C25A0"/>
                </a:solidFill>
                <a:effectLst>
                  <a:outerShdw blurRad="38100" dist="38100" dir="2700000" algn="tl">
                    <a:srgbClr val="000000">
                      <a:alpha val="43137"/>
                    </a:srgbClr>
                  </a:outerShdw>
                </a:effectLst>
                <a:latin typeface="Arial Narrow" panose="020B0606020202030204" pitchFamily="34" charset="0"/>
              </a:rPr>
              <a:t>LENS WEARERS</a:t>
            </a:r>
            <a:r>
              <a:rPr lang="en-US" sz="2000" b="1" dirty="0" smtClean="0">
                <a:solidFill>
                  <a:srgbClr val="0070C0"/>
                </a:solidFill>
              </a:rPr>
              <a:t/>
            </a:r>
            <a:br>
              <a:rPr lang="en-US" sz="2000" b="1" dirty="0" smtClean="0">
                <a:solidFill>
                  <a:srgbClr val="0070C0"/>
                </a:solidFill>
              </a:rPr>
            </a:br>
            <a:r>
              <a:rPr lang="en-US" sz="1400" b="1" i="1" u="sng" dirty="0" smtClean="0">
                <a:latin typeface="Arial Narrow" panose="020B0606020202030204" pitchFamily="34" charset="0"/>
              </a:rPr>
              <a:t>ISHAK </a:t>
            </a:r>
            <a:r>
              <a:rPr lang="en-US" sz="1400" b="1" i="1" u="sng" dirty="0">
                <a:latin typeface="Arial Narrow" panose="020B0606020202030204" pitchFamily="34" charset="0"/>
              </a:rPr>
              <a:t>B.</a:t>
            </a:r>
            <a:r>
              <a:rPr lang="en-US" sz="1400" b="1" i="1" dirty="0">
                <a:latin typeface="Arial Narrow" panose="020B0606020202030204" pitchFamily="34" charset="0"/>
              </a:rPr>
              <a:t>, MOHD ALI B., MOHIDIN N.</a:t>
            </a:r>
            <a:r>
              <a:rPr lang="en-US" sz="1400" b="1" dirty="0">
                <a:latin typeface="Arial Narrow" panose="020B0606020202030204" pitchFamily="34" charset="0"/>
              </a:rPr>
              <a:t/>
            </a:r>
            <a:br>
              <a:rPr lang="en-US" sz="1400" b="1" dirty="0">
                <a:latin typeface="Arial Narrow" panose="020B0606020202030204" pitchFamily="34" charset="0"/>
              </a:rPr>
            </a:br>
            <a:r>
              <a:rPr lang="en-US" sz="1400" b="1" i="1" dirty="0">
                <a:latin typeface="Arial Narrow" panose="020B0606020202030204" pitchFamily="34" charset="0"/>
              </a:rPr>
              <a:t>University </a:t>
            </a:r>
            <a:r>
              <a:rPr lang="en-US" sz="1400" b="1" i="1" dirty="0" err="1">
                <a:latin typeface="Arial Narrow" panose="020B0606020202030204" pitchFamily="34" charset="0"/>
              </a:rPr>
              <a:t>Kebangsaan</a:t>
            </a:r>
            <a:r>
              <a:rPr lang="en-US" sz="1400" b="1" i="1" dirty="0">
                <a:latin typeface="Arial Narrow" panose="020B0606020202030204" pitchFamily="34" charset="0"/>
              </a:rPr>
              <a:t> Malaysia, Kuala Lumpur, </a:t>
            </a:r>
            <a:r>
              <a:rPr lang="en-US" sz="1400" b="1" i="1" dirty="0" smtClean="0">
                <a:latin typeface="Arial Narrow" panose="020B0606020202030204" pitchFamily="34" charset="0"/>
              </a:rPr>
              <a:t>MALAYSIA</a:t>
            </a:r>
            <a:endParaRPr lang="en-US" sz="1600" b="1" dirty="0">
              <a:latin typeface="Arial Narrow" panose="020B0606020202030204" pitchFamily="34" charset="0"/>
            </a:endParaRPr>
          </a:p>
        </p:txBody>
      </p:sp>
      <p:sp>
        <p:nvSpPr>
          <p:cNvPr id="3" name="Subtitle 2"/>
          <p:cNvSpPr>
            <a:spLocks noGrp="1"/>
          </p:cNvSpPr>
          <p:nvPr>
            <p:ph type="subTitle" idx="1"/>
          </p:nvPr>
        </p:nvSpPr>
        <p:spPr>
          <a:xfrm>
            <a:off x="593277" y="3616190"/>
            <a:ext cx="5117056" cy="1230681"/>
          </a:xfrm>
          <a:pattFill prst="pct5">
            <a:fgClr>
              <a:schemeClr val="accent1">
                <a:lumMod val="20000"/>
                <a:lumOff val="80000"/>
              </a:schemeClr>
            </a:fgClr>
            <a:bgClr>
              <a:schemeClr val="accent1">
                <a:lumMod val="20000"/>
                <a:lumOff val="80000"/>
              </a:schemeClr>
            </a:bgClr>
          </a:pattFill>
          <a:effectLst>
            <a:outerShdw blurRad="50800" dist="38100" dir="5400000" algn="t" rotWithShape="0">
              <a:prstClr val="black">
                <a:alpha val="40000"/>
              </a:prstClr>
            </a:outerShdw>
          </a:effectLst>
        </p:spPr>
        <p:txBody>
          <a:bodyPr>
            <a:normAutofit/>
          </a:bodyPr>
          <a:lstStyle/>
          <a:p>
            <a:pPr algn="l"/>
            <a:r>
              <a:rPr lang="en-US" sz="1800" b="1" dirty="0" smtClean="0">
                <a:solidFill>
                  <a:srgbClr val="0C25A0"/>
                </a:solidFill>
                <a:effectLst>
                  <a:outerShdw blurRad="38100" dist="38100" dir="2700000" algn="tl">
                    <a:srgbClr val="000000">
                      <a:alpha val="43137"/>
                    </a:srgbClr>
                  </a:outerShdw>
                </a:effectLst>
                <a:latin typeface="Arial Narrow" panose="020B0606020202030204" pitchFamily="34" charset="0"/>
              </a:rPr>
              <a:t>Objective</a:t>
            </a:r>
          </a:p>
          <a:p>
            <a:pPr algn="just"/>
            <a:r>
              <a:rPr lang="en-US" sz="1400" dirty="0" smtClean="0">
                <a:latin typeface="Arial Narrow" panose="020B0606020202030204" pitchFamily="34" charset="0"/>
              </a:rPr>
              <a:t>To </a:t>
            </a:r>
            <a:r>
              <a:rPr lang="en-US" sz="1400" dirty="0">
                <a:latin typeface="Arial Narrow" panose="020B0606020202030204" pitchFamily="34" charset="0"/>
              </a:rPr>
              <a:t>determine any changes in tarsal conjunctiva after 6 months continuous wear (CW) of rigid gas permeable (RGP) contact lens through tarsal and conjunctival impression cytology grading. </a:t>
            </a:r>
            <a:endParaRPr lang="en-US" sz="1400" b="1" dirty="0" smtClean="0">
              <a:latin typeface="Arial Narrow" panose="020B0606020202030204" pitchFamily="34" charset="0"/>
            </a:endParaRPr>
          </a:p>
        </p:txBody>
      </p:sp>
      <p:sp>
        <p:nvSpPr>
          <p:cNvPr id="4" name="TextBox 3"/>
          <p:cNvSpPr txBox="1"/>
          <p:nvPr/>
        </p:nvSpPr>
        <p:spPr>
          <a:xfrm>
            <a:off x="617837" y="1554020"/>
            <a:ext cx="5092497" cy="2000548"/>
          </a:xfrm>
          <a:prstGeom prst="rect">
            <a:avLst/>
          </a:prstGeom>
          <a:pattFill prst="pct5">
            <a:fgClr>
              <a:schemeClr val="accent1">
                <a:lumMod val="40000"/>
                <a:lumOff val="60000"/>
              </a:schemeClr>
            </a:fgClr>
            <a:bgClr>
              <a:schemeClr val="accent1">
                <a:lumMod val="20000"/>
                <a:lumOff val="80000"/>
              </a:schemeClr>
            </a:bgClr>
          </a:pattFill>
          <a:ln w="12700">
            <a:noFill/>
          </a:ln>
          <a:effectLst>
            <a:outerShdw blurRad="50800" dist="38100" dir="5400000" algn="t" rotWithShape="0">
              <a:prstClr val="black">
                <a:alpha val="40000"/>
              </a:prstClr>
            </a:outerShdw>
          </a:effectLst>
        </p:spPr>
        <p:txBody>
          <a:bodyPr wrap="square" rtlCol="0">
            <a:spAutoFit/>
          </a:bodyPr>
          <a:lstStyle/>
          <a:p>
            <a:r>
              <a:rPr lang="en-US" b="1" dirty="0" smtClean="0">
                <a:solidFill>
                  <a:srgbClr val="0C25A0"/>
                </a:solidFill>
                <a:effectLst>
                  <a:outerShdw blurRad="38100" dist="38100" dir="2700000" algn="tl">
                    <a:srgbClr val="000000">
                      <a:alpha val="43137"/>
                    </a:srgbClr>
                  </a:outerShdw>
                </a:effectLst>
                <a:latin typeface="Arial Narrow" panose="020B0606020202030204" pitchFamily="34" charset="0"/>
              </a:rPr>
              <a:t>Introduction</a:t>
            </a:r>
          </a:p>
          <a:p>
            <a:endParaRPr lang="en-US" sz="400" b="1" dirty="0" smtClean="0"/>
          </a:p>
          <a:p>
            <a:pPr algn="just"/>
            <a:r>
              <a:rPr lang="en-US" sz="1400" dirty="0" smtClean="0">
                <a:latin typeface="Arial Narrow" panose="020B0606020202030204" pitchFamily="34" charset="0"/>
              </a:rPr>
              <a:t>◘ Tarsal conjunctiva is in constant rubbing with the surface </a:t>
            </a:r>
            <a:r>
              <a:rPr lang="en-US" sz="1400" dirty="0" smtClean="0">
                <a:latin typeface="Arial Narrow" panose="020B0606020202030204" pitchFamily="34" charset="0"/>
              </a:rPr>
              <a:t>of contact lens. </a:t>
            </a:r>
            <a:r>
              <a:rPr lang="en-US" sz="1400" dirty="0" smtClean="0">
                <a:latin typeface="Arial Narrow" panose="020B0606020202030204" pitchFamily="34" charset="0"/>
              </a:rPr>
              <a:t>Changes in tarsal conjunctiva such as in appearance and morphology cells can occur secondary to CL wear (</a:t>
            </a:r>
            <a:r>
              <a:rPr lang="en-US" sz="1400" dirty="0" err="1" smtClean="0">
                <a:latin typeface="Arial Narrow" panose="020B0606020202030204" pitchFamily="34" charset="0"/>
              </a:rPr>
              <a:t>Allansmith</a:t>
            </a:r>
            <a:r>
              <a:rPr lang="en-US" sz="1400" dirty="0" smtClean="0">
                <a:latin typeface="Arial Narrow" panose="020B0606020202030204" pitchFamily="34" charset="0"/>
              </a:rPr>
              <a:t> et </a:t>
            </a:r>
            <a:r>
              <a:rPr lang="en-US" sz="1400" dirty="0" smtClean="0">
                <a:latin typeface="Arial Narrow" panose="020B0606020202030204" pitchFamily="34" charset="0"/>
              </a:rPr>
              <a:t>al.1997, Begley </a:t>
            </a:r>
            <a:r>
              <a:rPr lang="en-US" sz="1400" dirty="0" smtClean="0">
                <a:latin typeface="Arial Narrow" panose="020B0606020202030204" pitchFamily="34" charset="0"/>
              </a:rPr>
              <a:t>et al. 1990). </a:t>
            </a:r>
          </a:p>
          <a:p>
            <a:pPr algn="just"/>
            <a:endParaRPr lang="en-US" sz="200" dirty="0" smtClean="0">
              <a:latin typeface="Arial Narrow" panose="020B0606020202030204" pitchFamily="34" charset="0"/>
            </a:endParaRPr>
          </a:p>
          <a:p>
            <a:pPr algn="just">
              <a:defRPr/>
            </a:pPr>
            <a:r>
              <a:rPr lang="en-US" sz="1400" dirty="0">
                <a:latin typeface="Arial Narrow" panose="020B0606020202030204" pitchFamily="34" charset="0"/>
              </a:rPr>
              <a:t>◘  </a:t>
            </a:r>
            <a:r>
              <a:rPr lang="en-US" sz="1400" dirty="0" err="1">
                <a:latin typeface="Arial Narrow" panose="020B0606020202030204" pitchFamily="34" charset="0"/>
              </a:rPr>
              <a:t>Aakre</a:t>
            </a:r>
            <a:r>
              <a:rPr lang="en-US" sz="1400" dirty="0">
                <a:latin typeface="Arial Narrow" panose="020B0606020202030204" pitchFamily="34" charset="0"/>
              </a:rPr>
              <a:t> et al. (2004) had reported that the contact lens induced papillary conjunctivitis  increased in contact lens wearers</a:t>
            </a:r>
            <a:r>
              <a:rPr lang="en-US" sz="1400" dirty="0" smtClean="0">
                <a:latin typeface="Arial Narrow" panose="020B0606020202030204" pitchFamily="34" charset="0"/>
              </a:rPr>
              <a:t>.</a:t>
            </a:r>
          </a:p>
          <a:p>
            <a:pPr algn="just">
              <a:defRPr/>
            </a:pPr>
            <a:endParaRPr lang="en-US" sz="200" dirty="0">
              <a:latin typeface="Arial Narrow" panose="020B0606020202030204" pitchFamily="34" charset="0"/>
            </a:endParaRPr>
          </a:p>
          <a:p>
            <a:pPr algn="just">
              <a:defRPr/>
            </a:pPr>
            <a:r>
              <a:rPr lang="en-US" sz="1400" dirty="0">
                <a:latin typeface="Arial Narrow" panose="020B0606020202030204" pitchFamily="34" charset="0"/>
              </a:rPr>
              <a:t>◘  Tarsal grades were found to be higher in contact lens wearers compared to non-contact lens wearers (</a:t>
            </a:r>
            <a:r>
              <a:rPr lang="en-US" sz="1400" dirty="0" err="1">
                <a:latin typeface="Arial Narrow" panose="020B0606020202030204" pitchFamily="34" charset="0"/>
              </a:rPr>
              <a:t>Anshu</a:t>
            </a:r>
            <a:r>
              <a:rPr lang="en-US" sz="1400" dirty="0">
                <a:latin typeface="Arial Narrow" panose="020B0606020202030204" pitchFamily="34" charset="0"/>
              </a:rPr>
              <a:t> et al. 2001</a:t>
            </a:r>
            <a:r>
              <a:rPr lang="en-US" sz="1400" dirty="0" smtClean="0">
                <a:latin typeface="Arial Narrow" panose="020B0606020202030204" pitchFamily="34" charset="0"/>
              </a:rPr>
              <a:t>).</a:t>
            </a:r>
            <a:endParaRPr lang="en-US" sz="1400" dirty="0">
              <a:latin typeface="Arial Narrow" panose="020B0606020202030204" pitchFamily="34" charset="0"/>
            </a:endParaRPr>
          </a:p>
        </p:txBody>
      </p:sp>
      <p:sp>
        <p:nvSpPr>
          <p:cNvPr id="5" name="TextBox 4"/>
          <p:cNvSpPr txBox="1"/>
          <p:nvPr/>
        </p:nvSpPr>
        <p:spPr>
          <a:xfrm>
            <a:off x="5924938" y="1554020"/>
            <a:ext cx="5663681" cy="4924425"/>
          </a:xfrm>
          <a:prstGeom prst="rect">
            <a:avLst/>
          </a:prstGeom>
          <a:pattFill prst="pct5">
            <a:fgClr>
              <a:schemeClr val="accent1">
                <a:lumMod val="20000"/>
                <a:lumOff val="80000"/>
              </a:schemeClr>
            </a:fgClr>
            <a:bgClr>
              <a:schemeClr val="accent1">
                <a:lumMod val="20000"/>
                <a:lumOff val="80000"/>
              </a:schemeClr>
            </a:bgClr>
          </a:pattFill>
          <a:effectLst>
            <a:outerShdw blurRad="50800" dist="38100" dir="5400000" algn="t" rotWithShape="0">
              <a:prstClr val="black">
                <a:alpha val="40000"/>
              </a:prstClr>
            </a:outerShdw>
          </a:effectLst>
        </p:spPr>
        <p:txBody>
          <a:bodyPr wrap="square" rtlCol="0">
            <a:spAutoFit/>
          </a:bodyPr>
          <a:lstStyle/>
          <a:p>
            <a:pPr algn="just">
              <a:spcBef>
                <a:spcPct val="0"/>
              </a:spcBef>
            </a:pPr>
            <a:endParaRPr lang="en-SG" altLang="en-US" sz="800" dirty="0" smtClean="0">
              <a:latin typeface="Arial Narrow" panose="020B0606020202030204" pitchFamily="34" charset="0"/>
            </a:endParaRPr>
          </a:p>
          <a:p>
            <a:pPr algn="just">
              <a:spcBef>
                <a:spcPct val="0"/>
              </a:spcBef>
            </a:pPr>
            <a:r>
              <a:rPr lang="en-US" altLang="en-US" sz="1400" dirty="0" smtClean="0">
                <a:latin typeface="Arial Narrow" panose="020B0606020202030204" pitchFamily="34" charset="0"/>
              </a:rPr>
              <a:t>◘  Control group consists of 47 non-CL wearers.</a:t>
            </a:r>
          </a:p>
          <a:p>
            <a:pPr algn="just">
              <a:spcBef>
                <a:spcPct val="0"/>
              </a:spcBef>
            </a:pPr>
            <a:endParaRPr lang="en-US" altLang="en-US" sz="400" dirty="0" smtClean="0">
              <a:latin typeface="Arial Narrow" panose="020B0606020202030204" pitchFamily="34" charset="0"/>
            </a:endParaRPr>
          </a:p>
          <a:p>
            <a:pPr algn="just">
              <a:spcBef>
                <a:spcPct val="0"/>
              </a:spcBef>
            </a:pPr>
            <a:r>
              <a:rPr lang="en-US" altLang="en-US" sz="1400" dirty="0" smtClean="0">
                <a:latin typeface="Arial Narrow" panose="020B0606020202030204" pitchFamily="34" charset="0"/>
              </a:rPr>
              <a:t>◘ The examination of tarsal appearance and morphological changes of tarsal cells were carried out on RE only at 0 and 6-month of RGPCW contact lens wear.</a:t>
            </a:r>
          </a:p>
          <a:p>
            <a:pPr algn="just">
              <a:spcBef>
                <a:spcPct val="0"/>
              </a:spcBef>
            </a:pPr>
            <a:endParaRPr lang="en-US" altLang="en-US" sz="400" dirty="0" smtClean="0">
              <a:latin typeface="Arial Narrow" panose="020B0606020202030204" pitchFamily="34" charset="0"/>
            </a:endParaRPr>
          </a:p>
          <a:p>
            <a:pPr algn="just">
              <a:spcBef>
                <a:spcPct val="0"/>
              </a:spcBef>
            </a:pPr>
            <a:r>
              <a:rPr lang="en-US" altLang="en-US" sz="1400" dirty="0" smtClean="0">
                <a:latin typeface="Arial Narrow" panose="020B0606020202030204" pitchFamily="34" charset="0"/>
              </a:rPr>
              <a:t>◘ Tarsal conjunctiva photos were graded for roughness and redness in 3 separated zones, using IER grading scale (1997) interpolated into 0.1 increments. Photos of the tarsal conjunctiva were taken by using Camera Nikon Coolpix 4500 attached to Topcon SL 3F Slit Lamp (Fig 1). The degree of redness and roughness observed in each of the 3 zones were graded. The average grade for each zone and overall tarsal conjunctiva grade were calculated. </a:t>
            </a:r>
          </a:p>
          <a:p>
            <a:pPr algn="just">
              <a:spcBef>
                <a:spcPct val="0"/>
              </a:spcBef>
            </a:pPr>
            <a:endParaRPr lang="en-US" altLang="en-US" sz="1400" dirty="0">
              <a:latin typeface="Arial Narrow" panose="020B0606020202030204" pitchFamily="34" charset="0"/>
            </a:endParaRPr>
          </a:p>
          <a:p>
            <a:pPr algn="just">
              <a:spcBef>
                <a:spcPct val="0"/>
              </a:spcBef>
            </a:pPr>
            <a:endParaRPr lang="en-US" altLang="en-US" sz="1400" dirty="0" smtClean="0">
              <a:latin typeface="Arial Narrow" panose="020B0606020202030204" pitchFamily="34" charset="0"/>
            </a:endParaRPr>
          </a:p>
          <a:p>
            <a:pPr algn="just">
              <a:spcBef>
                <a:spcPct val="0"/>
              </a:spcBef>
            </a:pPr>
            <a:endParaRPr lang="en-US" altLang="en-US" sz="1400" dirty="0">
              <a:latin typeface="Arial Narrow" panose="020B0606020202030204" pitchFamily="34" charset="0"/>
            </a:endParaRPr>
          </a:p>
          <a:p>
            <a:pPr algn="just">
              <a:spcBef>
                <a:spcPct val="0"/>
              </a:spcBef>
            </a:pPr>
            <a:endParaRPr lang="en-US" altLang="en-US" sz="1400" dirty="0" smtClean="0">
              <a:latin typeface="Arial Narrow" panose="020B0606020202030204" pitchFamily="34" charset="0"/>
            </a:endParaRPr>
          </a:p>
          <a:p>
            <a:pPr algn="just">
              <a:spcBef>
                <a:spcPct val="0"/>
              </a:spcBef>
            </a:pPr>
            <a:endParaRPr lang="en-US" altLang="en-US" sz="1400" dirty="0">
              <a:latin typeface="Arial Narrow" panose="020B0606020202030204" pitchFamily="34" charset="0"/>
            </a:endParaRPr>
          </a:p>
          <a:p>
            <a:pPr algn="just">
              <a:spcBef>
                <a:spcPct val="0"/>
              </a:spcBef>
            </a:pPr>
            <a:endParaRPr lang="en-US" altLang="en-US" sz="1400" dirty="0" smtClean="0">
              <a:latin typeface="Arial Narrow" panose="020B0606020202030204" pitchFamily="34" charset="0"/>
            </a:endParaRPr>
          </a:p>
          <a:p>
            <a:pPr algn="just">
              <a:spcBef>
                <a:spcPct val="0"/>
              </a:spcBef>
            </a:pPr>
            <a:endParaRPr lang="en-US" altLang="en-US" sz="1400" dirty="0" smtClean="0">
              <a:latin typeface="Arial Narrow" panose="020B0606020202030204" pitchFamily="34" charset="0"/>
            </a:endParaRPr>
          </a:p>
          <a:p>
            <a:pPr algn="just">
              <a:spcBef>
                <a:spcPct val="0"/>
              </a:spcBef>
            </a:pPr>
            <a:endParaRPr lang="en-US" altLang="en-US" sz="1400" dirty="0" smtClean="0">
              <a:latin typeface="Arial Narrow" panose="020B0606020202030204" pitchFamily="34" charset="0"/>
            </a:endParaRPr>
          </a:p>
          <a:p>
            <a:pPr>
              <a:spcBef>
                <a:spcPct val="0"/>
              </a:spcBef>
            </a:pPr>
            <a:endParaRPr lang="en-US" altLang="en-US" sz="1200" b="1" dirty="0" smtClean="0">
              <a:latin typeface="Arial Narrow" panose="020B0606020202030204" pitchFamily="34" charset="0"/>
            </a:endParaRPr>
          </a:p>
          <a:p>
            <a:pPr algn="ctr">
              <a:spcBef>
                <a:spcPct val="0"/>
              </a:spcBef>
            </a:pPr>
            <a:endParaRPr lang="en-US" altLang="en-US" sz="1200" b="1" dirty="0" smtClean="0">
              <a:latin typeface="Arial Narrow" panose="020B0606020202030204" pitchFamily="34" charset="0"/>
            </a:endParaRPr>
          </a:p>
          <a:p>
            <a:pPr algn="ctr">
              <a:spcBef>
                <a:spcPct val="0"/>
              </a:spcBef>
            </a:pPr>
            <a:r>
              <a:rPr lang="en-US" altLang="en-US" sz="1200" b="1" dirty="0" smtClean="0">
                <a:latin typeface="Arial Narrow" panose="020B0606020202030204" pitchFamily="34" charset="0"/>
              </a:rPr>
              <a:t>Fig 1:  Three zones of tarsal conjunctiva under white light (left) </a:t>
            </a:r>
          </a:p>
          <a:p>
            <a:pPr algn="ctr">
              <a:spcBef>
                <a:spcPct val="0"/>
              </a:spcBef>
            </a:pPr>
            <a:r>
              <a:rPr lang="en-US" altLang="en-US" sz="1200" b="1" dirty="0" smtClean="0">
                <a:latin typeface="Arial Narrow" panose="020B0606020202030204" pitchFamily="34" charset="0"/>
              </a:rPr>
              <a:t>     and cobalt-blue illumination (right)</a:t>
            </a:r>
          </a:p>
          <a:p>
            <a:pPr algn="ctr">
              <a:spcBef>
                <a:spcPct val="0"/>
              </a:spcBef>
            </a:pPr>
            <a:endParaRPr lang="en-US" altLang="en-US" sz="1200" b="1" dirty="0" smtClean="0">
              <a:latin typeface="Arial Narrow" panose="020B0606020202030204" pitchFamily="34" charset="0"/>
            </a:endParaRPr>
          </a:p>
        </p:txBody>
      </p:sp>
      <p:sp>
        <p:nvSpPr>
          <p:cNvPr id="6" name="TextBox 5"/>
          <p:cNvSpPr txBox="1"/>
          <p:nvPr/>
        </p:nvSpPr>
        <p:spPr>
          <a:xfrm>
            <a:off x="617836" y="4951622"/>
            <a:ext cx="5092497" cy="1446550"/>
          </a:xfrm>
          <a:prstGeom prst="rect">
            <a:avLst/>
          </a:prstGeom>
          <a:pattFill prst="pct5">
            <a:fgClr>
              <a:schemeClr val="accent1">
                <a:lumMod val="20000"/>
                <a:lumOff val="80000"/>
              </a:schemeClr>
            </a:fgClr>
            <a:bgClr>
              <a:schemeClr val="accent1">
                <a:lumMod val="20000"/>
                <a:lumOff val="80000"/>
              </a:schemeClr>
            </a:bgClr>
          </a:pattFill>
          <a:effectLst>
            <a:outerShdw blurRad="50800" dist="38100" dir="5400000" algn="t" rotWithShape="0">
              <a:prstClr val="black">
                <a:alpha val="40000"/>
              </a:prstClr>
            </a:outerShdw>
          </a:effectLst>
        </p:spPr>
        <p:txBody>
          <a:bodyPr wrap="square" rtlCol="0">
            <a:spAutoFit/>
          </a:bodyPr>
          <a:lstStyle/>
          <a:p>
            <a:r>
              <a:rPr lang="en-US" b="1" dirty="0" smtClean="0">
                <a:solidFill>
                  <a:srgbClr val="0C25A0"/>
                </a:solidFill>
                <a:effectLst>
                  <a:outerShdw blurRad="38100" dist="38100" dir="2700000" algn="tl">
                    <a:srgbClr val="000000">
                      <a:alpha val="43137"/>
                    </a:srgbClr>
                  </a:outerShdw>
                </a:effectLst>
                <a:latin typeface="Arial Narrow" panose="020B0606020202030204" pitchFamily="34" charset="0"/>
              </a:rPr>
              <a:t>Methodology</a:t>
            </a:r>
          </a:p>
          <a:p>
            <a:pPr algn="just">
              <a:spcBef>
                <a:spcPct val="0"/>
              </a:spcBef>
            </a:pPr>
            <a:r>
              <a:rPr lang="en-US" altLang="en-US" sz="1400" dirty="0" smtClean="0">
                <a:latin typeface="Arial Narrow" panose="020B0606020202030204" pitchFamily="34" charset="0"/>
              </a:rPr>
              <a:t>◘  A group of 45 subjects aged between 19-23 years old were </a:t>
            </a:r>
            <a:r>
              <a:rPr lang="en-SG" altLang="en-US" sz="1400" dirty="0" smtClean="0">
                <a:latin typeface="Arial Narrow" panose="020B0606020202030204" pitchFamily="34" charset="0"/>
              </a:rPr>
              <a:t>prescribed with </a:t>
            </a:r>
            <a:r>
              <a:rPr lang="en-US" altLang="en-US" sz="1400" dirty="0" smtClean="0">
                <a:latin typeface="Arial Narrow" panose="020B0606020202030204" pitchFamily="34" charset="0"/>
              </a:rPr>
              <a:t>RGPCW </a:t>
            </a:r>
            <a:r>
              <a:rPr lang="en-US" altLang="en-US" sz="1400" dirty="0" err="1" smtClean="0">
                <a:latin typeface="Arial Narrow" panose="020B0606020202030204" pitchFamily="34" charset="0"/>
              </a:rPr>
              <a:t>Menicon</a:t>
            </a:r>
            <a:r>
              <a:rPr lang="en-US" altLang="en-US" sz="1400" dirty="0" smtClean="0">
                <a:latin typeface="Arial Narrow" panose="020B0606020202030204" pitchFamily="34" charset="0"/>
              </a:rPr>
              <a:t> Z-alpha® lens and were asked to wear the CL in continuous basis for 6 months</a:t>
            </a:r>
            <a:r>
              <a:rPr lang="en-SG" altLang="en-US" sz="1400" dirty="0" smtClean="0">
                <a:latin typeface="Arial Narrow" panose="020B0606020202030204" pitchFamily="34" charset="0"/>
              </a:rPr>
              <a:t>. They were selected based on the pre-set criteria:   (</a:t>
            </a:r>
            <a:r>
              <a:rPr lang="en-SG" altLang="en-US" sz="1400" dirty="0" err="1" smtClean="0">
                <a:latin typeface="Arial Narrow" panose="020B0606020202030204" pitchFamily="34" charset="0"/>
              </a:rPr>
              <a:t>i</a:t>
            </a:r>
            <a:r>
              <a:rPr lang="en-SG" altLang="en-US" sz="1400" dirty="0" smtClean="0">
                <a:latin typeface="Arial Narrow" panose="020B0606020202030204" pitchFamily="34" charset="0"/>
              </a:rPr>
              <a:t>) TBUT in normal range</a:t>
            </a:r>
            <a:r>
              <a:rPr lang="en-US" altLang="en-US" sz="1400" dirty="0" smtClean="0">
                <a:latin typeface="Arial Narrow" panose="020B0606020202030204" pitchFamily="34" charset="0"/>
              </a:rPr>
              <a:t>  (ii) </a:t>
            </a:r>
            <a:r>
              <a:rPr lang="en-SG" altLang="en-US" sz="1400" dirty="0" smtClean="0">
                <a:latin typeface="Arial Narrow" panose="020B0606020202030204" pitchFamily="34" charset="0"/>
              </a:rPr>
              <a:t>Not wearing CL  (</a:t>
            </a:r>
            <a:r>
              <a:rPr lang="en-US" altLang="en-US" sz="1400" dirty="0" smtClean="0">
                <a:latin typeface="Arial Narrow" panose="020B0606020202030204" pitchFamily="34" charset="0"/>
              </a:rPr>
              <a:t>iii)  </a:t>
            </a:r>
            <a:r>
              <a:rPr lang="en-SG" altLang="en-US" sz="1400" dirty="0" smtClean="0">
                <a:latin typeface="Arial Narrow" panose="020B0606020202030204" pitchFamily="34" charset="0"/>
              </a:rPr>
              <a:t>No history of systemic/ocular disease</a:t>
            </a:r>
            <a:r>
              <a:rPr lang="en-US" altLang="en-US" sz="1400" dirty="0">
                <a:latin typeface="Arial Narrow" panose="020B0606020202030204" pitchFamily="34" charset="0"/>
              </a:rPr>
              <a:t> </a:t>
            </a:r>
            <a:r>
              <a:rPr lang="en-US" altLang="en-US" sz="1400" dirty="0" smtClean="0">
                <a:latin typeface="Arial Narrow" panose="020B0606020202030204" pitchFamily="34" charset="0"/>
              </a:rPr>
              <a:t>  (</a:t>
            </a:r>
            <a:r>
              <a:rPr lang="en-SG" altLang="en-US" sz="1400" dirty="0" smtClean="0">
                <a:latin typeface="Arial Narrow" panose="020B0606020202030204" pitchFamily="34" charset="0"/>
              </a:rPr>
              <a:t>iv) No clinical significant of conjunctiva disease</a:t>
            </a:r>
          </a:p>
        </p:txBody>
      </p:sp>
      <p:pic>
        <p:nvPicPr>
          <p:cNvPr id="7" name="Picture 6"/>
          <p:cNvPicPr>
            <a:picLocks noChangeAspect="1"/>
          </p:cNvPicPr>
          <p:nvPr/>
        </p:nvPicPr>
        <p:blipFill>
          <a:blip r:embed="rId2"/>
          <a:stretch>
            <a:fillRect/>
          </a:stretch>
        </p:blipFill>
        <p:spPr>
          <a:xfrm>
            <a:off x="6942494" y="3893647"/>
            <a:ext cx="3561883" cy="1835349"/>
          </a:xfrm>
          <a:prstGeom prst="rect">
            <a:avLst/>
          </a:prstGeom>
        </p:spPr>
      </p:pic>
      <p:sp>
        <p:nvSpPr>
          <p:cNvPr id="8" name="TextBox 34"/>
          <p:cNvSpPr txBox="1">
            <a:spLocks noChangeArrowheads="1"/>
          </p:cNvSpPr>
          <p:nvPr/>
        </p:nvSpPr>
        <p:spPr bwMode="auto">
          <a:xfrm>
            <a:off x="7613149" y="4492071"/>
            <a:ext cx="9431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100">
                <a:solidFill>
                  <a:schemeClr val="tx1"/>
                </a:solidFill>
                <a:latin typeface="Arial" panose="020B0604020202020204" pitchFamily="34" charset="0"/>
              </a:defRPr>
            </a:lvl1pPr>
            <a:lvl2pPr marL="742950" indent="-285750">
              <a:spcBef>
                <a:spcPct val="20000"/>
              </a:spcBef>
              <a:buChar char="–"/>
              <a:defRPr sz="21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200" b="1" dirty="0">
                <a:latin typeface="Arial Narrow" panose="020B0606020202030204" pitchFamily="34" charset="0"/>
              </a:rPr>
              <a:t>Zone 3</a:t>
            </a:r>
          </a:p>
        </p:txBody>
      </p:sp>
      <p:sp>
        <p:nvSpPr>
          <p:cNvPr id="9" name="TextBox 35"/>
          <p:cNvSpPr txBox="1">
            <a:spLocks noChangeArrowheads="1"/>
          </p:cNvSpPr>
          <p:nvPr/>
        </p:nvSpPr>
        <p:spPr bwMode="auto">
          <a:xfrm>
            <a:off x="9443853" y="4708372"/>
            <a:ext cx="9392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100">
                <a:solidFill>
                  <a:schemeClr val="tx1"/>
                </a:solidFill>
                <a:latin typeface="Arial" panose="020B0604020202020204" pitchFamily="34" charset="0"/>
              </a:defRPr>
            </a:lvl1pPr>
            <a:lvl2pPr marL="742950" indent="-285750">
              <a:spcBef>
                <a:spcPct val="20000"/>
              </a:spcBef>
              <a:buChar char="–"/>
              <a:defRPr sz="21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200" b="1" dirty="0">
                <a:latin typeface="Arial Narrow" panose="020B0606020202030204" pitchFamily="34" charset="0"/>
              </a:rPr>
              <a:t>Zone 2</a:t>
            </a:r>
          </a:p>
        </p:txBody>
      </p:sp>
      <p:sp>
        <p:nvSpPr>
          <p:cNvPr id="10" name="TextBox 36"/>
          <p:cNvSpPr txBox="1">
            <a:spLocks noChangeArrowheads="1"/>
          </p:cNvSpPr>
          <p:nvPr/>
        </p:nvSpPr>
        <p:spPr bwMode="auto">
          <a:xfrm>
            <a:off x="9497620" y="4943451"/>
            <a:ext cx="89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100">
                <a:solidFill>
                  <a:schemeClr val="tx1"/>
                </a:solidFill>
                <a:latin typeface="Arial" panose="020B0604020202020204" pitchFamily="34" charset="0"/>
              </a:defRPr>
            </a:lvl1pPr>
            <a:lvl2pPr marL="742950" indent="-285750">
              <a:spcBef>
                <a:spcPct val="20000"/>
              </a:spcBef>
              <a:buChar char="–"/>
              <a:defRPr sz="21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200" b="1" dirty="0">
                <a:latin typeface="Arial Narrow" panose="020B0606020202030204" pitchFamily="34" charset="0"/>
              </a:rPr>
              <a:t>Zone 1</a:t>
            </a:r>
          </a:p>
        </p:txBody>
      </p:sp>
      <p:sp>
        <p:nvSpPr>
          <p:cNvPr id="11" name="TextBox 37"/>
          <p:cNvSpPr txBox="1">
            <a:spLocks noChangeArrowheads="1"/>
          </p:cNvSpPr>
          <p:nvPr/>
        </p:nvSpPr>
        <p:spPr bwMode="auto">
          <a:xfrm>
            <a:off x="7742581" y="4968894"/>
            <a:ext cx="8308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100">
                <a:solidFill>
                  <a:schemeClr val="tx1"/>
                </a:solidFill>
                <a:latin typeface="Arial" panose="020B0604020202020204" pitchFamily="34" charset="0"/>
              </a:defRPr>
            </a:lvl1pPr>
            <a:lvl2pPr marL="742950" indent="-285750">
              <a:spcBef>
                <a:spcPct val="20000"/>
              </a:spcBef>
              <a:buChar char="–"/>
              <a:defRPr sz="21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200" b="1" dirty="0">
                <a:latin typeface="Arial Narrow" panose="020B0606020202030204" pitchFamily="34" charset="0"/>
              </a:rPr>
              <a:t>Zone 1</a:t>
            </a:r>
          </a:p>
        </p:txBody>
      </p:sp>
      <p:sp>
        <p:nvSpPr>
          <p:cNvPr id="12" name="TextBox 38"/>
          <p:cNvSpPr txBox="1">
            <a:spLocks noChangeArrowheads="1"/>
          </p:cNvSpPr>
          <p:nvPr/>
        </p:nvSpPr>
        <p:spPr bwMode="auto">
          <a:xfrm>
            <a:off x="7675443" y="4741738"/>
            <a:ext cx="8637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100">
                <a:solidFill>
                  <a:schemeClr val="tx1"/>
                </a:solidFill>
                <a:latin typeface="Arial" panose="020B0604020202020204" pitchFamily="34" charset="0"/>
              </a:defRPr>
            </a:lvl1pPr>
            <a:lvl2pPr marL="742950" indent="-285750">
              <a:spcBef>
                <a:spcPct val="20000"/>
              </a:spcBef>
              <a:buChar char="–"/>
              <a:defRPr sz="21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200" b="1" dirty="0" smtClean="0">
                <a:latin typeface="Arial Narrow" panose="020B0606020202030204" pitchFamily="34" charset="0"/>
              </a:rPr>
              <a:t>Zone 2</a:t>
            </a:r>
            <a:endParaRPr lang="en-US" altLang="en-US" sz="1200" b="1" dirty="0">
              <a:latin typeface="Arial Narrow" panose="020B0606020202030204" pitchFamily="34" charset="0"/>
            </a:endParaRPr>
          </a:p>
        </p:txBody>
      </p:sp>
      <p:sp>
        <p:nvSpPr>
          <p:cNvPr id="13" name="TextBox 39"/>
          <p:cNvSpPr txBox="1">
            <a:spLocks noChangeArrowheads="1"/>
          </p:cNvSpPr>
          <p:nvPr/>
        </p:nvSpPr>
        <p:spPr bwMode="auto">
          <a:xfrm>
            <a:off x="9455932" y="4430227"/>
            <a:ext cx="8637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100">
                <a:solidFill>
                  <a:schemeClr val="tx1"/>
                </a:solidFill>
                <a:latin typeface="Arial" panose="020B0604020202020204" pitchFamily="34" charset="0"/>
              </a:defRPr>
            </a:lvl1pPr>
            <a:lvl2pPr marL="742950" indent="-285750">
              <a:spcBef>
                <a:spcPct val="20000"/>
              </a:spcBef>
              <a:buChar char="–"/>
              <a:defRPr sz="21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FontTx/>
              <a:buNone/>
            </a:pPr>
            <a:r>
              <a:rPr lang="en-US" altLang="en-US" sz="1200" b="1" dirty="0">
                <a:latin typeface="Arial Narrow" panose="020B0606020202030204" pitchFamily="34" charset="0"/>
              </a:rPr>
              <a:t>Zone 3</a:t>
            </a:r>
          </a:p>
        </p:txBody>
      </p:sp>
      <p:pic>
        <p:nvPicPr>
          <p:cNvPr id="14" name="Picture 24" descr="uk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77" y="540910"/>
            <a:ext cx="647720" cy="772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7170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828" y="419877"/>
            <a:ext cx="5346441" cy="6232849"/>
          </a:xfrm>
          <a:pattFill prst="pct5">
            <a:fgClr>
              <a:schemeClr val="accent1">
                <a:lumMod val="20000"/>
                <a:lumOff val="80000"/>
              </a:schemeClr>
            </a:fgClr>
            <a:bgClr>
              <a:schemeClr val="accent1">
                <a:lumMod val="20000"/>
                <a:lumOff val="80000"/>
              </a:schemeClr>
            </a:bgClr>
          </a:pattFill>
          <a:effectLst>
            <a:outerShdw blurRad="50800" dist="38100" dir="5400000" algn="t" rotWithShape="0">
              <a:prstClr val="black">
                <a:alpha val="40000"/>
              </a:prstClr>
            </a:outerShdw>
          </a:effectLst>
        </p:spPr>
        <p:txBody>
          <a:bodyPr>
            <a:normAutofit/>
          </a:bodyPr>
          <a:lstStyle/>
          <a:p>
            <a:pPr marL="0" indent="0">
              <a:buNone/>
            </a:pPr>
            <a:r>
              <a:rPr lang="en-US" sz="1800" b="1" dirty="0" smtClean="0">
                <a:solidFill>
                  <a:srgbClr val="0C25A0"/>
                </a:solidFill>
                <a:effectLst>
                  <a:outerShdw blurRad="38100" dist="38100" dir="2700000" algn="tl">
                    <a:srgbClr val="000000">
                      <a:alpha val="43137"/>
                    </a:srgbClr>
                  </a:outerShdw>
                </a:effectLst>
                <a:latin typeface="Arial Narrow" panose="020B0606020202030204" pitchFamily="34" charset="0"/>
              </a:rPr>
              <a:t>Methodology</a:t>
            </a:r>
          </a:p>
          <a:p>
            <a:pPr marL="0" indent="0">
              <a:buNone/>
            </a:pPr>
            <a:r>
              <a:rPr lang="en-US" altLang="en-US" sz="1400" dirty="0" smtClean="0">
                <a:latin typeface="Arial Narrow" panose="020B0606020202030204" pitchFamily="34" charset="0"/>
              </a:rPr>
              <a:t>◘ Conjunctival impression cytology technique was carried out to observe the changes on surface of tarsal conjunctiva. The technique was performed by applying 3 x 4mm cellulose acetate paper on the </a:t>
            </a:r>
            <a:r>
              <a:rPr lang="en-US" altLang="en-US" sz="1400" dirty="0" smtClean="0">
                <a:latin typeface="Arial Narrow" panose="020B0606020202030204" pitchFamily="34" charset="0"/>
              </a:rPr>
              <a:t>tarsal conjunctiva </a:t>
            </a:r>
            <a:r>
              <a:rPr lang="en-US" altLang="en-US" sz="1400" dirty="0" smtClean="0">
                <a:latin typeface="Arial Narrow" panose="020B0606020202030204" pitchFamily="34" charset="0"/>
              </a:rPr>
              <a:t>(Fig 2). </a:t>
            </a:r>
            <a:br>
              <a:rPr lang="en-US" altLang="en-US" sz="1400" dirty="0" smtClean="0">
                <a:latin typeface="Arial Narrow" panose="020B0606020202030204" pitchFamily="34" charset="0"/>
              </a:rPr>
            </a:br>
            <a:r>
              <a:rPr lang="en-US" altLang="en-US" sz="400" dirty="0" smtClean="0">
                <a:latin typeface="Arial Narrow" panose="020B0606020202030204" pitchFamily="34" charset="0"/>
              </a:rPr>
              <a:t/>
            </a:r>
            <a:br>
              <a:rPr lang="en-US" altLang="en-US" sz="400" dirty="0" smtClean="0">
                <a:latin typeface="Arial Narrow" panose="020B0606020202030204" pitchFamily="34" charset="0"/>
              </a:rPr>
            </a:br>
            <a:endParaRPr lang="en-US" altLang="en-US" sz="1400" dirty="0">
              <a:latin typeface="Arial Narrow" panose="020B0606020202030204" pitchFamily="34" charset="0"/>
            </a:endParaRPr>
          </a:p>
          <a:p>
            <a:pPr marL="0" indent="0">
              <a:buNone/>
            </a:pPr>
            <a:endParaRPr lang="en-US" altLang="en-US" sz="1400" dirty="0" smtClean="0">
              <a:latin typeface="Arial Narrow" panose="020B0606020202030204" pitchFamily="34" charset="0"/>
            </a:endParaRPr>
          </a:p>
          <a:p>
            <a:pPr marL="0" indent="0">
              <a:buNone/>
            </a:pPr>
            <a:endParaRPr lang="en-US" altLang="en-US" sz="1400" dirty="0">
              <a:latin typeface="Arial Narrow" panose="020B0606020202030204" pitchFamily="34" charset="0"/>
            </a:endParaRPr>
          </a:p>
          <a:p>
            <a:pPr marL="0" indent="0">
              <a:buNone/>
            </a:pPr>
            <a:endParaRPr lang="en-US" altLang="en-US" sz="1400" dirty="0" smtClean="0">
              <a:latin typeface="Arial Narrow" panose="020B0606020202030204" pitchFamily="34" charset="0"/>
            </a:endParaRPr>
          </a:p>
          <a:p>
            <a:pPr marL="0" indent="0">
              <a:buNone/>
            </a:pPr>
            <a:endParaRPr lang="en-US" altLang="en-US" sz="1400" dirty="0">
              <a:latin typeface="Arial Narrow" panose="020B0606020202030204" pitchFamily="34" charset="0"/>
            </a:endParaRPr>
          </a:p>
          <a:p>
            <a:pPr marL="0" indent="0">
              <a:buNone/>
            </a:pPr>
            <a:endParaRPr lang="en-US" altLang="en-US" sz="1400" dirty="0" smtClean="0">
              <a:latin typeface="Arial Narrow" panose="020B0606020202030204" pitchFamily="34" charset="0"/>
            </a:endParaRPr>
          </a:p>
          <a:p>
            <a:pPr marL="0" indent="0">
              <a:buNone/>
            </a:pPr>
            <a:endParaRPr lang="en-US" sz="1400" b="1" dirty="0" smtClean="0">
              <a:latin typeface="Arial Narrow" panose="020B0606020202030204" pitchFamily="34" charset="0"/>
            </a:endParaRPr>
          </a:p>
          <a:p>
            <a:pPr marL="0" indent="0">
              <a:buNone/>
            </a:pPr>
            <a:r>
              <a:rPr lang="en-US" altLang="en-US" sz="1200" b="1" dirty="0">
                <a:latin typeface="Arial Narrow" panose="020B0606020202030204" pitchFamily="34" charset="0"/>
              </a:rPr>
              <a:t> </a:t>
            </a:r>
            <a:r>
              <a:rPr lang="en-US" altLang="en-US" sz="1200" b="1" dirty="0" smtClean="0">
                <a:latin typeface="Arial Narrow" panose="020B0606020202030204" pitchFamily="34" charset="0"/>
              </a:rPr>
              <a:t>                                     </a:t>
            </a:r>
          </a:p>
          <a:p>
            <a:pPr marL="0" indent="0" algn="ctr">
              <a:buNone/>
            </a:pPr>
            <a:r>
              <a:rPr lang="en-US" altLang="en-US" sz="1200" b="1" dirty="0" smtClean="0">
                <a:latin typeface="Arial Narrow" panose="020B0606020202030204" pitchFamily="34" charset="0"/>
              </a:rPr>
              <a:t> Table 1 : Saini grading scale (Saini et al. 1990)</a:t>
            </a:r>
          </a:p>
          <a:p>
            <a:pPr marL="0" indent="0">
              <a:buNone/>
            </a:pPr>
            <a:endParaRPr lang="en-US" sz="1400" dirty="0" smtClean="0"/>
          </a:p>
          <a:p>
            <a:pPr marL="0" indent="0">
              <a:buNone/>
            </a:pPr>
            <a:endParaRPr lang="en-US" sz="1400" dirty="0"/>
          </a:p>
          <a:p>
            <a:pPr marL="0" indent="0">
              <a:buNone/>
            </a:pPr>
            <a:endParaRPr lang="en-US" sz="1400" dirty="0"/>
          </a:p>
        </p:txBody>
      </p:sp>
      <p:sp>
        <p:nvSpPr>
          <p:cNvPr id="6" name="TextBox 34"/>
          <p:cNvSpPr txBox="1">
            <a:spLocks noChangeArrowheads="1"/>
          </p:cNvSpPr>
          <p:nvPr/>
        </p:nvSpPr>
        <p:spPr bwMode="auto">
          <a:xfrm>
            <a:off x="3066696" y="1560582"/>
            <a:ext cx="2782487" cy="461665"/>
          </a:xfrm>
          <a:prstGeom prst="rect">
            <a:avLst/>
          </a:prstGeom>
          <a:pattFill prst="pct5">
            <a:fgClr>
              <a:schemeClr val="accent1">
                <a:lumMod val="20000"/>
                <a:lumOff val="80000"/>
              </a:schemeClr>
            </a:fgClr>
            <a:bgClr>
              <a:schemeClr val="accent1">
                <a:lumMod val="20000"/>
                <a:lumOff val="80000"/>
              </a:schemeClr>
            </a:bgClr>
          </a:pattFill>
          <a:ln>
            <a:noFill/>
          </a:ln>
        </p:spPr>
        <p:txBody>
          <a:bodyPr wrap="square">
            <a:spAutoFit/>
          </a:bodyPr>
          <a:lstStyle>
            <a:lvl1pPr>
              <a:spcBef>
                <a:spcPct val="20000"/>
              </a:spcBef>
              <a:buChar char="•"/>
              <a:defRPr sz="2100">
                <a:solidFill>
                  <a:schemeClr val="tx1"/>
                </a:solidFill>
                <a:latin typeface="Arial" panose="020B0604020202020204" pitchFamily="34" charset="0"/>
              </a:defRPr>
            </a:lvl1pPr>
            <a:lvl2pPr marL="742950" indent="-285750">
              <a:spcBef>
                <a:spcPct val="20000"/>
              </a:spcBef>
              <a:buChar char="–"/>
              <a:defRPr sz="21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spcBef>
                <a:spcPct val="0"/>
              </a:spcBef>
              <a:buNone/>
            </a:pPr>
            <a:r>
              <a:rPr lang="en-US" altLang="en-US" sz="1200" b="1" dirty="0" smtClean="0">
                <a:latin typeface="Calibri" panose="020F0502020204030204" pitchFamily="34" charset="0"/>
              </a:rPr>
              <a:t>Fig 2: </a:t>
            </a:r>
            <a:r>
              <a:rPr lang="en-SG" altLang="en-US" sz="1200" b="1" dirty="0" smtClean="0">
                <a:latin typeface="Arial Narrow" panose="020B0606020202030204" pitchFamily="34" charset="0"/>
              </a:rPr>
              <a:t>Impression was done in few different areas on upper palpebral conjunctiva </a:t>
            </a:r>
            <a:endParaRPr lang="en-US" altLang="en-US" sz="1200" b="1" dirty="0">
              <a:latin typeface="Arial Narrow" panose="020B0606020202030204" pitchFamily="34" charset="0"/>
            </a:endParaRPr>
          </a:p>
        </p:txBody>
      </p:sp>
      <p:sp>
        <p:nvSpPr>
          <p:cNvPr id="9" name="TextBox 37"/>
          <p:cNvSpPr txBox="1">
            <a:spLocks noChangeArrowheads="1"/>
          </p:cNvSpPr>
          <p:nvPr/>
        </p:nvSpPr>
        <p:spPr bwMode="auto">
          <a:xfrm>
            <a:off x="2990792" y="2118042"/>
            <a:ext cx="2858391" cy="1600438"/>
          </a:xfrm>
          <a:prstGeom prst="rect">
            <a:avLst/>
          </a:prstGeom>
          <a:pattFill prst="pct5">
            <a:fgClr>
              <a:schemeClr val="accent1">
                <a:lumMod val="20000"/>
                <a:lumOff val="80000"/>
              </a:schemeClr>
            </a:fgClr>
            <a:bgClr>
              <a:schemeClr val="accent1">
                <a:lumMod val="20000"/>
                <a:lumOff val="80000"/>
              </a:schemeClr>
            </a:bgClr>
          </a:pattFill>
          <a:ln>
            <a:noFill/>
          </a:ln>
        </p:spPr>
        <p:txBody>
          <a:bodyPr wrap="square">
            <a:spAutoFit/>
          </a:bodyPr>
          <a:lstStyle>
            <a:lvl1pPr>
              <a:spcBef>
                <a:spcPct val="20000"/>
              </a:spcBef>
              <a:buChar char="•"/>
              <a:defRPr sz="2100">
                <a:solidFill>
                  <a:schemeClr val="tx1"/>
                </a:solidFill>
                <a:latin typeface="Arial" panose="020B0604020202020204" pitchFamily="34" charset="0"/>
              </a:defRPr>
            </a:lvl1pPr>
            <a:lvl2pPr marL="742950" indent="-285750">
              <a:spcBef>
                <a:spcPct val="20000"/>
              </a:spcBef>
              <a:buChar char="–"/>
              <a:defRPr sz="21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just">
              <a:buNone/>
            </a:pPr>
            <a:r>
              <a:rPr lang="en-US" altLang="en-US" sz="1400" dirty="0" smtClean="0">
                <a:latin typeface="Arial Narrow" panose="020B0606020202030204" pitchFamily="34" charset="0"/>
              </a:rPr>
              <a:t>◘ The cells were stained with Giemsa, </a:t>
            </a:r>
            <a:r>
              <a:rPr lang="en-US" altLang="en-US" sz="1400" dirty="0" err="1" smtClean="0">
                <a:latin typeface="Arial Narrow" panose="020B0606020202030204" pitchFamily="34" charset="0"/>
              </a:rPr>
              <a:t>Hematoxylin</a:t>
            </a:r>
            <a:r>
              <a:rPr lang="en-US" altLang="en-US" sz="1400" dirty="0" smtClean="0">
                <a:latin typeface="Arial Narrow" panose="020B0606020202030204" pitchFamily="34" charset="0"/>
              </a:rPr>
              <a:t> &amp; Eosin and Periodic Acid Schiff. Later, the cells were examined under light microscope and photo documented. The cytology was graded following Saini grading scale (1990) (Table 1).</a:t>
            </a:r>
          </a:p>
        </p:txBody>
      </p:sp>
      <p:sp>
        <p:nvSpPr>
          <p:cNvPr id="10" name="TextBox 38"/>
          <p:cNvSpPr txBox="1">
            <a:spLocks noChangeArrowheads="1"/>
          </p:cNvSpPr>
          <p:nvPr/>
        </p:nvSpPr>
        <p:spPr bwMode="auto">
          <a:xfrm>
            <a:off x="6176866" y="419878"/>
            <a:ext cx="5499618" cy="6143220"/>
          </a:xfrm>
          <a:prstGeom prst="rect">
            <a:avLst/>
          </a:prstGeom>
          <a:pattFill prst="pct5">
            <a:fgClr>
              <a:schemeClr val="accent1">
                <a:lumMod val="20000"/>
                <a:lumOff val="80000"/>
              </a:schemeClr>
            </a:fgClr>
            <a:bgClr>
              <a:schemeClr val="accent1">
                <a:lumMod val="20000"/>
                <a:lumOff val="80000"/>
              </a:schemeClr>
            </a:bgClr>
          </a:pattFill>
          <a:ln>
            <a:noFill/>
          </a:ln>
          <a:effectLst>
            <a:outerShdw blurRad="50800" dist="38100" dir="5400000" algn="t" rotWithShape="0">
              <a:prstClr val="black">
                <a:alpha val="40000"/>
              </a:prstClr>
            </a:outerShdw>
          </a:effectLst>
        </p:spPr>
        <p:txBody>
          <a:bodyPr wrap="square">
            <a:spAutoFit/>
          </a:bodyPr>
          <a:lstStyle>
            <a:lvl1pPr>
              <a:spcBef>
                <a:spcPct val="20000"/>
              </a:spcBef>
              <a:buChar char="•"/>
              <a:defRPr sz="2100">
                <a:solidFill>
                  <a:schemeClr val="tx1"/>
                </a:solidFill>
                <a:latin typeface="Arial" panose="020B0604020202020204" pitchFamily="34" charset="0"/>
              </a:defRPr>
            </a:lvl1pPr>
            <a:lvl2pPr marL="742950" indent="-285750">
              <a:spcBef>
                <a:spcPct val="20000"/>
              </a:spcBef>
              <a:buChar char="–"/>
              <a:defRPr sz="2100">
                <a:solidFill>
                  <a:schemeClr val="tx1"/>
                </a:solidFill>
                <a:latin typeface="Arial" panose="020B0604020202020204" pitchFamily="34" charset="0"/>
              </a:defRPr>
            </a:lvl2pPr>
            <a:lvl3pPr marL="1143000" indent="-228600">
              <a:spcBef>
                <a:spcPct val="20000"/>
              </a:spcBef>
              <a:buChar char="•"/>
              <a:defRPr sz="17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buNone/>
            </a:pPr>
            <a:r>
              <a:rPr lang="en-US" sz="1800" b="1" dirty="0" smtClean="0">
                <a:solidFill>
                  <a:srgbClr val="0C25A0"/>
                </a:solidFill>
                <a:effectLst>
                  <a:outerShdw blurRad="38100" dist="38100" dir="2700000" algn="tl">
                    <a:srgbClr val="000000">
                      <a:alpha val="43137"/>
                    </a:srgbClr>
                  </a:outerShdw>
                </a:effectLst>
                <a:latin typeface="Arial Narrow" panose="020B0606020202030204" pitchFamily="34" charset="0"/>
              </a:rPr>
              <a:t>Results</a:t>
            </a:r>
          </a:p>
          <a:p>
            <a:pPr>
              <a:buNone/>
            </a:pPr>
            <a:endParaRPr lang="en-US" sz="400" b="1" dirty="0" smtClean="0">
              <a:solidFill>
                <a:srgbClr val="0C25A0"/>
              </a:solidFill>
              <a:latin typeface="Arial Narrow" panose="020B0606020202030204" pitchFamily="34" charset="0"/>
            </a:endParaRPr>
          </a:p>
          <a:p>
            <a:pPr algn="just">
              <a:buNone/>
            </a:pPr>
            <a:r>
              <a:rPr lang="en-US" altLang="en-US" sz="1400" dirty="0" smtClean="0">
                <a:latin typeface="Arial Narrow" panose="020B0606020202030204" pitchFamily="34" charset="0"/>
              </a:rPr>
              <a:t>◘  Table 2 showed the distribution of subjects according to race and gender. Majority of the subjects were female and almost 70% of RGPCW lens wearers were Chinese.</a:t>
            </a:r>
          </a:p>
          <a:p>
            <a:pPr algn="just">
              <a:buNone/>
            </a:pPr>
            <a:endParaRPr lang="en-US" altLang="en-US" sz="400" dirty="0" smtClean="0">
              <a:latin typeface="Arial Narrow" panose="020B0606020202030204" pitchFamily="34" charset="0"/>
            </a:endParaRPr>
          </a:p>
          <a:p>
            <a:pPr algn="ctr">
              <a:buNone/>
            </a:pPr>
            <a:r>
              <a:rPr lang="en-US" sz="1200" b="1" dirty="0" smtClean="0">
                <a:latin typeface="Arial Narrow" panose="020B0606020202030204" pitchFamily="34" charset="0"/>
              </a:rPr>
              <a:t>Table 2: Distribution of subjects according to race and gender</a:t>
            </a:r>
          </a:p>
          <a:p>
            <a:pPr algn="ctr">
              <a:buNone/>
            </a:pPr>
            <a:endParaRPr lang="en-US" altLang="en-US" sz="1200" dirty="0" smtClean="0">
              <a:latin typeface="Arial Narrow" panose="020B0606020202030204" pitchFamily="34" charset="0"/>
            </a:endParaRPr>
          </a:p>
          <a:p>
            <a:pPr>
              <a:buNone/>
            </a:pPr>
            <a:endParaRPr lang="en-US" sz="1800" b="1" dirty="0" smtClean="0">
              <a:latin typeface="Arial Narrow" panose="020B0606020202030204" pitchFamily="34" charset="0"/>
            </a:endParaRPr>
          </a:p>
          <a:p>
            <a:pPr>
              <a:buNone/>
            </a:pPr>
            <a:endParaRPr lang="en-US" sz="1800" b="1" dirty="0">
              <a:latin typeface="Arial Narrow" panose="020B0606020202030204" pitchFamily="34" charset="0"/>
            </a:endParaRPr>
          </a:p>
          <a:p>
            <a:pPr>
              <a:buNone/>
            </a:pPr>
            <a:endParaRPr lang="en-US" sz="1800" b="1" dirty="0" smtClean="0">
              <a:latin typeface="Arial Narrow" panose="020B0606020202030204" pitchFamily="34" charset="0"/>
            </a:endParaRPr>
          </a:p>
          <a:p>
            <a:pPr>
              <a:buNone/>
            </a:pPr>
            <a:endParaRPr lang="en-US" sz="1800" b="1" dirty="0">
              <a:latin typeface="Arial Narrow" panose="020B0606020202030204" pitchFamily="34" charset="0"/>
            </a:endParaRPr>
          </a:p>
          <a:p>
            <a:pPr>
              <a:buNone/>
            </a:pPr>
            <a:endParaRPr lang="en-US" sz="800" b="1" dirty="0">
              <a:latin typeface="Arial Narrow" panose="020B0606020202030204" pitchFamily="34" charset="0"/>
            </a:endParaRPr>
          </a:p>
          <a:p>
            <a:pPr>
              <a:buNone/>
            </a:pPr>
            <a:r>
              <a:rPr lang="en-US" altLang="en-US" sz="1400" dirty="0" smtClean="0">
                <a:latin typeface="Arial Narrow" panose="020B0606020202030204" pitchFamily="34" charset="0"/>
              </a:rPr>
              <a:t>  </a:t>
            </a:r>
          </a:p>
          <a:p>
            <a:pPr>
              <a:buNone/>
            </a:pPr>
            <a:r>
              <a:rPr lang="en-US" altLang="en-US" sz="1400" dirty="0" smtClean="0">
                <a:latin typeface="Arial Narrow" panose="020B0606020202030204" pitchFamily="34" charset="0"/>
              </a:rPr>
              <a:t>◘ Table 3 showed the average grades for the redness and roughness of tarsal conjunctiva surface. The redness and roughness grades were averaged from the three different zones.</a:t>
            </a:r>
          </a:p>
          <a:p>
            <a:pPr>
              <a:buNone/>
            </a:pPr>
            <a:endParaRPr lang="en-US" altLang="en-US" sz="400" dirty="0" smtClean="0">
              <a:latin typeface="Arial Narrow" panose="020B0606020202030204" pitchFamily="34" charset="0"/>
            </a:endParaRPr>
          </a:p>
          <a:p>
            <a:pPr algn="ctr">
              <a:buNone/>
            </a:pPr>
            <a:r>
              <a:rPr lang="en-US" altLang="en-US" sz="1200" b="1" dirty="0" smtClean="0">
                <a:latin typeface="Arial Narrow" panose="020B0606020202030204" pitchFamily="34" charset="0"/>
              </a:rPr>
              <a:t>Table 3: Average grade for the redness and roughness of tarsal conjunctiva surface</a:t>
            </a:r>
          </a:p>
          <a:p>
            <a:pPr algn="ctr">
              <a:buNone/>
            </a:pPr>
            <a:endParaRPr lang="en-US" altLang="en-US" sz="1200" dirty="0" smtClean="0">
              <a:latin typeface="Arial Narrow" panose="020B0606020202030204" pitchFamily="34" charset="0"/>
            </a:endParaRPr>
          </a:p>
          <a:p>
            <a:pPr>
              <a:buNone/>
            </a:pPr>
            <a:endParaRPr lang="en-US" altLang="en-US" sz="1400" dirty="0">
              <a:latin typeface="Arial Narrow" panose="020B0606020202030204" pitchFamily="34" charset="0"/>
            </a:endParaRPr>
          </a:p>
          <a:p>
            <a:pPr>
              <a:buNone/>
            </a:pPr>
            <a:endParaRPr lang="en-US" altLang="en-US" sz="1400" dirty="0" smtClean="0">
              <a:latin typeface="Arial Narrow" panose="020B0606020202030204" pitchFamily="34" charset="0"/>
            </a:endParaRPr>
          </a:p>
          <a:p>
            <a:pPr>
              <a:buNone/>
            </a:pPr>
            <a:endParaRPr lang="en-US" altLang="en-US" sz="1400" dirty="0">
              <a:latin typeface="Arial Narrow" panose="020B0606020202030204" pitchFamily="34" charset="0"/>
            </a:endParaRPr>
          </a:p>
          <a:p>
            <a:pPr>
              <a:buNone/>
            </a:pPr>
            <a:endParaRPr lang="en-US" altLang="en-US" sz="1400" dirty="0" smtClean="0">
              <a:latin typeface="Arial Narrow" panose="020B0606020202030204" pitchFamily="34" charset="0"/>
            </a:endParaRPr>
          </a:p>
          <a:p>
            <a:pPr>
              <a:buNone/>
            </a:pPr>
            <a:endParaRPr lang="en-US" altLang="en-US" sz="1400" dirty="0" smtClean="0">
              <a:latin typeface="Arial Narrow" panose="020B0606020202030204" pitchFamily="34" charset="0"/>
            </a:endParaRPr>
          </a:p>
          <a:p>
            <a:pPr>
              <a:buNone/>
            </a:pPr>
            <a:endParaRPr lang="en-US" altLang="en-US" sz="1400" dirty="0" smtClean="0">
              <a:latin typeface="Arial Narrow" panose="020B0606020202030204" pitchFamily="34" charset="0"/>
            </a:endParaRPr>
          </a:p>
        </p:txBody>
      </p:sp>
      <p:pic>
        <p:nvPicPr>
          <p:cNvPr id="12" name="Picture 3" descr="C:\Documents and Settings\UKM\Desktop\Pic subj&amp;tech\subj sito pic\DSC0107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818" y="1600201"/>
            <a:ext cx="2156888" cy="194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Table 13"/>
          <p:cNvGraphicFramePr>
            <a:graphicFrameLocks noGrp="1"/>
          </p:cNvGraphicFramePr>
          <p:nvPr>
            <p:extLst>
              <p:ext uri="{D42A27DB-BD31-4B8C-83A1-F6EECF244321}">
                <p14:modId xmlns:p14="http://schemas.microsoft.com/office/powerpoint/2010/main" val="1716982432"/>
              </p:ext>
            </p:extLst>
          </p:nvPr>
        </p:nvGraphicFramePr>
        <p:xfrm>
          <a:off x="744281" y="4235547"/>
          <a:ext cx="5033533" cy="2195230"/>
        </p:xfrm>
        <a:graphic>
          <a:graphicData uri="http://schemas.openxmlformats.org/drawingml/2006/table">
            <a:tbl>
              <a:tblPr firstRow="1" bandRow="1">
                <a:effectLst>
                  <a:outerShdw blurRad="50800" dist="38100" dir="5400000" algn="t" rotWithShape="0">
                    <a:prstClr val="black">
                      <a:alpha val="40000"/>
                    </a:prstClr>
                  </a:outerShdw>
                </a:effectLst>
              </a:tblPr>
              <a:tblGrid>
                <a:gridCol w="784050"/>
                <a:gridCol w="4249483"/>
              </a:tblGrid>
              <a:tr h="23172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100" b="1" dirty="0" smtClean="0">
                          <a:solidFill>
                            <a:srgbClr val="0C25A0"/>
                          </a:solidFill>
                          <a:effectLst>
                            <a:outerShdw blurRad="38100" dist="38100" dir="2700000" algn="tl">
                              <a:srgbClr val="000000">
                                <a:alpha val="43137"/>
                              </a:srgbClr>
                            </a:outerShdw>
                          </a:effectLst>
                          <a:latin typeface="Arial Narrow" pitchFamily="34" charset="0"/>
                        </a:rPr>
                        <a:t>Grade</a:t>
                      </a:r>
                    </a:p>
                  </a:txBody>
                  <a:tcPr marT="45719" marB="45719">
                    <a:lnL w="12700" cmpd="sng">
                      <a:solidFill>
                        <a:srgbClr val="AABAC9"/>
                      </a:solidFill>
                    </a:lnL>
                    <a:lnR w="12700" cmpd="sng">
                      <a:solidFill>
                        <a:srgbClr val="AABAC9"/>
                      </a:solidFill>
                    </a:lnR>
                    <a:lnT w="12700" cmpd="sng">
                      <a:solidFill>
                        <a:srgbClr val="AABAC9"/>
                      </a:solidFill>
                    </a:lnT>
                    <a:lnB w="38100" cmpd="sng">
                      <a:solidFill>
                        <a:srgbClr val="AABAC9"/>
                      </a:solidFill>
                    </a:lnB>
                    <a:lnTlToBr w="12700" cmpd="sng">
                      <a:noFill/>
                      <a:prstDash val="solid"/>
                    </a:lnTlToBr>
                    <a:lnBlToTr w="12700" cmpd="sng">
                      <a:noFill/>
                      <a:prstDash val="solid"/>
                    </a:lnBlToTr>
                    <a:solidFill>
                      <a:schemeClr val="accent4">
                        <a:lumMod val="40000"/>
                        <a:lumOff val="60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100" b="1" dirty="0" smtClean="0">
                          <a:solidFill>
                            <a:srgbClr val="0C25A0"/>
                          </a:solidFill>
                          <a:effectLst>
                            <a:outerShdw blurRad="38100" dist="38100" dir="2700000" algn="tl">
                              <a:srgbClr val="000000">
                                <a:alpha val="43137"/>
                              </a:srgbClr>
                            </a:outerShdw>
                          </a:effectLst>
                          <a:latin typeface="Arial Narrow" pitchFamily="34" charset="0"/>
                        </a:rPr>
                        <a:t>Explanation</a:t>
                      </a:r>
                      <a:endParaRPr lang="en-US" sz="1100" b="1" dirty="0">
                        <a:solidFill>
                          <a:srgbClr val="0C25A0"/>
                        </a:solidFill>
                        <a:effectLst>
                          <a:outerShdw blurRad="38100" dist="38100" dir="2700000" algn="tl">
                            <a:srgbClr val="000000">
                              <a:alpha val="43137"/>
                            </a:srgbClr>
                          </a:outerShdw>
                        </a:effectLst>
                        <a:latin typeface="Arial Narrow" pitchFamily="34" charset="0"/>
                      </a:endParaRPr>
                    </a:p>
                  </a:txBody>
                  <a:tcPr marT="45719" marB="45719">
                    <a:lnL w="12700" cmpd="sng">
                      <a:solidFill>
                        <a:srgbClr val="AABAC9"/>
                      </a:solidFill>
                    </a:lnL>
                    <a:lnR w="12700" cmpd="sng">
                      <a:solidFill>
                        <a:srgbClr val="AABAC9"/>
                      </a:solidFill>
                    </a:lnR>
                    <a:lnT w="12700" cmpd="sng">
                      <a:solidFill>
                        <a:srgbClr val="AABAC9"/>
                      </a:solidFill>
                    </a:lnT>
                    <a:lnB w="38100" cmpd="sng">
                      <a:solidFill>
                        <a:srgbClr val="AABAC9"/>
                      </a:solidFill>
                    </a:lnB>
                    <a:lnTlToBr w="12700" cmpd="sng">
                      <a:noFill/>
                      <a:prstDash val="solid"/>
                    </a:lnTlToBr>
                    <a:lnBlToTr w="12700" cmpd="sng">
                      <a:noFill/>
                      <a:prstDash val="solid"/>
                    </a:lnBlToTr>
                    <a:solidFill>
                      <a:schemeClr val="accent4">
                        <a:lumMod val="40000"/>
                        <a:lumOff val="60000"/>
                      </a:schemeClr>
                    </a:solidFill>
                  </a:tcPr>
                </a:tc>
              </a:tr>
              <a:tr h="193615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b="1" dirty="0" smtClean="0">
                          <a:solidFill>
                            <a:srgbClr val="0C25A0"/>
                          </a:solidFill>
                          <a:effectLst>
                            <a:outerShdw blurRad="38100" dist="38100" dir="2700000" algn="tl">
                              <a:srgbClr val="000000">
                                <a:alpha val="43137"/>
                              </a:srgbClr>
                            </a:outerShdw>
                          </a:effectLst>
                          <a:latin typeface="Arial Narrow" pitchFamily="34" charset="0"/>
                        </a:rPr>
                        <a:t>I</a:t>
                      </a:r>
                    </a:p>
                    <a:p>
                      <a:pPr algn="ctr"/>
                      <a:endParaRPr lang="en-US" sz="1100" b="1" dirty="0" smtClean="0">
                        <a:solidFill>
                          <a:srgbClr val="0C25A0"/>
                        </a:solidFill>
                        <a:effectLst>
                          <a:outerShdw blurRad="38100" dist="38100" dir="2700000" algn="tl">
                            <a:srgbClr val="000000">
                              <a:alpha val="43137"/>
                            </a:srgbClr>
                          </a:outerShdw>
                        </a:effectLst>
                        <a:latin typeface="Arial Narrow" pitchFamily="34" charset="0"/>
                      </a:endParaRPr>
                    </a:p>
                    <a:p>
                      <a:pPr algn="ctr"/>
                      <a:endParaRPr lang="en-US" sz="1100" b="1" dirty="0" smtClean="0">
                        <a:solidFill>
                          <a:srgbClr val="0C25A0"/>
                        </a:solidFill>
                        <a:effectLst>
                          <a:outerShdw blurRad="38100" dist="38100" dir="2700000" algn="tl">
                            <a:srgbClr val="000000">
                              <a:alpha val="43137"/>
                            </a:srgbClr>
                          </a:outerShdw>
                        </a:effectLst>
                        <a:latin typeface="Arial Narrow" pitchFamily="34" charset="0"/>
                      </a:endParaRPr>
                    </a:p>
                    <a:p>
                      <a:pPr algn="ctr"/>
                      <a:r>
                        <a:rPr lang="en-US" sz="1100" b="1" dirty="0" smtClean="0">
                          <a:solidFill>
                            <a:srgbClr val="0C25A0"/>
                          </a:solidFill>
                          <a:effectLst>
                            <a:outerShdw blurRad="38100" dist="38100" dir="2700000" algn="tl">
                              <a:srgbClr val="000000">
                                <a:alpha val="43137"/>
                              </a:srgbClr>
                            </a:outerShdw>
                          </a:effectLst>
                          <a:latin typeface="Arial Narrow" pitchFamily="34" charset="0"/>
                        </a:rPr>
                        <a:t>II</a:t>
                      </a:r>
                    </a:p>
                    <a:p>
                      <a:pPr algn="ctr"/>
                      <a:endParaRPr lang="en-US" sz="1100" b="1" dirty="0" smtClean="0">
                        <a:solidFill>
                          <a:srgbClr val="0C25A0"/>
                        </a:solidFill>
                        <a:effectLst>
                          <a:outerShdw blurRad="38100" dist="38100" dir="2700000" algn="tl">
                            <a:srgbClr val="000000">
                              <a:alpha val="43137"/>
                            </a:srgbClr>
                          </a:outerShdw>
                        </a:effectLst>
                        <a:latin typeface="Arial Narrow" pitchFamily="34" charset="0"/>
                      </a:endParaRPr>
                    </a:p>
                    <a:p>
                      <a:pPr algn="ctr"/>
                      <a:endParaRPr lang="en-US" sz="1100" b="1" dirty="0" smtClean="0">
                        <a:solidFill>
                          <a:srgbClr val="0C25A0"/>
                        </a:solidFill>
                        <a:effectLst>
                          <a:outerShdw blurRad="38100" dist="38100" dir="2700000" algn="tl">
                            <a:srgbClr val="000000">
                              <a:alpha val="43137"/>
                            </a:srgbClr>
                          </a:outerShdw>
                        </a:effectLst>
                        <a:latin typeface="Arial Narrow" pitchFamily="34" charset="0"/>
                      </a:endParaRPr>
                    </a:p>
                    <a:p>
                      <a:pPr algn="ctr"/>
                      <a:r>
                        <a:rPr lang="en-US" sz="1100" b="1" dirty="0" smtClean="0">
                          <a:solidFill>
                            <a:srgbClr val="0C25A0"/>
                          </a:solidFill>
                          <a:effectLst>
                            <a:outerShdw blurRad="38100" dist="38100" dir="2700000" algn="tl">
                              <a:srgbClr val="000000">
                                <a:alpha val="43137"/>
                              </a:srgbClr>
                            </a:outerShdw>
                          </a:effectLst>
                          <a:latin typeface="Arial Narrow" pitchFamily="34" charset="0"/>
                        </a:rPr>
                        <a:t>III</a:t>
                      </a:r>
                    </a:p>
                    <a:p>
                      <a:pPr algn="ctr"/>
                      <a:endParaRPr lang="en-US" sz="1100" b="1" dirty="0" smtClean="0">
                        <a:solidFill>
                          <a:srgbClr val="0C25A0"/>
                        </a:solidFill>
                        <a:effectLst>
                          <a:outerShdw blurRad="38100" dist="38100" dir="2700000" algn="tl">
                            <a:srgbClr val="000000">
                              <a:alpha val="43137"/>
                            </a:srgbClr>
                          </a:outerShdw>
                        </a:effectLst>
                        <a:latin typeface="Arial Narrow" pitchFamily="34" charset="0"/>
                      </a:endParaRPr>
                    </a:p>
                    <a:p>
                      <a:pPr algn="ctr"/>
                      <a:endParaRPr lang="en-US" sz="1100" b="1" dirty="0" smtClean="0">
                        <a:solidFill>
                          <a:srgbClr val="0C25A0"/>
                        </a:solidFill>
                        <a:effectLst>
                          <a:outerShdw blurRad="38100" dist="38100" dir="2700000" algn="tl">
                            <a:srgbClr val="000000">
                              <a:alpha val="43137"/>
                            </a:srgbClr>
                          </a:outerShdw>
                        </a:effectLst>
                        <a:latin typeface="Arial Narrow" pitchFamily="34" charset="0"/>
                      </a:endParaRPr>
                    </a:p>
                    <a:p>
                      <a:pPr algn="ctr"/>
                      <a:r>
                        <a:rPr lang="en-US" sz="1100" b="1" dirty="0" smtClean="0">
                          <a:solidFill>
                            <a:srgbClr val="0C25A0"/>
                          </a:solidFill>
                          <a:effectLst>
                            <a:outerShdw blurRad="38100" dist="38100" dir="2700000" algn="tl">
                              <a:srgbClr val="000000">
                                <a:alpha val="43137"/>
                              </a:srgbClr>
                            </a:outerShdw>
                          </a:effectLst>
                          <a:latin typeface="Arial Narrow" pitchFamily="34" charset="0"/>
                        </a:rPr>
                        <a:t>IV</a:t>
                      </a:r>
                      <a:endParaRPr lang="en-US" sz="1100" b="1" dirty="0">
                        <a:solidFill>
                          <a:srgbClr val="0C25A0"/>
                        </a:solidFill>
                        <a:effectLst>
                          <a:outerShdw blurRad="38100" dist="38100" dir="2700000" algn="tl">
                            <a:srgbClr val="000000">
                              <a:alpha val="43137"/>
                            </a:srgbClr>
                          </a:outerShdw>
                        </a:effectLst>
                        <a:latin typeface="Arial Narrow" pitchFamily="34" charset="0"/>
                      </a:endParaRPr>
                    </a:p>
                  </a:txBody>
                  <a:tcPr marT="45719" marB="45719">
                    <a:lnL w="12700" cmpd="sng">
                      <a:solidFill>
                        <a:srgbClr val="AABAC9"/>
                      </a:solidFill>
                    </a:lnL>
                    <a:lnR w="12700" cmpd="sng">
                      <a:solidFill>
                        <a:srgbClr val="AABAC9"/>
                      </a:solidFill>
                    </a:lnR>
                    <a:lnT w="38100" cmpd="sng">
                      <a:solidFill>
                        <a:srgbClr val="AABAC9"/>
                      </a:solidFill>
                    </a:lnT>
                    <a:lnB w="12700" cmpd="sng">
                      <a:solidFill>
                        <a:srgbClr val="AABAC9"/>
                      </a:solidFill>
                    </a:lnB>
                    <a:lnTlToBr w="12700" cmpd="sng">
                      <a:noFill/>
                      <a:prstDash val="solid"/>
                    </a:lnTlToBr>
                    <a:lnBlToTr w="12700" cmpd="sng">
                      <a:noFill/>
                      <a:prstDash val="solid"/>
                    </a:lnBlToTr>
                    <a:solidFill>
                      <a:schemeClr val="accent4">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342900" marR="0" lvl="0" indent="-342900" algn="l" defTabSz="666689" rtl="0" eaLnBrk="1" fontAlgn="auto" latinLnBrk="0" hangingPunct="1">
                        <a:lnSpc>
                          <a:spcPct val="100000"/>
                        </a:lnSpc>
                        <a:spcBef>
                          <a:spcPts val="0"/>
                        </a:spcBef>
                        <a:spcAft>
                          <a:spcPts val="0"/>
                        </a:spcAft>
                        <a:buClrTx/>
                        <a:buSzTx/>
                        <a:buFont typeface="Wingdings" pitchFamily="2" charset="2"/>
                        <a:buChar char="Ø"/>
                        <a:tabLst/>
                        <a:defRPr/>
                      </a:pPr>
                      <a:r>
                        <a:rPr kumimoji="0" lang="en-SG" sz="11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rPr>
                        <a:t>Small round epithelial cells with a nucleus to cytoplasm ratio 1:2. Large number of deeply stained goblet cells (PAS positive). A good confluent sheet of cells was usually obtained.</a:t>
                      </a:r>
                    </a:p>
                    <a:p>
                      <a:pPr marL="342900" marR="0" lvl="0" indent="-342900" algn="l" defTabSz="666689" rtl="0" eaLnBrk="1" fontAlgn="auto" latinLnBrk="0" hangingPunct="1">
                        <a:lnSpc>
                          <a:spcPct val="100000"/>
                        </a:lnSpc>
                        <a:spcBef>
                          <a:spcPts val="0"/>
                        </a:spcBef>
                        <a:spcAft>
                          <a:spcPts val="0"/>
                        </a:spcAft>
                        <a:buClrTx/>
                        <a:buSzTx/>
                        <a:buFont typeface="Wingdings" pitchFamily="2" charset="2"/>
                        <a:buChar char="Ø"/>
                        <a:tabLst/>
                        <a:defRPr/>
                      </a:pPr>
                      <a:r>
                        <a:rPr kumimoji="0" lang="en-SG" sz="11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rPr>
                        <a:t>A good cell sheet consisting of larger polygonal epithelial cells with decreased nucleus to cytoplasm ratio 1:3. Goblet cells were slightly reduced in number but still deeply stained with PAS.</a:t>
                      </a:r>
                    </a:p>
                    <a:p>
                      <a:pPr marL="342900" marR="0" lvl="0" indent="-342900" algn="l" defTabSz="666689" rtl="0" eaLnBrk="1" fontAlgn="auto" latinLnBrk="0" hangingPunct="1">
                        <a:lnSpc>
                          <a:spcPct val="100000"/>
                        </a:lnSpc>
                        <a:spcBef>
                          <a:spcPts val="0"/>
                        </a:spcBef>
                        <a:spcAft>
                          <a:spcPts val="0"/>
                        </a:spcAft>
                        <a:buClrTx/>
                        <a:buSzTx/>
                        <a:buFont typeface="Wingdings" pitchFamily="2" charset="2"/>
                        <a:buChar char="Ø"/>
                        <a:tabLst/>
                        <a:defRPr/>
                      </a:pPr>
                      <a:r>
                        <a:rPr kumimoji="0" lang="en-SG" sz="11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rPr>
                        <a:t>Larger polygonal epithelial cells with further decrease in nucleus to </a:t>
                      </a:r>
                      <a:r>
                        <a:rPr kumimoji="0" lang="en-SG" sz="1100" b="0" i="0" u="none" strike="noStrike" cap="none" normalizeH="0" baseline="0" dirty="0" err="1" smtClean="0">
                          <a:ln>
                            <a:noFill/>
                          </a:ln>
                          <a:solidFill>
                            <a:schemeClr val="tx1"/>
                          </a:solidFill>
                          <a:effectLst/>
                          <a:latin typeface="Arial Narrow" pitchFamily="34" charset="0"/>
                          <a:ea typeface="Calibri" pitchFamily="34" charset="0"/>
                          <a:cs typeface="Times New Roman" pitchFamily="18" charset="0"/>
                        </a:rPr>
                        <a:t>cyto</a:t>
                      </a:r>
                      <a:r>
                        <a:rPr kumimoji="0" lang="en-SG" sz="11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rPr>
                        <a:t> ratio. A reduced number of goblet cells, often with reduced staining.</a:t>
                      </a:r>
                      <a:endParaRPr kumimoji="0" lang="en-US" sz="11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endParaRPr>
                    </a:p>
                    <a:p>
                      <a:pPr marL="342900" marR="0" lvl="0" indent="-342900" algn="l" defTabSz="666689" rtl="0" eaLnBrk="1" fontAlgn="auto" latinLnBrk="0" hangingPunct="1">
                        <a:lnSpc>
                          <a:spcPct val="100000"/>
                        </a:lnSpc>
                        <a:spcBef>
                          <a:spcPts val="0"/>
                        </a:spcBef>
                        <a:spcAft>
                          <a:spcPts val="0"/>
                        </a:spcAft>
                        <a:buClrTx/>
                        <a:buSzTx/>
                        <a:buFont typeface="Wingdings" pitchFamily="2" charset="2"/>
                        <a:buChar char="Ø"/>
                        <a:tabLst/>
                        <a:defRPr/>
                      </a:pPr>
                      <a:r>
                        <a:rPr kumimoji="0" lang="en-SG" sz="11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rPr>
                        <a:t>Larger polygonal epithelial basophilic cells with </a:t>
                      </a:r>
                      <a:r>
                        <a:rPr kumimoji="0" lang="en-SG" sz="1100" b="0" i="0" u="none" strike="noStrike" cap="none" normalizeH="0" baseline="0" dirty="0" err="1" smtClean="0">
                          <a:ln>
                            <a:noFill/>
                          </a:ln>
                          <a:solidFill>
                            <a:schemeClr val="tx1"/>
                          </a:solidFill>
                          <a:effectLst/>
                          <a:latin typeface="Arial Narrow" pitchFamily="34" charset="0"/>
                          <a:ea typeface="Calibri" pitchFamily="34" charset="0"/>
                          <a:cs typeface="Times New Roman" pitchFamily="18" charset="0"/>
                        </a:rPr>
                        <a:t>pyknotic</a:t>
                      </a:r>
                      <a:r>
                        <a:rPr kumimoji="0" lang="en-SG" sz="11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rPr>
                        <a:t> nuclei. Intracellular keratin often demonstrable. Absent goblet cells. Often only few loose clumps of cells were obtainable.</a:t>
                      </a:r>
                      <a:endParaRPr kumimoji="0" lang="en-US" sz="11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endParaRPr>
                    </a:p>
                  </a:txBody>
                  <a:tcPr marT="45719" marB="45719">
                    <a:lnL w="12700" cmpd="sng">
                      <a:solidFill>
                        <a:srgbClr val="AABAC9"/>
                      </a:solidFill>
                    </a:lnL>
                    <a:lnR w="12700" cmpd="sng">
                      <a:solidFill>
                        <a:srgbClr val="AABAC9"/>
                      </a:solidFill>
                    </a:lnR>
                    <a:lnT w="38100" cmpd="sng">
                      <a:solidFill>
                        <a:srgbClr val="AABAC9"/>
                      </a:solidFill>
                    </a:lnT>
                    <a:lnB w="12700" cmpd="sng">
                      <a:solidFill>
                        <a:srgbClr val="AABAC9"/>
                      </a:solidFill>
                    </a:lnB>
                    <a:lnTlToBr w="12700" cmpd="sng">
                      <a:noFill/>
                      <a:prstDash val="solid"/>
                    </a:lnTlToBr>
                    <a:lnBlToTr w="12700" cmpd="sng">
                      <a:noFill/>
                      <a:prstDash val="solid"/>
                    </a:lnBlToTr>
                    <a:solidFill>
                      <a:schemeClr val="accent6">
                        <a:lumMod val="75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452270500"/>
              </p:ext>
            </p:extLst>
          </p:nvPr>
        </p:nvGraphicFramePr>
        <p:xfrm>
          <a:off x="6626679" y="1866035"/>
          <a:ext cx="4599992" cy="1756731"/>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9998"/>
                <a:gridCol w="1149998"/>
                <a:gridCol w="1149998"/>
                <a:gridCol w="1149998"/>
              </a:tblGrid>
              <a:tr h="354651">
                <a:tc>
                  <a:txBody>
                    <a:bodyPr/>
                    <a:lstStyle/>
                    <a:p>
                      <a:endParaRPr lang="en-US" sz="800" dirty="0"/>
                    </a:p>
                  </a:txBody>
                  <a:tcPr>
                    <a:solidFill>
                      <a:schemeClr val="accent4"/>
                    </a:solidFill>
                  </a:tcPr>
                </a:tc>
                <a:tc>
                  <a:txBody>
                    <a:bodyPr/>
                    <a:lstStyle/>
                    <a:p>
                      <a:pPr marL="0" marR="0" algn="ctr">
                        <a:lnSpc>
                          <a:spcPct val="100000"/>
                        </a:lnSpc>
                        <a:spcBef>
                          <a:spcPts val="0"/>
                        </a:spcBef>
                        <a:spcAft>
                          <a:spcPts val="0"/>
                        </a:spcAft>
                      </a:pPr>
                      <a:r>
                        <a:rPr lang="en-US" sz="1200" b="1" dirty="0" smtClean="0">
                          <a:solidFill>
                            <a:srgbClr val="0C25A0"/>
                          </a:solidFill>
                          <a:latin typeface="Arial Narrow" pitchFamily="34" charset="0"/>
                          <a:ea typeface="SimSun"/>
                          <a:cs typeface="Times New Roman"/>
                        </a:rPr>
                        <a:t>Male</a:t>
                      </a:r>
                      <a:r>
                        <a:rPr lang="en-US" sz="1200" b="1" baseline="0" dirty="0" smtClean="0">
                          <a:solidFill>
                            <a:srgbClr val="0C25A0"/>
                          </a:solidFill>
                          <a:latin typeface="Arial Narrow" pitchFamily="34" charset="0"/>
                          <a:ea typeface="SimSun"/>
                          <a:cs typeface="Times New Roman"/>
                        </a:rPr>
                        <a:t>    </a:t>
                      </a:r>
                      <a:r>
                        <a:rPr lang="en-US" sz="1200" b="1" dirty="0" smtClean="0">
                          <a:solidFill>
                            <a:srgbClr val="0C25A0"/>
                          </a:solidFill>
                          <a:latin typeface="Arial Narrow" pitchFamily="34" charset="0"/>
                          <a:ea typeface="SimSun"/>
                          <a:cs typeface="Times New Roman"/>
                        </a:rPr>
                        <a:t>n</a:t>
                      </a:r>
                      <a:r>
                        <a:rPr lang="en-US" sz="1200" b="1" baseline="0" dirty="0" smtClean="0">
                          <a:solidFill>
                            <a:srgbClr val="0C25A0"/>
                          </a:solidFill>
                          <a:latin typeface="Arial Narrow" pitchFamily="34" charset="0"/>
                          <a:ea typeface="SimSun"/>
                          <a:cs typeface="Times New Roman"/>
                        </a:rPr>
                        <a:t> </a:t>
                      </a:r>
                      <a:r>
                        <a:rPr lang="en-US" sz="1200" b="1" dirty="0" smtClean="0">
                          <a:solidFill>
                            <a:srgbClr val="0C25A0"/>
                          </a:solidFill>
                          <a:latin typeface="Arial Narrow" pitchFamily="34" charset="0"/>
                          <a:ea typeface="SimSun"/>
                          <a:cs typeface="Times New Roman"/>
                        </a:rPr>
                        <a:t>(%)</a:t>
                      </a:r>
                      <a:endParaRPr lang="en-US" sz="1200" dirty="0" smtClean="0">
                        <a:solidFill>
                          <a:srgbClr val="0C25A0"/>
                        </a:solidFill>
                        <a:latin typeface="Arial Narrow" pitchFamily="34" charset="0"/>
                        <a:ea typeface="SimSun"/>
                        <a:cs typeface="Times New Roman"/>
                      </a:endParaRPr>
                    </a:p>
                  </a:txBody>
                  <a:tcPr>
                    <a:solidFill>
                      <a:schemeClr val="accent4"/>
                    </a:solidFill>
                  </a:tcPr>
                </a:tc>
                <a:tc>
                  <a:txBody>
                    <a:bodyPr/>
                    <a:lstStyle/>
                    <a:p>
                      <a:pPr marL="0" marR="0" algn="ctr">
                        <a:lnSpc>
                          <a:spcPct val="100000"/>
                        </a:lnSpc>
                        <a:spcBef>
                          <a:spcPts val="0"/>
                        </a:spcBef>
                        <a:spcAft>
                          <a:spcPts val="0"/>
                        </a:spcAft>
                      </a:pPr>
                      <a:r>
                        <a:rPr lang="en-US" sz="1200" b="1" dirty="0" smtClean="0">
                          <a:solidFill>
                            <a:srgbClr val="0C25A0"/>
                          </a:solidFill>
                          <a:latin typeface="Arial Narrow" pitchFamily="34" charset="0"/>
                          <a:ea typeface="SimSun"/>
                          <a:cs typeface="Times New Roman"/>
                        </a:rPr>
                        <a:t>Female</a:t>
                      </a:r>
                      <a:r>
                        <a:rPr lang="en-US" sz="1200" b="1" baseline="0" dirty="0" smtClean="0">
                          <a:solidFill>
                            <a:srgbClr val="0C25A0"/>
                          </a:solidFill>
                          <a:latin typeface="Arial Narrow" pitchFamily="34" charset="0"/>
                          <a:ea typeface="SimSun"/>
                          <a:cs typeface="Times New Roman"/>
                        </a:rPr>
                        <a:t>   </a:t>
                      </a:r>
                      <a:r>
                        <a:rPr lang="en-US" sz="1200" b="1" dirty="0" smtClean="0">
                          <a:solidFill>
                            <a:srgbClr val="0C25A0"/>
                          </a:solidFill>
                          <a:latin typeface="Arial Narrow" pitchFamily="34" charset="0"/>
                          <a:ea typeface="SimSun"/>
                          <a:cs typeface="Times New Roman"/>
                        </a:rPr>
                        <a:t>n</a:t>
                      </a:r>
                      <a:r>
                        <a:rPr lang="en-US" sz="1200" b="1" baseline="0" dirty="0" smtClean="0">
                          <a:solidFill>
                            <a:srgbClr val="0C25A0"/>
                          </a:solidFill>
                          <a:latin typeface="Arial Narrow" pitchFamily="34" charset="0"/>
                          <a:ea typeface="SimSun"/>
                          <a:cs typeface="Times New Roman"/>
                        </a:rPr>
                        <a:t> </a:t>
                      </a:r>
                      <a:r>
                        <a:rPr lang="en-US" sz="1200" b="1" dirty="0" smtClean="0">
                          <a:solidFill>
                            <a:srgbClr val="0C25A0"/>
                          </a:solidFill>
                          <a:latin typeface="Arial Narrow" pitchFamily="34" charset="0"/>
                          <a:ea typeface="SimSun"/>
                          <a:cs typeface="Times New Roman"/>
                        </a:rPr>
                        <a:t>(%)</a:t>
                      </a:r>
                      <a:endParaRPr lang="en-US" sz="1200" dirty="0" smtClean="0">
                        <a:solidFill>
                          <a:srgbClr val="0C25A0"/>
                        </a:solidFill>
                        <a:latin typeface="Arial Narrow" pitchFamily="34" charset="0"/>
                        <a:ea typeface="SimSun"/>
                        <a:cs typeface="Times New Roman"/>
                      </a:endParaRPr>
                    </a:p>
                  </a:txBody>
                  <a:tcPr>
                    <a:solidFill>
                      <a:schemeClr val="accent4"/>
                    </a:solidFill>
                  </a:tcPr>
                </a:tc>
                <a:tc>
                  <a:txBody>
                    <a:bodyPr/>
                    <a:lstStyle/>
                    <a:p>
                      <a:pPr marL="0" marR="0" algn="ctr">
                        <a:lnSpc>
                          <a:spcPct val="100000"/>
                        </a:lnSpc>
                        <a:spcBef>
                          <a:spcPts val="0"/>
                        </a:spcBef>
                        <a:spcAft>
                          <a:spcPts val="0"/>
                        </a:spcAft>
                      </a:pPr>
                      <a:r>
                        <a:rPr lang="en-US" sz="1200" b="1" dirty="0" smtClean="0">
                          <a:solidFill>
                            <a:srgbClr val="0C25A0"/>
                          </a:solidFill>
                          <a:latin typeface="Arial Narrow" pitchFamily="34" charset="0"/>
                          <a:ea typeface="SimSun"/>
                          <a:cs typeface="Times New Roman"/>
                        </a:rPr>
                        <a:t>Total</a:t>
                      </a:r>
                      <a:r>
                        <a:rPr lang="en-US" sz="1200" b="1" baseline="0" dirty="0" smtClean="0">
                          <a:solidFill>
                            <a:srgbClr val="0C25A0"/>
                          </a:solidFill>
                          <a:latin typeface="Arial Narrow" pitchFamily="34" charset="0"/>
                          <a:ea typeface="SimSun"/>
                          <a:cs typeface="Times New Roman"/>
                        </a:rPr>
                        <a:t>   </a:t>
                      </a:r>
                      <a:r>
                        <a:rPr lang="en-US" sz="1200" b="1" dirty="0" smtClean="0">
                          <a:solidFill>
                            <a:srgbClr val="0C25A0"/>
                          </a:solidFill>
                          <a:latin typeface="Arial Narrow" pitchFamily="34" charset="0"/>
                          <a:ea typeface="SimSun"/>
                          <a:cs typeface="Times New Roman"/>
                        </a:rPr>
                        <a:t>n</a:t>
                      </a:r>
                      <a:r>
                        <a:rPr lang="en-US" sz="1200" b="1" baseline="0" dirty="0" smtClean="0">
                          <a:solidFill>
                            <a:srgbClr val="0C25A0"/>
                          </a:solidFill>
                          <a:latin typeface="Arial Narrow" pitchFamily="34" charset="0"/>
                          <a:ea typeface="SimSun"/>
                          <a:cs typeface="Times New Roman"/>
                        </a:rPr>
                        <a:t> </a:t>
                      </a:r>
                      <a:r>
                        <a:rPr lang="en-US" sz="1200" b="1" dirty="0" smtClean="0">
                          <a:solidFill>
                            <a:srgbClr val="0C25A0"/>
                          </a:solidFill>
                          <a:latin typeface="Arial Narrow" pitchFamily="34" charset="0"/>
                          <a:ea typeface="SimSun"/>
                          <a:cs typeface="Times New Roman"/>
                        </a:rPr>
                        <a:t>(%)</a:t>
                      </a:r>
                      <a:endParaRPr lang="en-US" sz="1200" dirty="0" smtClean="0">
                        <a:solidFill>
                          <a:srgbClr val="0C25A0"/>
                        </a:solidFill>
                        <a:latin typeface="Arial Narrow" pitchFamily="34" charset="0"/>
                        <a:ea typeface="SimSun"/>
                        <a:cs typeface="Times New Roman"/>
                      </a:endParaRPr>
                    </a:p>
                  </a:txBody>
                  <a:tcPr>
                    <a:solidFill>
                      <a:schemeClr val="accent4"/>
                    </a:solidFill>
                  </a:tcPr>
                </a:tc>
              </a:tr>
              <a:tr h="692962">
                <a:tc>
                  <a:txBody>
                    <a:bodyPr/>
                    <a:lstStyle/>
                    <a:p>
                      <a:pPr marL="0" marR="0" algn="l">
                        <a:lnSpc>
                          <a:spcPct val="100000"/>
                        </a:lnSpc>
                        <a:spcBef>
                          <a:spcPts val="0"/>
                        </a:spcBef>
                        <a:spcAft>
                          <a:spcPts val="0"/>
                        </a:spcAft>
                      </a:pPr>
                      <a:r>
                        <a:rPr lang="en-US" sz="1000" b="1" baseline="0" dirty="0" smtClean="0">
                          <a:latin typeface="Arial Narrow" pitchFamily="34" charset="0"/>
                          <a:ea typeface="SimSun"/>
                          <a:cs typeface="Times New Roman"/>
                        </a:rPr>
                        <a:t>CL wearers :                           </a:t>
                      </a:r>
                      <a:endParaRPr lang="en-US" sz="800" b="1" baseline="0" dirty="0" smtClean="0">
                        <a:latin typeface="Arial Narrow" pitchFamily="34" charset="0"/>
                        <a:ea typeface="SimSun"/>
                        <a:cs typeface="Times New Roman"/>
                      </a:endParaRPr>
                    </a:p>
                    <a:p>
                      <a:pPr marL="0" marR="0" algn="r">
                        <a:lnSpc>
                          <a:spcPct val="100000"/>
                        </a:lnSpc>
                        <a:spcBef>
                          <a:spcPts val="0"/>
                        </a:spcBef>
                        <a:spcAft>
                          <a:spcPts val="0"/>
                        </a:spcAft>
                      </a:pPr>
                      <a:r>
                        <a:rPr lang="en-US" sz="1000" b="1" dirty="0" smtClean="0">
                          <a:latin typeface="Arial Narrow" pitchFamily="34" charset="0"/>
                          <a:ea typeface="SimSun"/>
                          <a:cs typeface="Times New Roman"/>
                        </a:rPr>
                        <a:t>Malay </a:t>
                      </a:r>
                    </a:p>
                    <a:p>
                      <a:pPr marL="0" marR="0" algn="r">
                        <a:lnSpc>
                          <a:spcPct val="100000"/>
                        </a:lnSpc>
                        <a:spcBef>
                          <a:spcPts val="0"/>
                        </a:spcBef>
                        <a:spcAft>
                          <a:spcPts val="0"/>
                        </a:spcAft>
                      </a:pPr>
                      <a:r>
                        <a:rPr lang="en-US" sz="1000" b="1" dirty="0" smtClean="0">
                          <a:latin typeface="Arial Narrow" pitchFamily="34" charset="0"/>
                          <a:ea typeface="SimSun"/>
                          <a:cs typeface="Times New Roman"/>
                        </a:rPr>
                        <a:t>       </a:t>
                      </a:r>
                      <a:r>
                        <a:rPr lang="en-US" sz="1000" b="1" baseline="0" dirty="0" smtClean="0">
                          <a:latin typeface="Arial Narrow" pitchFamily="34" charset="0"/>
                          <a:ea typeface="SimSun"/>
                          <a:cs typeface="Times New Roman"/>
                        </a:rPr>
                        <a:t>                           Chinese</a:t>
                      </a:r>
                    </a:p>
                  </a:txBody>
                  <a:tcPr>
                    <a:solidFill>
                      <a:schemeClr val="accent4"/>
                    </a:solidFill>
                  </a:tcPr>
                </a:tc>
                <a:tc>
                  <a:txBody>
                    <a:bodyPr/>
                    <a:lstStyle/>
                    <a:p>
                      <a:pPr marL="0" marR="0" algn="ctr">
                        <a:lnSpc>
                          <a:spcPct val="100000"/>
                        </a:lnSpc>
                        <a:spcBef>
                          <a:spcPts val="0"/>
                        </a:spcBef>
                        <a:spcAft>
                          <a:spcPts val="0"/>
                        </a:spcAft>
                      </a:pPr>
                      <a:endParaRPr lang="en-US" sz="1000" b="1" dirty="0" smtClean="0">
                        <a:latin typeface="Arial Narrow" pitchFamily="34" charset="0"/>
                        <a:ea typeface="SimSun"/>
                        <a:cs typeface="Times New Roman"/>
                      </a:endParaRPr>
                    </a:p>
                    <a:p>
                      <a:pPr marL="0" marR="0" algn="ctr">
                        <a:lnSpc>
                          <a:spcPct val="100000"/>
                        </a:lnSpc>
                        <a:spcBef>
                          <a:spcPts val="0"/>
                        </a:spcBef>
                        <a:spcAft>
                          <a:spcPts val="0"/>
                        </a:spcAft>
                      </a:pPr>
                      <a:r>
                        <a:rPr lang="en-US" sz="1000" b="1" dirty="0" smtClean="0">
                          <a:latin typeface="Arial Narrow" pitchFamily="34" charset="0"/>
                          <a:ea typeface="SimSun"/>
                          <a:cs typeface="Times New Roman"/>
                        </a:rPr>
                        <a:t>     1     (2.9)</a:t>
                      </a:r>
                    </a:p>
                    <a:p>
                      <a:pPr marL="0" marR="0" algn="ctr">
                        <a:lnSpc>
                          <a:spcPct val="100000"/>
                        </a:lnSpc>
                        <a:spcBef>
                          <a:spcPts val="0"/>
                        </a:spcBef>
                        <a:spcAft>
                          <a:spcPts val="0"/>
                        </a:spcAft>
                      </a:pPr>
                      <a:endParaRPr lang="en-US" sz="1000" b="1" dirty="0" smtClean="0">
                        <a:latin typeface="Arial Narrow" pitchFamily="34" charset="0"/>
                        <a:ea typeface="SimSun"/>
                        <a:cs typeface="Times New Roman"/>
                      </a:endParaRPr>
                    </a:p>
                    <a:p>
                      <a:pPr marL="0" marR="0" algn="ctr">
                        <a:lnSpc>
                          <a:spcPct val="100000"/>
                        </a:lnSpc>
                        <a:spcBef>
                          <a:spcPts val="0"/>
                        </a:spcBef>
                        <a:spcAft>
                          <a:spcPts val="0"/>
                        </a:spcAft>
                      </a:pPr>
                      <a:r>
                        <a:rPr lang="en-US" sz="1000" b="1" dirty="0" smtClean="0">
                          <a:latin typeface="Arial Narrow" pitchFamily="34" charset="0"/>
                          <a:ea typeface="SimSun"/>
                          <a:cs typeface="Times New Roman"/>
                        </a:rPr>
                        <a:t>      5</a:t>
                      </a:r>
                      <a:r>
                        <a:rPr lang="en-US" sz="1000" b="1" baseline="0" dirty="0" smtClean="0">
                          <a:latin typeface="Arial Narrow" pitchFamily="34" charset="0"/>
                          <a:ea typeface="SimSun"/>
                          <a:cs typeface="Times New Roman"/>
                        </a:rPr>
                        <a:t>    (14.7</a:t>
                      </a:r>
                      <a:r>
                        <a:rPr lang="en-US" sz="1000" b="1" dirty="0" smtClean="0">
                          <a:latin typeface="Arial Narrow" pitchFamily="34" charset="0"/>
                          <a:ea typeface="SimSun"/>
                          <a:cs typeface="Times New Roman"/>
                        </a:rPr>
                        <a:t>)</a:t>
                      </a:r>
                    </a:p>
                  </a:txBody>
                  <a:tcPr>
                    <a:solidFill>
                      <a:schemeClr val="accent4">
                        <a:lumMod val="20000"/>
                        <a:lumOff val="80000"/>
                      </a:schemeClr>
                    </a:solidFill>
                  </a:tcPr>
                </a:tc>
                <a:tc>
                  <a:txBody>
                    <a:bodyPr/>
                    <a:lstStyle/>
                    <a:p>
                      <a:pPr marL="0" marR="0" algn="ctr">
                        <a:lnSpc>
                          <a:spcPct val="100000"/>
                        </a:lnSpc>
                        <a:spcBef>
                          <a:spcPts val="0"/>
                        </a:spcBef>
                        <a:spcAft>
                          <a:spcPts val="0"/>
                        </a:spcAft>
                      </a:pPr>
                      <a:endParaRPr lang="en-US" sz="1000" b="1" dirty="0" smtClean="0">
                        <a:latin typeface="Arial Narrow" pitchFamily="34" charset="0"/>
                        <a:ea typeface="SimSun"/>
                        <a:cs typeface="Times New Roman"/>
                      </a:endParaRPr>
                    </a:p>
                    <a:p>
                      <a:pPr marL="0" marR="0" algn="ctr">
                        <a:lnSpc>
                          <a:spcPct val="100000"/>
                        </a:lnSpc>
                        <a:spcBef>
                          <a:spcPts val="0"/>
                        </a:spcBef>
                        <a:spcAft>
                          <a:spcPts val="0"/>
                        </a:spcAft>
                      </a:pPr>
                      <a:r>
                        <a:rPr lang="en-US" sz="1000" b="1" dirty="0" smtClean="0">
                          <a:latin typeface="Arial Narrow" pitchFamily="34" charset="0"/>
                          <a:ea typeface="SimSun"/>
                          <a:cs typeface="Times New Roman"/>
                        </a:rPr>
                        <a:t>     10</a:t>
                      </a:r>
                      <a:r>
                        <a:rPr lang="en-US" sz="1000" b="1" baseline="0" dirty="0" smtClean="0">
                          <a:latin typeface="Arial Narrow" pitchFamily="34" charset="0"/>
                          <a:ea typeface="SimSun"/>
                          <a:cs typeface="Times New Roman"/>
                        </a:rPr>
                        <a:t>       (29.4)</a:t>
                      </a:r>
                    </a:p>
                    <a:p>
                      <a:pPr marL="0" marR="0" algn="ctr">
                        <a:lnSpc>
                          <a:spcPct val="100000"/>
                        </a:lnSpc>
                        <a:spcBef>
                          <a:spcPts val="0"/>
                        </a:spcBef>
                        <a:spcAft>
                          <a:spcPts val="0"/>
                        </a:spcAft>
                      </a:pPr>
                      <a:endParaRPr lang="en-US" sz="1000" b="1" dirty="0" smtClean="0">
                        <a:latin typeface="Arial Narrow" pitchFamily="34" charset="0"/>
                        <a:ea typeface="SimSun"/>
                        <a:cs typeface="Times New Roman"/>
                      </a:endParaRPr>
                    </a:p>
                    <a:p>
                      <a:pPr marL="0" marR="0" algn="ctr">
                        <a:lnSpc>
                          <a:spcPct val="100000"/>
                        </a:lnSpc>
                        <a:spcBef>
                          <a:spcPts val="0"/>
                        </a:spcBef>
                        <a:spcAft>
                          <a:spcPts val="0"/>
                        </a:spcAft>
                      </a:pPr>
                      <a:r>
                        <a:rPr lang="en-US" sz="1000" b="1" dirty="0" smtClean="0">
                          <a:latin typeface="Arial Narrow" pitchFamily="34" charset="0"/>
                          <a:ea typeface="SimSun"/>
                          <a:cs typeface="Times New Roman"/>
                        </a:rPr>
                        <a:t>     18</a:t>
                      </a:r>
                      <a:r>
                        <a:rPr lang="en-US" sz="1000" b="1" baseline="0" dirty="0" smtClean="0">
                          <a:latin typeface="Arial Narrow" pitchFamily="34" charset="0"/>
                          <a:ea typeface="SimSun"/>
                          <a:cs typeface="Times New Roman"/>
                        </a:rPr>
                        <a:t>      (52.9</a:t>
                      </a:r>
                      <a:r>
                        <a:rPr lang="en-US" sz="1000" b="1" dirty="0" smtClean="0">
                          <a:latin typeface="Arial Narrow" pitchFamily="34" charset="0"/>
                          <a:ea typeface="SimSun"/>
                          <a:cs typeface="Times New Roman"/>
                        </a:rPr>
                        <a:t>)</a:t>
                      </a:r>
                    </a:p>
                  </a:txBody>
                  <a:tcPr>
                    <a:solidFill>
                      <a:schemeClr val="accent4">
                        <a:lumMod val="20000"/>
                        <a:lumOff val="80000"/>
                      </a:schemeClr>
                    </a:solidFill>
                  </a:tcPr>
                </a:tc>
                <a:tc>
                  <a:txBody>
                    <a:bodyPr/>
                    <a:lstStyle/>
                    <a:p>
                      <a:pPr marL="0" marR="0" algn="ctr">
                        <a:lnSpc>
                          <a:spcPct val="100000"/>
                        </a:lnSpc>
                        <a:spcBef>
                          <a:spcPts val="0"/>
                        </a:spcBef>
                        <a:spcAft>
                          <a:spcPts val="0"/>
                        </a:spcAft>
                      </a:pPr>
                      <a:endParaRPr lang="en-US" sz="1000" b="1" dirty="0" smtClean="0">
                        <a:latin typeface="Arial Narrow" pitchFamily="34" charset="0"/>
                        <a:ea typeface="SimSun"/>
                        <a:cs typeface="Times New Roman"/>
                      </a:endParaRPr>
                    </a:p>
                    <a:p>
                      <a:pPr marL="0" marR="0" algn="ctr">
                        <a:lnSpc>
                          <a:spcPct val="100000"/>
                        </a:lnSpc>
                        <a:spcBef>
                          <a:spcPts val="0"/>
                        </a:spcBef>
                        <a:spcAft>
                          <a:spcPts val="0"/>
                        </a:spcAft>
                      </a:pPr>
                      <a:r>
                        <a:rPr lang="en-US" sz="1000" b="1" dirty="0" smtClean="0">
                          <a:latin typeface="Arial Narrow" pitchFamily="34" charset="0"/>
                          <a:ea typeface="SimSun"/>
                          <a:cs typeface="Times New Roman"/>
                        </a:rPr>
                        <a:t>     11     </a:t>
                      </a:r>
                      <a:r>
                        <a:rPr lang="en-US" sz="1000" b="1" baseline="0" dirty="0" smtClean="0">
                          <a:latin typeface="Arial Narrow" pitchFamily="34" charset="0"/>
                          <a:ea typeface="SimSun"/>
                          <a:cs typeface="Times New Roman"/>
                        </a:rPr>
                        <a:t> (32.4)</a:t>
                      </a:r>
                    </a:p>
                    <a:p>
                      <a:pPr marL="0" marR="0" algn="ctr">
                        <a:lnSpc>
                          <a:spcPct val="100000"/>
                        </a:lnSpc>
                        <a:spcBef>
                          <a:spcPts val="0"/>
                        </a:spcBef>
                        <a:spcAft>
                          <a:spcPts val="0"/>
                        </a:spcAft>
                      </a:pPr>
                      <a:endParaRPr lang="en-US" sz="1000" b="1" dirty="0" smtClean="0">
                        <a:latin typeface="Arial Narrow" pitchFamily="34" charset="0"/>
                        <a:ea typeface="SimSun"/>
                        <a:cs typeface="Times New Roman"/>
                      </a:endParaRPr>
                    </a:p>
                    <a:p>
                      <a:pPr marL="0" marR="0" algn="ctr">
                        <a:lnSpc>
                          <a:spcPct val="100000"/>
                        </a:lnSpc>
                        <a:spcBef>
                          <a:spcPts val="0"/>
                        </a:spcBef>
                        <a:spcAft>
                          <a:spcPts val="0"/>
                        </a:spcAft>
                      </a:pPr>
                      <a:r>
                        <a:rPr lang="en-US" sz="1000" b="1" dirty="0" smtClean="0">
                          <a:latin typeface="Arial Narrow" pitchFamily="34" charset="0"/>
                          <a:ea typeface="SimSun"/>
                          <a:cs typeface="Times New Roman"/>
                        </a:rPr>
                        <a:t>     23      </a:t>
                      </a:r>
                      <a:r>
                        <a:rPr lang="en-US" sz="1000" b="1" baseline="0" dirty="0" smtClean="0">
                          <a:latin typeface="Arial Narrow" pitchFamily="34" charset="0"/>
                          <a:ea typeface="SimSun"/>
                          <a:cs typeface="Times New Roman"/>
                        </a:rPr>
                        <a:t>(67.7</a:t>
                      </a:r>
                      <a:r>
                        <a:rPr lang="en-US" sz="1000" b="1" dirty="0" smtClean="0">
                          <a:latin typeface="Arial Narrow" pitchFamily="34" charset="0"/>
                          <a:ea typeface="SimSun"/>
                          <a:cs typeface="Times New Roman"/>
                        </a:rPr>
                        <a:t>)</a:t>
                      </a:r>
                    </a:p>
                  </a:txBody>
                  <a:tcPr>
                    <a:solidFill>
                      <a:schemeClr val="accent4">
                        <a:lumMod val="20000"/>
                        <a:lumOff val="80000"/>
                      </a:schemeClr>
                    </a:solidFill>
                  </a:tcPr>
                </a:tc>
              </a:tr>
              <a:tr h="348170">
                <a:tc>
                  <a:txBody>
                    <a:bodyPr/>
                    <a:lstStyle/>
                    <a:p>
                      <a:pPr marL="0" marR="0" algn="l">
                        <a:lnSpc>
                          <a:spcPct val="100000"/>
                        </a:lnSpc>
                        <a:spcBef>
                          <a:spcPts val="0"/>
                        </a:spcBef>
                        <a:spcAft>
                          <a:spcPts val="0"/>
                        </a:spcAft>
                      </a:pPr>
                      <a:r>
                        <a:rPr lang="en-US" sz="1000" b="1" baseline="0" dirty="0" smtClean="0">
                          <a:latin typeface="Arial Narrow" pitchFamily="34" charset="0"/>
                          <a:ea typeface="SimSun"/>
                          <a:cs typeface="Times New Roman"/>
                        </a:rPr>
                        <a:t>Control :                           </a:t>
                      </a:r>
                      <a:endParaRPr lang="en-US" sz="800" b="1" baseline="0" dirty="0" smtClean="0">
                        <a:latin typeface="Arial Narrow" pitchFamily="34" charset="0"/>
                        <a:ea typeface="SimSun"/>
                        <a:cs typeface="Times New Roman"/>
                      </a:endParaRPr>
                    </a:p>
                    <a:p>
                      <a:pPr marL="0" marR="0" algn="r">
                        <a:lnSpc>
                          <a:spcPct val="100000"/>
                        </a:lnSpc>
                        <a:spcBef>
                          <a:spcPts val="0"/>
                        </a:spcBef>
                        <a:spcAft>
                          <a:spcPts val="0"/>
                        </a:spcAft>
                      </a:pPr>
                      <a:r>
                        <a:rPr lang="en-US" sz="1000" b="1" dirty="0" smtClean="0">
                          <a:latin typeface="Arial Narrow" pitchFamily="34" charset="0"/>
                          <a:ea typeface="SimSun"/>
                          <a:cs typeface="Times New Roman"/>
                        </a:rPr>
                        <a:t>Malay </a:t>
                      </a:r>
                    </a:p>
                    <a:p>
                      <a:pPr marL="0" marR="0" algn="r">
                        <a:lnSpc>
                          <a:spcPct val="100000"/>
                        </a:lnSpc>
                        <a:spcBef>
                          <a:spcPts val="0"/>
                        </a:spcBef>
                        <a:spcAft>
                          <a:spcPts val="0"/>
                        </a:spcAft>
                      </a:pPr>
                      <a:r>
                        <a:rPr lang="en-US" sz="1000" b="1" dirty="0" smtClean="0">
                          <a:latin typeface="Arial Narrow" pitchFamily="34" charset="0"/>
                          <a:ea typeface="SimSun"/>
                          <a:cs typeface="Times New Roman"/>
                        </a:rPr>
                        <a:t>       </a:t>
                      </a:r>
                      <a:r>
                        <a:rPr lang="en-US" sz="1000" b="1" baseline="0" dirty="0" smtClean="0">
                          <a:latin typeface="Arial Narrow" pitchFamily="34" charset="0"/>
                          <a:ea typeface="SimSun"/>
                          <a:cs typeface="Times New Roman"/>
                        </a:rPr>
                        <a:t>                           Chinese</a:t>
                      </a:r>
                      <a:endParaRPr lang="en-US" sz="1000" dirty="0" smtClean="0">
                        <a:latin typeface="Arial Narrow" pitchFamily="34" charset="0"/>
                        <a:ea typeface="SimSun"/>
                        <a:cs typeface="Times New Roman"/>
                      </a:endParaRPr>
                    </a:p>
                  </a:txBody>
                  <a:tcPr>
                    <a:solidFill>
                      <a:schemeClr val="accent4"/>
                    </a:solidFill>
                  </a:tcPr>
                </a:tc>
                <a:tc>
                  <a:txBody>
                    <a:bodyPr/>
                    <a:lstStyle/>
                    <a:p>
                      <a:pPr marL="0" marR="0" algn="ctr">
                        <a:lnSpc>
                          <a:spcPct val="100000"/>
                        </a:lnSpc>
                        <a:spcBef>
                          <a:spcPts val="0"/>
                        </a:spcBef>
                        <a:spcAft>
                          <a:spcPts val="0"/>
                        </a:spcAft>
                      </a:pPr>
                      <a:endParaRPr lang="en-US" sz="1000" b="1" dirty="0" smtClean="0">
                        <a:latin typeface="Arial Narrow" pitchFamily="34" charset="0"/>
                        <a:ea typeface="SimSun"/>
                        <a:cs typeface="Times New Roman"/>
                      </a:endParaRPr>
                    </a:p>
                    <a:p>
                      <a:pPr marL="0" marR="0" algn="ctr">
                        <a:lnSpc>
                          <a:spcPct val="100000"/>
                        </a:lnSpc>
                        <a:spcBef>
                          <a:spcPts val="0"/>
                        </a:spcBef>
                        <a:spcAft>
                          <a:spcPts val="0"/>
                        </a:spcAft>
                      </a:pPr>
                      <a:r>
                        <a:rPr lang="en-US" sz="1000" b="1" dirty="0" smtClean="0">
                          <a:latin typeface="Arial Narrow" pitchFamily="34" charset="0"/>
                          <a:ea typeface="SimSun"/>
                          <a:cs typeface="Times New Roman"/>
                        </a:rPr>
                        <a:t>      7</a:t>
                      </a:r>
                      <a:r>
                        <a:rPr lang="en-US" sz="1000" b="1" baseline="0" dirty="0" smtClean="0">
                          <a:latin typeface="Arial Narrow" pitchFamily="34" charset="0"/>
                          <a:ea typeface="SimSun"/>
                          <a:cs typeface="Times New Roman"/>
                        </a:rPr>
                        <a:t>     (14.9)</a:t>
                      </a:r>
                    </a:p>
                    <a:p>
                      <a:pPr marL="0" marR="0" algn="ctr">
                        <a:lnSpc>
                          <a:spcPct val="100000"/>
                        </a:lnSpc>
                        <a:spcBef>
                          <a:spcPts val="0"/>
                        </a:spcBef>
                        <a:spcAft>
                          <a:spcPts val="0"/>
                        </a:spcAft>
                      </a:pPr>
                      <a:endParaRPr lang="en-US" sz="1000" b="1" dirty="0" smtClean="0">
                        <a:latin typeface="Arial Narrow" pitchFamily="34" charset="0"/>
                        <a:ea typeface="SimSun"/>
                        <a:cs typeface="Times New Roman"/>
                      </a:endParaRPr>
                    </a:p>
                    <a:p>
                      <a:pPr marL="0" marR="0" algn="ctr">
                        <a:lnSpc>
                          <a:spcPct val="100000"/>
                        </a:lnSpc>
                        <a:spcBef>
                          <a:spcPts val="0"/>
                        </a:spcBef>
                        <a:spcAft>
                          <a:spcPts val="0"/>
                        </a:spcAft>
                      </a:pPr>
                      <a:r>
                        <a:rPr lang="en-US" sz="1000" b="1" dirty="0" smtClean="0">
                          <a:latin typeface="Arial Narrow" pitchFamily="34" charset="0"/>
                          <a:ea typeface="SimSun"/>
                          <a:cs typeface="Times New Roman"/>
                        </a:rPr>
                        <a:t>      7</a:t>
                      </a:r>
                      <a:r>
                        <a:rPr lang="en-US" sz="1000" b="1" baseline="0" dirty="0" smtClean="0">
                          <a:latin typeface="Arial Narrow" pitchFamily="34" charset="0"/>
                          <a:ea typeface="SimSun"/>
                          <a:cs typeface="Times New Roman"/>
                        </a:rPr>
                        <a:t>      (14.9)</a:t>
                      </a:r>
                      <a:endParaRPr lang="en-US" sz="1000" b="1" dirty="0"/>
                    </a:p>
                  </a:txBody>
                  <a:tcPr>
                    <a:solidFill>
                      <a:schemeClr val="accent4">
                        <a:lumMod val="20000"/>
                        <a:lumOff val="80000"/>
                      </a:schemeClr>
                    </a:solidFill>
                  </a:tcPr>
                </a:tc>
                <a:tc>
                  <a:txBody>
                    <a:bodyPr/>
                    <a:lstStyle/>
                    <a:p>
                      <a:pPr marL="0" marR="0" algn="ctr">
                        <a:lnSpc>
                          <a:spcPct val="100000"/>
                        </a:lnSpc>
                        <a:spcBef>
                          <a:spcPts val="0"/>
                        </a:spcBef>
                        <a:spcAft>
                          <a:spcPts val="0"/>
                        </a:spcAft>
                      </a:pPr>
                      <a:endParaRPr lang="en-US" sz="1000" b="1" dirty="0" smtClean="0">
                        <a:latin typeface="Arial Narrow" pitchFamily="34" charset="0"/>
                        <a:ea typeface="SimSun"/>
                        <a:cs typeface="Times New Roman"/>
                      </a:endParaRPr>
                    </a:p>
                    <a:p>
                      <a:pPr marL="0" marR="0" algn="ctr">
                        <a:lnSpc>
                          <a:spcPct val="100000"/>
                        </a:lnSpc>
                        <a:spcBef>
                          <a:spcPts val="0"/>
                        </a:spcBef>
                        <a:spcAft>
                          <a:spcPts val="0"/>
                        </a:spcAft>
                      </a:pPr>
                      <a:r>
                        <a:rPr lang="en-US" sz="1000" b="1" dirty="0" smtClean="0">
                          <a:latin typeface="Arial Narrow" pitchFamily="34" charset="0"/>
                          <a:ea typeface="SimSun"/>
                          <a:cs typeface="Times New Roman"/>
                        </a:rPr>
                        <a:t>      19      </a:t>
                      </a:r>
                      <a:r>
                        <a:rPr lang="en-US" sz="1000" b="1" baseline="0" dirty="0" smtClean="0">
                          <a:latin typeface="Arial Narrow" pitchFamily="34" charset="0"/>
                          <a:ea typeface="SimSun"/>
                          <a:cs typeface="Times New Roman"/>
                        </a:rPr>
                        <a:t> (40.4)</a:t>
                      </a:r>
                    </a:p>
                    <a:p>
                      <a:pPr marL="0" marR="0" algn="ctr">
                        <a:lnSpc>
                          <a:spcPct val="100000"/>
                        </a:lnSpc>
                        <a:spcBef>
                          <a:spcPts val="0"/>
                        </a:spcBef>
                        <a:spcAft>
                          <a:spcPts val="0"/>
                        </a:spcAft>
                      </a:pPr>
                      <a:endParaRPr lang="en-US" sz="1000" b="1" dirty="0" smtClean="0">
                        <a:latin typeface="Arial Narrow" pitchFamily="34" charset="0"/>
                        <a:ea typeface="SimSun"/>
                        <a:cs typeface="Times New Roman"/>
                      </a:endParaRPr>
                    </a:p>
                    <a:p>
                      <a:pPr marL="0" marR="0" algn="ctr">
                        <a:lnSpc>
                          <a:spcPct val="100000"/>
                        </a:lnSpc>
                        <a:spcBef>
                          <a:spcPts val="0"/>
                        </a:spcBef>
                        <a:spcAft>
                          <a:spcPts val="0"/>
                        </a:spcAft>
                      </a:pPr>
                      <a:r>
                        <a:rPr lang="en-US" sz="1000" b="1" dirty="0" smtClean="0">
                          <a:latin typeface="Arial Narrow" pitchFamily="34" charset="0"/>
                          <a:ea typeface="SimSun"/>
                          <a:cs typeface="Times New Roman"/>
                        </a:rPr>
                        <a:t>      14      (29.8)</a:t>
                      </a:r>
                    </a:p>
                  </a:txBody>
                  <a:tcPr>
                    <a:solidFill>
                      <a:schemeClr val="accent4">
                        <a:lumMod val="20000"/>
                        <a:lumOff val="80000"/>
                      </a:schemeClr>
                    </a:solidFill>
                  </a:tcPr>
                </a:tc>
                <a:tc>
                  <a:txBody>
                    <a:bodyPr/>
                    <a:lstStyle/>
                    <a:p>
                      <a:pPr marL="0" marR="0" algn="ctr">
                        <a:lnSpc>
                          <a:spcPct val="100000"/>
                        </a:lnSpc>
                        <a:spcBef>
                          <a:spcPts val="0"/>
                        </a:spcBef>
                        <a:spcAft>
                          <a:spcPts val="0"/>
                        </a:spcAft>
                      </a:pPr>
                      <a:endParaRPr lang="en-US" sz="1000" b="1" dirty="0" smtClean="0">
                        <a:latin typeface="Arial Narrow" pitchFamily="34" charset="0"/>
                        <a:ea typeface="SimSun"/>
                        <a:cs typeface="Times New Roman"/>
                      </a:endParaRPr>
                    </a:p>
                    <a:p>
                      <a:pPr marL="0" marR="0" algn="ctr">
                        <a:lnSpc>
                          <a:spcPct val="100000"/>
                        </a:lnSpc>
                        <a:spcBef>
                          <a:spcPts val="0"/>
                        </a:spcBef>
                        <a:spcAft>
                          <a:spcPts val="0"/>
                        </a:spcAft>
                      </a:pPr>
                      <a:r>
                        <a:rPr lang="en-US" sz="1000" b="1" dirty="0" smtClean="0">
                          <a:latin typeface="Arial Narrow" pitchFamily="34" charset="0"/>
                          <a:ea typeface="SimSun"/>
                          <a:cs typeface="Times New Roman"/>
                        </a:rPr>
                        <a:t>     26      (55.3)</a:t>
                      </a:r>
                    </a:p>
                    <a:p>
                      <a:pPr marL="0" marR="0" algn="ctr">
                        <a:lnSpc>
                          <a:spcPct val="100000"/>
                        </a:lnSpc>
                        <a:spcBef>
                          <a:spcPts val="0"/>
                        </a:spcBef>
                        <a:spcAft>
                          <a:spcPts val="0"/>
                        </a:spcAft>
                      </a:pPr>
                      <a:endParaRPr lang="en-US" sz="1000" b="1" dirty="0" smtClean="0">
                        <a:latin typeface="Arial Narrow" pitchFamily="34" charset="0"/>
                        <a:ea typeface="SimSun"/>
                        <a:cs typeface="Times New Roman"/>
                      </a:endParaRPr>
                    </a:p>
                    <a:p>
                      <a:pPr marL="0" marR="0" algn="ctr">
                        <a:lnSpc>
                          <a:spcPct val="100000"/>
                        </a:lnSpc>
                        <a:spcBef>
                          <a:spcPts val="0"/>
                        </a:spcBef>
                        <a:spcAft>
                          <a:spcPts val="0"/>
                        </a:spcAft>
                      </a:pPr>
                      <a:r>
                        <a:rPr lang="en-US" sz="1000" b="1" dirty="0" smtClean="0">
                          <a:latin typeface="Arial Narrow" pitchFamily="34" charset="0"/>
                          <a:ea typeface="SimSun"/>
                          <a:cs typeface="Times New Roman"/>
                        </a:rPr>
                        <a:t>      21      (44.7)</a:t>
                      </a:r>
                    </a:p>
                  </a:txBody>
                  <a:tcPr>
                    <a:solidFill>
                      <a:schemeClr val="accent4">
                        <a:lumMod val="20000"/>
                        <a:lumOff val="80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632234580"/>
              </p:ext>
            </p:extLst>
          </p:nvPr>
        </p:nvGraphicFramePr>
        <p:xfrm>
          <a:off x="6626679" y="4754110"/>
          <a:ext cx="4599993" cy="1676667"/>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533331"/>
                <a:gridCol w="1533331"/>
                <a:gridCol w="1533331"/>
              </a:tblGrid>
              <a:tr h="366027">
                <a:tc>
                  <a:txBody>
                    <a:bodyPr/>
                    <a:lstStyle/>
                    <a:p>
                      <a:endParaRPr lang="en-US" dirty="0"/>
                    </a:p>
                  </a:txBody>
                  <a:tcP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C25A0"/>
                          </a:solidFill>
                          <a:latin typeface="Arial Narrow" pitchFamily="34" charset="0"/>
                        </a:rPr>
                        <a:t>0 month</a:t>
                      </a:r>
                    </a:p>
                  </a:txBody>
                  <a:tcPr>
                    <a:solidFill>
                      <a:schemeClr val="accent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C25A0"/>
                          </a:solidFill>
                          <a:latin typeface="Arial Narrow" pitchFamily="34" charset="0"/>
                        </a:rPr>
                        <a:t>6 month</a:t>
                      </a:r>
                    </a:p>
                  </a:txBody>
                  <a:tcPr>
                    <a:solidFill>
                      <a:schemeClr val="accent4"/>
                    </a:solidFill>
                  </a:tcPr>
                </a:tc>
              </a:tr>
              <a:tr h="366027">
                <a:tc>
                  <a:txBody>
                    <a:bodyPr/>
                    <a:lstStyle/>
                    <a:p>
                      <a:pPr marL="0" marR="0" indent="0" algn="l" defTabSz="666689" rtl="0" eaLnBrk="1" fontAlgn="auto" latinLnBrk="0" hangingPunct="1">
                        <a:lnSpc>
                          <a:spcPct val="100000"/>
                        </a:lnSpc>
                        <a:spcBef>
                          <a:spcPts val="0"/>
                        </a:spcBef>
                        <a:spcAft>
                          <a:spcPts val="0"/>
                        </a:spcAft>
                        <a:buClrTx/>
                        <a:buSzTx/>
                        <a:buFontTx/>
                        <a:buNone/>
                        <a:tabLst/>
                        <a:defRPr/>
                      </a:pPr>
                      <a:r>
                        <a:rPr lang="en-US" sz="1000" b="1" baseline="0" dirty="0" smtClean="0">
                          <a:latin typeface="Arial Narrow" pitchFamily="34" charset="0"/>
                          <a:ea typeface="SimSun"/>
                          <a:cs typeface="Times New Roman"/>
                        </a:rPr>
                        <a:t>CL wearers :   </a:t>
                      </a:r>
                    </a:p>
                    <a:p>
                      <a:pPr marL="0" marR="0" indent="0" algn="r" defTabSz="666689" rtl="0" eaLnBrk="1" fontAlgn="auto" latinLnBrk="0" hangingPunct="1">
                        <a:lnSpc>
                          <a:spcPct val="100000"/>
                        </a:lnSpc>
                        <a:spcBef>
                          <a:spcPts val="0"/>
                        </a:spcBef>
                        <a:spcAft>
                          <a:spcPts val="0"/>
                        </a:spcAft>
                        <a:buClrTx/>
                        <a:buSzTx/>
                        <a:buFontTx/>
                        <a:buNone/>
                        <a:tabLst/>
                        <a:defRPr/>
                      </a:pPr>
                      <a:r>
                        <a:rPr lang="en-US" sz="1000" b="1" baseline="0" dirty="0" smtClean="0">
                          <a:latin typeface="Arial Narrow" pitchFamily="34" charset="0"/>
                          <a:ea typeface="SimSun"/>
                          <a:cs typeface="Times New Roman"/>
                        </a:rPr>
                        <a:t>                               </a:t>
                      </a:r>
                      <a:r>
                        <a:rPr kumimoji="0" lang="en-US" sz="1000" b="1" kern="1200" dirty="0" smtClean="0">
                          <a:solidFill>
                            <a:schemeClr val="tx1"/>
                          </a:solidFill>
                          <a:latin typeface="Arial Narrow" pitchFamily="34" charset="0"/>
                          <a:ea typeface="+mn-ea"/>
                          <a:cs typeface="+mn-cs"/>
                        </a:rPr>
                        <a:t>Redness</a:t>
                      </a:r>
                    </a:p>
                    <a:p>
                      <a:pPr marL="0" marR="0" indent="0" algn="r" defTabSz="666689" rtl="0" eaLnBrk="1" fontAlgn="auto" latinLnBrk="0" hangingPunct="1">
                        <a:lnSpc>
                          <a:spcPct val="100000"/>
                        </a:lnSpc>
                        <a:spcBef>
                          <a:spcPts val="0"/>
                        </a:spcBef>
                        <a:spcAft>
                          <a:spcPts val="0"/>
                        </a:spcAft>
                        <a:buClrTx/>
                        <a:buSzTx/>
                        <a:buFontTx/>
                        <a:buNone/>
                        <a:tabLst/>
                        <a:defRPr/>
                      </a:pPr>
                      <a:r>
                        <a:rPr kumimoji="0" lang="en-US" sz="1000" b="1" kern="1200" dirty="0" smtClean="0">
                          <a:solidFill>
                            <a:schemeClr val="tx1"/>
                          </a:solidFill>
                          <a:latin typeface="Arial Narrow" pitchFamily="34" charset="0"/>
                          <a:ea typeface="+mn-ea"/>
                          <a:cs typeface="+mn-cs"/>
                        </a:rPr>
                        <a:t>                               Roughness</a:t>
                      </a:r>
                      <a:endParaRPr lang="en-US" sz="1000" b="1" dirty="0" smtClean="0">
                        <a:latin typeface="Arial Narrow" pitchFamily="34" charset="0"/>
                      </a:endParaRPr>
                    </a:p>
                    <a:p>
                      <a:pPr marL="0" marR="0" indent="0" algn="l" defTabSz="666689" rtl="0" eaLnBrk="1" fontAlgn="auto" latinLnBrk="0" hangingPunct="1">
                        <a:lnSpc>
                          <a:spcPct val="100000"/>
                        </a:lnSpc>
                        <a:spcBef>
                          <a:spcPts val="0"/>
                        </a:spcBef>
                        <a:spcAft>
                          <a:spcPts val="0"/>
                        </a:spcAft>
                        <a:buClrTx/>
                        <a:buSzTx/>
                        <a:buFontTx/>
                        <a:buNone/>
                        <a:tabLst/>
                        <a:defRPr/>
                      </a:pPr>
                      <a:r>
                        <a:rPr lang="en-US" sz="1000" b="1" dirty="0" smtClean="0">
                          <a:latin typeface="Arial Narrow" pitchFamily="34" charset="0"/>
                        </a:rPr>
                        <a:t>Control :    </a:t>
                      </a:r>
                    </a:p>
                    <a:p>
                      <a:pPr marL="0" marR="0" indent="0" algn="r" defTabSz="666689" rtl="0" eaLnBrk="1" fontAlgn="auto" latinLnBrk="0" hangingPunct="1">
                        <a:lnSpc>
                          <a:spcPct val="100000"/>
                        </a:lnSpc>
                        <a:spcBef>
                          <a:spcPts val="0"/>
                        </a:spcBef>
                        <a:spcAft>
                          <a:spcPts val="0"/>
                        </a:spcAft>
                        <a:buClrTx/>
                        <a:buSzTx/>
                        <a:buFontTx/>
                        <a:buNone/>
                        <a:tabLst/>
                        <a:defRPr/>
                      </a:pPr>
                      <a:r>
                        <a:rPr lang="en-US" sz="1000" b="1" dirty="0" smtClean="0">
                          <a:latin typeface="Arial Narrow" pitchFamily="34" charset="0"/>
                        </a:rPr>
                        <a:t>                </a:t>
                      </a:r>
                      <a:r>
                        <a:rPr kumimoji="0" lang="en-US" sz="1000" b="1" kern="1200" dirty="0" smtClean="0">
                          <a:solidFill>
                            <a:schemeClr val="tx1"/>
                          </a:solidFill>
                          <a:latin typeface="Arial Narrow" pitchFamily="34" charset="0"/>
                          <a:ea typeface="+mn-ea"/>
                          <a:cs typeface="+mn-cs"/>
                        </a:rPr>
                        <a:t>Redness</a:t>
                      </a:r>
                    </a:p>
                    <a:p>
                      <a:pPr marL="0" marR="0" indent="0" algn="r" defTabSz="666689" rtl="0" eaLnBrk="1" fontAlgn="auto" latinLnBrk="0" hangingPunct="1">
                        <a:lnSpc>
                          <a:spcPct val="100000"/>
                        </a:lnSpc>
                        <a:spcBef>
                          <a:spcPts val="0"/>
                        </a:spcBef>
                        <a:spcAft>
                          <a:spcPts val="0"/>
                        </a:spcAft>
                        <a:buClrTx/>
                        <a:buSzTx/>
                        <a:buFontTx/>
                        <a:buNone/>
                        <a:tabLst/>
                        <a:defRPr/>
                      </a:pPr>
                      <a:r>
                        <a:rPr lang="en-US" sz="1000" b="1" dirty="0" smtClean="0">
                          <a:latin typeface="Arial Narrow" pitchFamily="34" charset="0"/>
                        </a:rPr>
                        <a:t>                             </a:t>
                      </a:r>
                      <a:r>
                        <a:rPr kumimoji="0" lang="en-US" sz="1000" b="1" kern="1200" dirty="0" smtClean="0">
                          <a:solidFill>
                            <a:schemeClr val="tx1"/>
                          </a:solidFill>
                          <a:latin typeface="Arial Narrow" pitchFamily="34" charset="0"/>
                          <a:ea typeface="+mn-ea"/>
                          <a:cs typeface="+mn-cs"/>
                        </a:rPr>
                        <a:t>Roughness</a:t>
                      </a:r>
                      <a:endParaRPr lang="en-US" sz="1000" b="1" dirty="0" smtClean="0">
                        <a:latin typeface="Arial Narrow" pitchFamily="34" charset="0"/>
                      </a:endParaRPr>
                    </a:p>
                  </a:txBody>
                  <a:tcPr>
                    <a:solidFill>
                      <a:schemeClr val="accent4"/>
                    </a:solidFill>
                  </a:tcPr>
                </a:tc>
                <a:tc>
                  <a:txBody>
                    <a:bodyPr/>
                    <a:lstStyle/>
                    <a:p>
                      <a:pPr algn="ctr"/>
                      <a:endParaRPr kumimoji="0" lang="en-US" sz="1000" b="1" kern="1200" dirty="0" smtClean="0">
                        <a:solidFill>
                          <a:schemeClr val="tx1"/>
                        </a:solidFill>
                        <a:latin typeface="Arial Narrow" pitchFamily="34" charset="0"/>
                        <a:ea typeface="+mn-ea"/>
                        <a:cs typeface="+mn-cs"/>
                      </a:endParaRPr>
                    </a:p>
                    <a:p>
                      <a:pPr algn="ctr"/>
                      <a:r>
                        <a:rPr kumimoji="0" lang="en-US" sz="1000" b="1" kern="1200" dirty="0" smtClean="0">
                          <a:solidFill>
                            <a:schemeClr val="tx1"/>
                          </a:solidFill>
                          <a:latin typeface="Arial Narrow" pitchFamily="34" charset="0"/>
                          <a:ea typeface="+mn-ea"/>
                          <a:cs typeface="+mn-cs"/>
                        </a:rPr>
                        <a:t>0.92 ± 0.18</a:t>
                      </a:r>
                    </a:p>
                    <a:p>
                      <a:pPr algn="ctr"/>
                      <a:endParaRPr kumimoji="0" lang="en-US" sz="1000" b="1" kern="1200" dirty="0" smtClean="0">
                        <a:solidFill>
                          <a:schemeClr val="tx1"/>
                        </a:solidFill>
                        <a:latin typeface="Arial Narrow" pitchFamily="34" charset="0"/>
                        <a:ea typeface="+mn-ea"/>
                        <a:cs typeface="+mn-cs"/>
                      </a:endParaRPr>
                    </a:p>
                    <a:p>
                      <a:pPr marL="0" marR="0" indent="0" algn="ctr" defTabSz="666689" rtl="0" eaLnBrk="1" fontAlgn="auto" latinLnBrk="0" hangingPunct="1">
                        <a:lnSpc>
                          <a:spcPct val="100000"/>
                        </a:lnSpc>
                        <a:spcBef>
                          <a:spcPts val="0"/>
                        </a:spcBef>
                        <a:spcAft>
                          <a:spcPts val="0"/>
                        </a:spcAft>
                        <a:buClrTx/>
                        <a:buSzTx/>
                        <a:buFontTx/>
                        <a:buNone/>
                        <a:tabLst/>
                        <a:defRPr/>
                      </a:pPr>
                      <a:r>
                        <a:rPr kumimoji="0" lang="en-US" sz="1000" b="1" kern="1200" dirty="0" smtClean="0">
                          <a:solidFill>
                            <a:schemeClr val="tx1"/>
                          </a:solidFill>
                          <a:latin typeface="Arial Narrow" pitchFamily="34" charset="0"/>
                          <a:ea typeface="+mn-ea"/>
                          <a:cs typeface="+mn-cs"/>
                        </a:rPr>
                        <a:t>1.02 ± 0.27</a:t>
                      </a:r>
                    </a:p>
                    <a:p>
                      <a:endParaRPr lang="en-US" sz="1000" b="1" dirty="0" smtClean="0"/>
                    </a:p>
                    <a:p>
                      <a:pPr algn="ctr"/>
                      <a:r>
                        <a:rPr kumimoji="0" lang="en-US" sz="1000" b="1" kern="1200" dirty="0" smtClean="0">
                          <a:solidFill>
                            <a:schemeClr val="tx1"/>
                          </a:solidFill>
                          <a:latin typeface="Arial Narrow" pitchFamily="34" charset="0"/>
                          <a:ea typeface="+mn-ea"/>
                          <a:cs typeface="+mn-cs"/>
                        </a:rPr>
                        <a:t>0.94 ± 0.24</a:t>
                      </a:r>
                    </a:p>
                    <a:p>
                      <a:pPr algn="ctr"/>
                      <a:endParaRPr kumimoji="0" lang="en-US" sz="1000" b="1" kern="1200" dirty="0" smtClean="0">
                        <a:solidFill>
                          <a:schemeClr val="tx1"/>
                        </a:solidFill>
                        <a:latin typeface="Arial Narrow" pitchFamily="34" charset="0"/>
                        <a:ea typeface="+mn-ea"/>
                        <a:cs typeface="+mn-cs"/>
                      </a:endParaRPr>
                    </a:p>
                    <a:p>
                      <a:pPr marL="0" marR="0" indent="0" algn="ctr" defTabSz="666689" rtl="0" eaLnBrk="1" fontAlgn="auto" latinLnBrk="0" hangingPunct="1">
                        <a:lnSpc>
                          <a:spcPct val="100000"/>
                        </a:lnSpc>
                        <a:spcBef>
                          <a:spcPts val="0"/>
                        </a:spcBef>
                        <a:spcAft>
                          <a:spcPts val="0"/>
                        </a:spcAft>
                        <a:buClrTx/>
                        <a:buSzTx/>
                        <a:buFontTx/>
                        <a:buNone/>
                        <a:tabLst/>
                        <a:defRPr/>
                      </a:pPr>
                      <a:r>
                        <a:rPr kumimoji="0" lang="en-US" sz="1000" b="1" kern="1200" dirty="0" smtClean="0">
                          <a:solidFill>
                            <a:schemeClr val="tx1"/>
                          </a:solidFill>
                          <a:latin typeface="Arial Narrow" pitchFamily="34" charset="0"/>
                          <a:ea typeface="+mn-ea"/>
                          <a:cs typeface="+mn-cs"/>
                        </a:rPr>
                        <a:t>1.02 ± 0.33</a:t>
                      </a:r>
                    </a:p>
                  </a:txBody>
                  <a:tcPr>
                    <a:solidFill>
                      <a:schemeClr val="accent4">
                        <a:lumMod val="20000"/>
                        <a:lumOff val="80000"/>
                      </a:schemeClr>
                    </a:solidFill>
                  </a:tcPr>
                </a:tc>
                <a:tc>
                  <a:txBody>
                    <a:bodyPr/>
                    <a:lstStyle/>
                    <a:p>
                      <a:endParaRPr lang="en-US" sz="1000" b="1" dirty="0" smtClean="0"/>
                    </a:p>
                    <a:p>
                      <a:pPr algn="ctr"/>
                      <a:r>
                        <a:rPr kumimoji="0" lang="en-US" sz="1000" b="1" kern="1200" dirty="0" smtClean="0">
                          <a:solidFill>
                            <a:schemeClr val="tx1"/>
                          </a:solidFill>
                          <a:latin typeface="Arial Narrow" pitchFamily="34" charset="0"/>
                          <a:ea typeface="+mn-ea"/>
                          <a:cs typeface="+mn-cs"/>
                        </a:rPr>
                        <a:t>0.97 ± 0.18</a:t>
                      </a:r>
                    </a:p>
                    <a:p>
                      <a:pPr algn="ctr"/>
                      <a:endParaRPr kumimoji="0" lang="en-US" sz="1000" b="1" kern="1200" dirty="0" smtClean="0">
                        <a:solidFill>
                          <a:schemeClr val="tx1"/>
                        </a:solidFill>
                        <a:latin typeface="Arial Narrow" pitchFamily="34" charset="0"/>
                        <a:ea typeface="+mn-ea"/>
                        <a:cs typeface="+mn-cs"/>
                      </a:endParaRPr>
                    </a:p>
                    <a:p>
                      <a:pPr marL="0" marR="0" indent="0" algn="ctr" defTabSz="666689" rtl="0" eaLnBrk="1" fontAlgn="auto" latinLnBrk="0" hangingPunct="1">
                        <a:lnSpc>
                          <a:spcPct val="100000"/>
                        </a:lnSpc>
                        <a:spcBef>
                          <a:spcPts val="0"/>
                        </a:spcBef>
                        <a:spcAft>
                          <a:spcPts val="0"/>
                        </a:spcAft>
                        <a:buClrTx/>
                        <a:buSzTx/>
                        <a:buFontTx/>
                        <a:buNone/>
                        <a:tabLst/>
                        <a:defRPr/>
                      </a:pPr>
                      <a:r>
                        <a:rPr kumimoji="0" lang="en-US" sz="1000" b="1" kern="1200" dirty="0" smtClean="0">
                          <a:solidFill>
                            <a:schemeClr val="tx1"/>
                          </a:solidFill>
                          <a:latin typeface="Arial Narrow" pitchFamily="34" charset="0"/>
                          <a:ea typeface="+mn-ea"/>
                          <a:cs typeface="+mn-cs"/>
                        </a:rPr>
                        <a:t>1.10 ± 0.28</a:t>
                      </a:r>
                    </a:p>
                    <a:p>
                      <a:endParaRPr lang="en-US" sz="1000" b="1" dirty="0" smtClean="0"/>
                    </a:p>
                    <a:p>
                      <a:pPr algn="ctr"/>
                      <a:r>
                        <a:rPr kumimoji="0" lang="en-US" sz="1000" b="1" kern="1200" dirty="0" smtClean="0">
                          <a:solidFill>
                            <a:schemeClr val="tx1"/>
                          </a:solidFill>
                          <a:latin typeface="Arial Narrow" pitchFamily="34" charset="0"/>
                          <a:ea typeface="+mn-ea"/>
                          <a:cs typeface="+mn-cs"/>
                        </a:rPr>
                        <a:t>0.95 ± 0.23</a:t>
                      </a:r>
                    </a:p>
                    <a:p>
                      <a:pPr algn="ctr"/>
                      <a:endParaRPr kumimoji="0" lang="en-US" sz="1000" b="1" kern="1200" dirty="0" smtClean="0">
                        <a:solidFill>
                          <a:schemeClr val="tx1"/>
                        </a:solidFill>
                        <a:latin typeface="Arial Narrow" pitchFamily="34" charset="0"/>
                        <a:ea typeface="+mn-ea"/>
                        <a:cs typeface="+mn-cs"/>
                      </a:endParaRPr>
                    </a:p>
                    <a:p>
                      <a:pPr marL="0" marR="0" indent="0" algn="ctr" defTabSz="666689" rtl="0" eaLnBrk="1" fontAlgn="auto" latinLnBrk="0" hangingPunct="1">
                        <a:lnSpc>
                          <a:spcPct val="100000"/>
                        </a:lnSpc>
                        <a:spcBef>
                          <a:spcPts val="0"/>
                        </a:spcBef>
                        <a:spcAft>
                          <a:spcPts val="0"/>
                        </a:spcAft>
                        <a:buClrTx/>
                        <a:buSzTx/>
                        <a:buFontTx/>
                        <a:buNone/>
                        <a:tabLst/>
                        <a:defRPr/>
                      </a:pPr>
                      <a:r>
                        <a:rPr kumimoji="0" lang="en-US" sz="1000" b="1" kern="1200" dirty="0" smtClean="0">
                          <a:solidFill>
                            <a:schemeClr val="tx1"/>
                          </a:solidFill>
                          <a:latin typeface="Arial Narrow" pitchFamily="34" charset="0"/>
                          <a:ea typeface="+mn-ea"/>
                          <a:cs typeface="+mn-cs"/>
                        </a:rPr>
                        <a:t>1.04 ± 0.32</a:t>
                      </a:r>
                    </a:p>
                  </a:txBody>
                  <a:tcPr>
                    <a:solidFill>
                      <a:schemeClr val="accent4">
                        <a:lumMod val="20000"/>
                        <a:lumOff val="80000"/>
                      </a:schemeClr>
                    </a:solidFill>
                  </a:tcPr>
                </a:tc>
              </a:tr>
            </a:tbl>
          </a:graphicData>
        </a:graphic>
      </p:graphicFrame>
    </p:spTree>
    <p:extLst>
      <p:ext uri="{BB962C8B-B14F-4D97-AF65-F5344CB8AC3E}">
        <p14:creationId xmlns:p14="http://schemas.microsoft.com/office/powerpoint/2010/main" val="227673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34" y="410547"/>
            <a:ext cx="5422642" cy="6036906"/>
          </a:xfrm>
          <a:pattFill prst="pct5">
            <a:fgClr>
              <a:schemeClr val="accent1">
                <a:lumMod val="20000"/>
                <a:lumOff val="80000"/>
              </a:schemeClr>
            </a:fgClr>
            <a:bgClr>
              <a:schemeClr val="accent1">
                <a:lumMod val="20000"/>
                <a:lumOff val="80000"/>
              </a:schemeClr>
            </a:bgClr>
          </a:pattFill>
          <a:effectLst>
            <a:outerShdw blurRad="50800" dist="38100" dir="5400000" algn="t" rotWithShape="0">
              <a:prstClr val="black">
                <a:alpha val="40000"/>
              </a:prstClr>
            </a:outerShdw>
          </a:effectLst>
        </p:spPr>
        <p:txBody>
          <a:bodyPr>
            <a:normAutofit/>
          </a:bodyPr>
          <a:lstStyle/>
          <a:p>
            <a:pPr algn="just">
              <a:spcBef>
                <a:spcPct val="0"/>
              </a:spcBef>
              <a:buNone/>
            </a:pPr>
            <a:r>
              <a:rPr lang="en-US" sz="1800" b="1" dirty="0" smtClean="0">
                <a:solidFill>
                  <a:srgbClr val="0C25A0"/>
                </a:solidFill>
                <a:effectLst>
                  <a:outerShdw blurRad="38100" dist="38100" dir="2700000" algn="tl">
                    <a:srgbClr val="000000">
                      <a:alpha val="43137"/>
                    </a:srgbClr>
                  </a:outerShdw>
                </a:effectLst>
                <a:latin typeface="Arial Narrow" panose="020B0606020202030204" pitchFamily="34" charset="0"/>
              </a:rPr>
              <a:t>Results</a:t>
            </a:r>
          </a:p>
          <a:p>
            <a:pPr algn="just">
              <a:spcBef>
                <a:spcPct val="0"/>
              </a:spcBef>
              <a:buNone/>
            </a:pPr>
            <a:endParaRPr lang="en-US" altLang="en-US" sz="800" dirty="0" smtClean="0">
              <a:latin typeface="Arial Narrow" panose="020B0606020202030204" pitchFamily="34" charset="0"/>
            </a:endParaRPr>
          </a:p>
          <a:p>
            <a:pPr algn="just">
              <a:spcBef>
                <a:spcPct val="0"/>
              </a:spcBef>
              <a:buNone/>
            </a:pPr>
            <a:r>
              <a:rPr lang="en-US" altLang="en-US" sz="1400" dirty="0" smtClean="0">
                <a:latin typeface="Arial Narrow" panose="020B0606020202030204" pitchFamily="34" charset="0"/>
              </a:rPr>
              <a:t>◘  There were no significant difference in  tarsal redness (Mann-Whitney,  p = 0.803) and roughness grades (Mann-Whitney, p = 0.871) at 0-month between the two groups.</a:t>
            </a:r>
          </a:p>
          <a:p>
            <a:pPr algn="just">
              <a:spcBef>
                <a:spcPct val="0"/>
              </a:spcBef>
              <a:buNone/>
            </a:pPr>
            <a:endParaRPr lang="en-US" altLang="en-US" sz="800" dirty="0" smtClean="0">
              <a:latin typeface="Arial Narrow" panose="020B0606020202030204" pitchFamily="34" charset="0"/>
            </a:endParaRPr>
          </a:p>
          <a:p>
            <a:pPr algn="just">
              <a:spcBef>
                <a:spcPct val="0"/>
              </a:spcBef>
              <a:buNone/>
            </a:pPr>
            <a:r>
              <a:rPr lang="en-US" altLang="en-US" sz="1400" dirty="0" smtClean="0">
                <a:latin typeface="Arial Narrow" panose="020B0606020202030204" pitchFamily="34" charset="0"/>
              </a:rPr>
              <a:t>◘ Repeated measurement showed significant differences in tarsal redness (Wilcoxon Signed Ranks test, Z = -3.860, </a:t>
            </a:r>
            <a:r>
              <a:rPr lang="en-US" altLang="en-US" sz="1400" i="1" dirty="0" smtClean="0">
                <a:latin typeface="Arial Narrow" panose="020B0606020202030204" pitchFamily="34" charset="0"/>
              </a:rPr>
              <a:t>P</a:t>
            </a:r>
            <a:r>
              <a:rPr lang="en-US" altLang="en-US" sz="1400" dirty="0" smtClean="0">
                <a:latin typeface="Arial Narrow" panose="020B0606020202030204" pitchFamily="34" charset="0"/>
              </a:rPr>
              <a:t> &lt; 0.001) and roughness (Wilcoxon Signed Ranks test, Z = -3.414, </a:t>
            </a:r>
            <a:r>
              <a:rPr lang="en-US" altLang="en-US" sz="1400" i="1" dirty="0" smtClean="0">
                <a:latin typeface="Arial Narrow" panose="020B0606020202030204" pitchFamily="34" charset="0"/>
              </a:rPr>
              <a:t>P</a:t>
            </a:r>
            <a:r>
              <a:rPr lang="en-US" altLang="en-US" sz="1400" dirty="0" smtClean="0">
                <a:latin typeface="Arial Narrow" panose="020B0606020202030204" pitchFamily="34" charset="0"/>
              </a:rPr>
              <a:t> = 0.001) after 6 months of RGPCW lens wear. However the tarsal grades ≤ 2.0 unit were considered to be in normal  scale  based on IER grading scale.</a:t>
            </a:r>
          </a:p>
          <a:p>
            <a:pPr algn="just">
              <a:spcBef>
                <a:spcPct val="0"/>
              </a:spcBef>
              <a:buNone/>
            </a:pPr>
            <a:endParaRPr lang="en-US" altLang="en-US" sz="800" dirty="0" smtClean="0">
              <a:latin typeface="Arial Narrow" panose="020B0606020202030204" pitchFamily="34" charset="0"/>
            </a:endParaRPr>
          </a:p>
          <a:p>
            <a:pPr algn="just">
              <a:spcBef>
                <a:spcPct val="0"/>
              </a:spcBef>
              <a:buNone/>
            </a:pPr>
            <a:r>
              <a:rPr lang="en-US" altLang="en-US" sz="1400" dirty="0" smtClean="0">
                <a:latin typeface="Arial Narrow" panose="020B0606020202030204" pitchFamily="34" charset="0"/>
              </a:rPr>
              <a:t>◘ All RGPCW lens wearers and control subjects presented grade I of Saini grading scale (</a:t>
            </a:r>
            <a:r>
              <a:rPr lang="en-SG" altLang="en-US" sz="1400" dirty="0" smtClean="0">
                <a:latin typeface="Arial Narrow" panose="020B0606020202030204" pitchFamily="34" charset="0"/>
                <a:ea typeface="Calibri" panose="020F0502020204030204" pitchFamily="34" charset="0"/>
                <a:cs typeface="Times New Roman" panose="02020603050405020304" pitchFamily="18" charset="0"/>
              </a:rPr>
              <a:t>good confluent sheet of cells) at baseline and 6-month of wearing the lenses when examined with conjunctiva impression cytology. </a:t>
            </a:r>
            <a:endParaRPr lang="en-US" altLang="en-US" sz="1400" dirty="0" smtClean="0">
              <a:latin typeface="Arial Narrow" panose="020B0606020202030204" pitchFamily="34" charset="0"/>
            </a:endParaRPr>
          </a:p>
          <a:p>
            <a:pPr algn="just">
              <a:spcBef>
                <a:spcPct val="0"/>
              </a:spcBef>
              <a:buNone/>
            </a:pPr>
            <a:endParaRPr lang="en-US" altLang="en-US" sz="1400" dirty="0" smtClean="0">
              <a:latin typeface="Arial Narrow" panose="020B0606020202030204" pitchFamily="34" charset="0"/>
            </a:endParaRPr>
          </a:p>
          <a:p>
            <a:pPr algn="just">
              <a:spcBef>
                <a:spcPct val="0"/>
              </a:spcBef>
              <a:buNone/>
            </a:pPr>
            <a:endParaRPr lang="en-US" altLang="en-US" sz="1400" dirty="0">
              <a:latin typeface="Arial Narrow" panose="020B0606020202030204" pitchFamily="34" charset="0"/>
            </a:endParaRPr>
          </a:p>
          <a:p>
            <a:pPr algn="just">
              <a:spcBef>
                <a:spcPct val="0"/>
              </a:spcBef>
              <a:buNone/>
            </a:pPr>
            <a:endParaRPr lang="en-US" altLang="en-US" sz="1400" dirty="0" smtClean="0">
              <a:latin typeface="Arial Narrow" panose="020B0606020202030204" pitchFamily="34" charset="0"/>
            </a:endParaRPr>
          </a:p>
          <a:p>
            <a:pPr algn="just">
              <a:spcBef>
                <a:spcPct val="0"/>
              </a:spcBef>
              <a:buNone/>
            </a:pPr>
            <a:endParaRPr lang="en-US" altLang="en-US" sz="1400" dirty="0" smtClean="0">
              <a:latin typeface="Arial Narrow" panose="020B0606020202030204" pitchFamily="34" charset="0"/>
            </a:endParaRPr>
          </a:p>
          <a:p>
            <a:pPr algn="just">
              <a:spcBef>
                <a:spcPct val="0"/>
              </a:spcBef>
              <a:buNone/>
            </a:pPr>
            <a:endParaRPr lang="en-US" altLang="en-US" sz="1400" dirty="0" smtClean="0">
              <a:latin typeface="Arial Narrow" panose="020B0606020202030204" pitchFamily="34" charset="0"/>
            </a:endParaRPr>
          </a:p>
          <a:p>
            <a:pPr algn="just">
              <a:spcBef>
                <a:spcPct val="0"/>
              </a:spcBef>
              <a:buNone/>
            </a:pPr>
            <a:endParaRPr lang="en-US" altLang="en-US" sz="1400" dirty="0" smtClean="0">
              <a:latin typeface="Arial Narrow" panose="020B0606020202030204" pitchFamily="34" charset="0"/>
            </a:endParaRPr>
          </a:p>
          <a:p>
            <a:pPr algn="just">
              <a:spcBef>
                <a:spcPct val="0"/>
              </a:spcBef>
              <a:buNone/>
            </a:pPr>
            <a:endParaRPr lang="en-US" altLang="en-US" sz="1400" dirty="0">
              <a:latin typeface="Arial Narrow" panose="020B0606020202030204" pitchFamily="34" charset="0"/>
            </a:endParaRPr>
          </a:p>
          <a:p>
            <a:pPr algn="just">
              <a:spcBef>
                <a:spcPct val="0"/>
              </a:spcBef>
              <a:buNone/>
            </a:pPr>
            <a:endParaRPr lang="en-US" altLang="en-US" sz="1400" dirty="0" smtClean="0">
              <a:latin typeface="Arial Narrow" panose="020B0606020202030204" pitchFamily="34" charset="0"/>
            </a:endParaRPr>
          </a:p>
          <a:p>
            <a:pPr algn="just">
              <a:spcBef>
                <a:spcPct val="0"/>
              </a:spcBef>
              <a:buNone/>
            </a:pPr>
            <a:endParaRPr lang="en-US" altLang="en-US" sz="1400" dirty="0">
              <a:latin typeface="Arial Narrow" panose="020B0606020202030204" pitchFamily="34" charset="0"/>
            </a:endParaRPr>
          </a:p>
          <a:p>
            <a:pPr algn="just">
              <a:spcBef>
                <a:spcPct val="0"/>
              </a:spcBef>
              <a:buNone/>
            </a:pPr>
            <a:endParaRPr lang="en-US" altLang="en-US" sz="1400" dirty="0" smtClean="0">
              <a:latin typeface="Arial Narrow" panose="020B0606020202030204" pitchFamily="34" charset="0"/>
            </a:endParaRPr>
          </a:p>
          <a:p>
            <a:pPr algn="just">
              <a:spcBef>
                <a:spcPct val="0"/>
              </a:spcBef>
              <a:buNone/>
            </a:pPr>
            <a:endParaRPr lang="en-US" altLang="en-US" sz="1400" dirty="0" smtClean="0">
              <a:latin typeface="Arial Narrow" panose="020B0606020202030204" pitchFamily="34" charset="0"/>
            </a:endParaRPr>
          </a:p>
          <a:p>
            <a:pPr algn="just">
              <a:spcBef>
                <a:spcPct val="0"/>
              </a:spcBef>
              <a:buNone/>
            </a:pPr>
            <a:endParaRPr lang="en-US" altLang="en-US" sz="1400" dirty="0" smtClean="0">
              <a:latin typeface="Arial Narrow" panose="020B0606020202030204" pitchFamily="34" charset="0"/>
            </a:endParaRPr>
          </a:p>
          <a:p>
            <a:pPr algn="just">
              <a:spcBef>
                <a:spcPct val="0"/>
              </a:spcBef>
              <a:buNone/>
            </a:pPr>
            <a:endParaRPr lang="en-US" altLang="en-US" sz="1400" dirty="0">
              <a:latin typeface="Arial Narrow" panose="020B0606020202030204" pitchFamily="34" charset="0"/>
            </a:endParaRPr>
          </a:p>
          <a:p>
            <a:pPr algn="just">
              <a:spcBef>
                <a:spcPct val="0"/>
              </a:spcBef>
              <a:buNone/>
            </a:pPr>
            <a:endParaRPr lang="en-US" altLang="en-US" sz="1400" dirty="0">
              <a:latin typeface="Arial Narrow" panose="020B0606020202030204" pitchFamily="34" charset="0"/>
            </a:endParaRPr>
          </a:p>
          <a:p>
            <a:pPr algn="just">
              <a:spcBef>
                <a:spcPct val="0"/>
              </a:spcBef>
              <a:buNone/>
            </a:pPr>
            <a:endParaRPr lang="en-US" altLang="en-US" sz="1400" dirty="0" smtClean="0">
              <a:latin typeface="Arial Narrow" panose="020B0606020202030204" pitchFamily="34" charset="0"/>
            </a:endParaRPr>
          </a:p>
          <a:p>
            <a:pPr algn="just">
              <a:spcBef>
                <a:spcPct val="0"/>
              </a:spcBef>
              <a:buNone/>
            </a:pPr>
            <a:endParaRPr lang="en-US" altLang="en-US" sz="1400" dirty="0">
              <a:latin typeface="Arial Narrow" panose="020B0606020202030204" pitchFamily="34" charset="0"/>
            </a:endParaRPr>
          </a:p>
          <a:p>
            <a:pPr algn="just">
              <a:spcBef>
                <a:spcPct val="0"/>
              </a:spcBef>
              <a:buNone/>
            </a:pPr>
            <a:endParaRPr lang="en-US" altLang="en-US" sz="1400" dirty="0" smtClean="0">
              <a:latin typeface="Arial Narrow" panose="020B0606020202030204" pitchFamily="34" charset="0"/>
            </a:endParaRPr>
          </a:p>
          <a:p>
            <a:pPr algn="just">
              <a:spcBef>
                <a:spcPct val="0"/>
              </a:spcBef>
              <a:buNone/>
            </a:pPr>
            <a:endParaRPr lang="en-US" altLang="en-US" sz="1400" dirty="0">
              <a:latin typeface="Arial Narrow" panose="020B0606020202030204" pitchFamily="34" charset="0"/>
            </a:endParaRPr>
          </a:p>
          <a:p>
            <a:pPr algn="just">
              <a:spcBef>
                <a:spcPct val="0"/>
              </a:spcBef>
              <a:buNone/>
            </a:pPr>
            <a:endParaRPr lang="en-US" altLang="en-US" sz="1400" dirty="0">
              <a:latin typeface="Arial Narrow" panose="020B0606020202030204" pitchFamily="34" charset="0"/>
            </a:endParaRPr>
          </a:p>
        </p:txBody>
      </p:sp>
      <p:sp>
        <p:nvSpPr>
          <p:cNvPr id="4" name="TextBox 3"/>
          <p:cNvSpPr txBox="1"/>
          <p:nvPr/>
        </p:nvSpPr>
        <p:spPr>
          <a:xfrm>
            <a:off x="6326155" y="410547"/>
            <a:ext cx="5225142" cy="4124206"/>
          </a:xfrm>
          <a:prstGeom prst="rect">
            <a:avLst/>
          </a:prstGeom>
          <a:pattFill prst="pct5">
            <a:fgClr>
              <a:schemeClr val="accent1">
                <a:lumMod val="20000"/>
                <a:lumOff val="80000"/>
              </a:schemeClr>
            </a:fgClr>
            <a:bgClr>
              <a:schemeClr val="accent1">
                <a:lumMod val="20000"/>
                <a:lumOff val="80000"/>
              </a:schemeClr>
            </a:bgClr>
          </a:pattFill>
          <a:effectLst>
            <a:outerShdw blurRad="50800" dist="38100" dir="5400000" algn="t" rotWithShape="0">
              <a:prstClr val="black">
                <a:alpha val="40000"/>
              </a:prstClr>
            </a:outerShdw>
          </a:effectLst>
        </p:spPr>
        <p:txBody>
          <a:bodyPr wrap="square" rtlCol="0">
            <a:spAutoFit/>
          </a:bodyPr>
          <a:lstStyle/>
          <a:p>
            <a:pPr algn="just">
              <a:spcBef>
                <a:spcPct val="0"/>
              </a:spcBef>
            </a:pPr>
            <a:r>
              <a:rPr lang="en-US" b="1" dirty="0" smtClean="0">
                <a:solidFill>
                  <a:srgbClr val="0C25A0"/>
                </a:solidFill>
                <a:effectLst>
                  <a:outerShdw blurRad="38100" dist="38100" dir="2700000" algn="tl">
                    <a:srgbClr val="000000">
                      <a:alpha val="43137"/>
                    </a:srgbClr>
                  </a:outerShdw>
                </a:effectLst>
                <a:latin typeface="Arial Narrow" panose="020B0606020202030204" pitchFamily="34" charset="0"/>
              </a:rPr>
              <a:t>Discussion</a:t>
            </a:r>
          </a:p>
          <a:p>
            <a:pPr algn="just">
              <a:spcBef>
                <a:spcPct val="0"/>
              </a:spcBef>
            </a:pPr>
            <a:endParaRPr lang="en-US" sz="800" b="1" dirty="0" smtClean="0">
              <a:solidFill>
                <a:srgbClr val="0C25A0"/>
              </a:solidFill>
              <a:latin typeface="Arial Narrow" panose="020B0606020202030204" pitchFamily="34" charset="0"/>
            </a:endParaRPr>
          </a:p>
          <a:p>
            <a:pPr algn="just">
              <a:spcBef>
                <a:spcPct val="0"/>
              </a:spcBef>
            </a:pPr>
            <a:r>
              <a:rPr lang="en-US" altLang="en-US" sz="1400" dirty="0" smtClean="0">
                <a:latin typeface="Arial Narrow" panose="020B0606020202030204" pitchFamily="34" charset="0"/>
              </a:rPr>
              <a:t>◘  The tarsal grading was not </a:t>
            </a:r>
            <a:r>
              <a:rPr lang="en-US" altLang="en-US" sz="1400" dirty="0" smtClean="0">
                <a:latin typeface="Arial Narrow" panose="020B0606020202030204" pitchFamily="34" charset="0"/>
              </a:rPr>
              <a:t>analyzed </a:t>
            </a:r>
            <a:r>
              <a:rPr lang="en-US" altLang="en-US" sz="1400" dirty="0" smtClean="0">
                <a:latin typeface="Arial Narrow" panose="020B0606020202030204" pitchFamily="34" charset="0"/>
              </a:rPr>
              <a:t>according to races because earlier study had showed that no significant difference between the tarsal redness and roughness in normal Malay and Chinese subjects (</a:t>
            </a:r>
            <a:r>
              <a:rPr lang="en-US" altLang="en-US" sz="1400" dirty="0" err="1" smtClean="0">
                <a:latin typeface="Arial Narrow" panose="020B0606020202030204" pitchFamily="34" charset="0"/>
              </a:rPr>
              <a:t>Ishak</a:t>
            </a:r>
            <a:r>
              <a:rPr lang="en-US" altLang="en-US" sz="1400" dirty="0" smtClean="0">
                <a:latin typeface="Arial Narrow" panose="020B0606020202030204" pitchFamily="34" charset="0"/>
              </a:rPr>
              <a:t> et al. 2011).  </a:t>
            </a:r>
            <a:endParaRPr lang="en-US" sz="1400" b="1" dirty="0" smtClean="0">
              <a:solidFill>
                <a:srgbClr val="0C25A0"/>
              </a:solidFill>
              <a:latin typeface="Arial Narrow" panose="020B0606020202030204" pitchFamily="34" charset="0"/>
            </a:endParaRPr>
          </a:p>
          <a:p>
            <a:pPr algn="just">
              <a:spcBef>
                <a:spcPct val="0"/>
              </a:spcBef>
            </a:pPr>
            <a:endParaRPr lang="en-US" altLang="en-US" sz="600" dirty="0" smtClean="0">
              <a:latin typeface="Arial Narrow" panose="020B0606020202030204" pitchFamily="34" charset="0"/>
            </a:endParaRPr>
          </a:p>
          <a:p>
            <a:pPr algn="just">
              <a:spcBef>
                <a:spcPct val="0"/>
              </a:spcBef>
            </a:pPr>
            <a:r>
              <a:rPr lang="en-US" altLang="en-US" dirty="0" smtClean="0">
                <a:latin typeface="Arial Narrow" panose="020B0606020202030204" pitchFamily="34" charset="0"/>
              </a:rPr>
              <a:t>◘ </a:t>
            </a:r>
            <a:r>
              <a:rPr lang="en-US" altLang="en-US" sz="1400" dirty="0" smtClean="0">
                <a:latin typeface="Arial Narrow" panose="020B0606020202030204" pitchFamily="34" charset="0"/>
              </a:rPr>
              <a:t>All the </a:t>
            </a:r>
            <a:r>
              <a:rPr lang="en-US" altLang="en-US" sz="1400" dirty="0" smtClean="0">
                <a:latin typeface="Arial Narrow" panose="020B0606020202030204" pitchFamily="34" charset="0"/>
              </a:rPr>
              <a:t>subjects </a:t>
            </a:r>
            <a:r>
              <a:rPr lang="en-US" altLang="en-US" sz="1400" dirty="0" smtClean="0">
                <a:latin typeface="Arial Narrow" panose="020B0606020202030204" pitchFamily="34" charset="0"/>
              </a:rPr>
              <a:t>had tarsal conjunctiva grade ≤ 2.0 units at baseline and 6- month of wearing the contact lens. According to IER (1997), tarsal conjunctiva surface with ≤ 2.0 units was considered normal.</a:t>
            </a:r>
          </a:p>
          <a:p>
            <a:pPr algn="just">
              <a:spcBef>
                <a:spcPct val="0"/>
              </a:spcBef>
            </a:pPr>
            <a:endParaRPr lang="en-US" altLang="en-US" sz="600" dirty="0" smtClean="0">
              <a:latin typeface="Arial Narrow" panose="020B0606020202030204" pitchFamily="34" charset="0"/>
            </a:endParaRPr>
          </a:p>
          <a:p>
            <a:pPr algn="just">
              <a:spcBef>
                <a:spcPct val="0"/>
              </a:spcBef>
            </a:pPr>
            <a:r>
              <a:rPr lang="en-US" altLang="en-US" sz="1400" dirty="0" smtClean="0">
                <a:latin typeface="Arial Narrow" panose="020B0606020202030204" pitchFamily="34" charset="0"/>
              </a:rPr>
              <a:t>◘ The increment of tarsal grades were less than 0.1 unit at 6-month of RGPCW lens wear. According to Cardona &amp; </a:t>
            </a:r>
            <a:r>
              <a:rPr lang="en-US" altLang="en-US" sz="1400" dirty="0" err="1" smtClean="0">
                <a:latin typeface="Arial Narrow" panose="020B0606020202030204" pitchFamily="34" charset="0"/>
              </a:rPr>
              <a:t>Seres</a:t>
            </a:r>
            <a:r>
              <a:rPr lang="en-US" altLang="en-US" sz="1400" dirty="0" smtClean="0">
                <a:latin typeface="Arial Narrow" panose="020B0606020202030204" pitchFamily="34" charset="0"/>
              </a:rPr>
              <a:t> (2009), only a change in grade  ≥ 0.5 units would represent  a  significant  difference</a:t>
            </a:r>
            <a:r>
              <a:rPr lang="en-US" altLang="en-US" sz="1400" dirty="0" smtClean="0">
                <a:latin typeface="Arial Narrow" panose="020B0606020202030204" pitchFamily="34" charset="0"/>
              </a:rPr>
              <a:t>.</a:t>
            </a:r>
          </a:p>
          <a:p>
            <a:pPr algn="just">
              <a:spcBef>
                <a:spcPct val="0"/>
              </a:spcBef>
            </a:pPr>
            <a:endParaRPr lang="en-US" altLang="en-US" sz="600" dirty="0" smtClean="0">
              <a:latin typeface="Arial Narrow" panose="020B0606020202030204" pitchFamily="34" charset="0"/>
            </a:endParaRPr>
          </a:p>
          <a:p>
            <a:pPr algn="just">
              <a:spcBef>
                <a:spcPct val="0"/>
              </a:spcBef>
            </a:pPr>
            <a:r>
              <a:rPr lang="en-US" altLang="en-US" sz="1400" dirty="0" smtClean="0">
                <a:latin typeface="Arial Narrow" panose="020B0606020202030204" pitchFamily="34" charset="0"/>
              </a:rPr>
              <a:t>◘ Impression cytology </a:t>
            </a:r>
            <a:r>
              <a:rPr lang="en-US" altLang="en-US" sz="1400" dirty="0">
                <a:latin typeface="Arial Narrow" panose="020B0606020202030204" pitchFamily="34" charset="0"/>
              </a:rPr>
              <a:t>technique may prove useful in understanding ocular surface health and disease in contact lens wear. </a:t>
            </a:r>
            <a:endParaRPr lang="en-US" altLang="en-US" sz="1400" dirty="0" smtClean="0">
              <a:latin typeface="Arial Narrow" panose="020B0606020202030204" pitchFamily="34" charset="0"/>
            </a:endParaRPr>
          </a:p>
          <a:p>
            <a:pPr algn="just">
              <a:spcBef>
                <a:spcPct val="0"/>
              </a:spcBef>
            </a:pPr>
            <a:endParaRPr lang="en-US" altLang="en-US" sz="600" dirty="0" smtClean="0">
              <a:latin typeface="Arial Narrow" panose="020B0606020202030204" pitchFamily="34" charset="0"/>
            </a:endParaRPr>
          </a:p>
          <a:p>
            <a:pPr algn="just">
              <a:spcBef>
                <a:spcPct val="0"/>
              </a:spcBef>
            </a:pPr>
            <a:r>
              <a:rPr lang="en-US" altLang="en-US" sz="1400" dirty="0" smtClean="0">
                <a:latin typeface="Arial Narrow" panose="020B0606020202030204" pitchFamily="34" charset="0"/>
              </a:rPr>
              <a:t>◘ </a:t>
            </a:r>
            <a:r>
              <a:rPr lang="en-US" altLang="en-US" sz="1400" dirty="0" err="1" smtClean="0">
                <a:latin typeface="Arial Narrow" panose="020B0606020202030204" pitchFamily="34" charset="0"/>
              </a:rPr>
              <a:t>Ishak</a:t>
            </a:r>
            <a:r>
              <a:rPr lang="en-US" altLang="en-US" sz="1400" dirty="0" smtClean="0">
                <a:latin typeface="Arial Narrow" panose="020B0606020202030204" pitchFamily="34" charset="0"/>
              </a:rPr>
              <a:t> et al. (2012) had reported 91% of 3-month RGPCW lens wearers had demonstrated grade I features while this study showed 100% subjects had grade I after 6 months wearing the RGPCW lens.</a:t>
            </a:r>
          </a:p>
          <a:p>
            <a:pPr algn="just">
              <a:spcBef>
                <a:spcPct val="0"/>
              </a:spcBef>
            </a:pPr>
            <a:endParaRPr lang="en-US" altLang="en-US" sz="400" dirty="0" smtClean="0">
              <a:latin typeface="Arial Narrow" panose="020B0606020202030204" pitchFamily="34" charset="0"/>
            </a:endParaRPr>
          </a:p>
        </p:txBody>
      </p:sp>
      <p:pic>
        <p:nvPicPr>
          <p:cNvPr id="5" name="Picture 84" descr="C:\Documents and Settings\UKM\Desktop\pic cells\HE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356" y="3271150"/>
            <a:ext cx="2696294" cy="216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564294" y="4674939"/>
            <a:ext cx="2164702" cy="830997"/>
          </a:xfrm>
          <a:prstGeom prst="rect">
            <a:avLst/>
          </a:prstGeom>
          <a:pattFill prst="pct5">
            <a:fgClr>
              <a:schemeClr val="accent1">
                <a:lumMod val="20000"/>
                <a:lumOff val="80000"/>
              </a:schemeClr>
            </a:fgClr>
            <a:bgClr>
              <a:schemeClr val="accent1">
                <a:lumMod val="20000"/>
                <a:lumOff val="80000"/>
              </a:schemeClr>
            </a:bgClr>
          </a:pattFill>
        </p:spPr>
        <p:txBody>
          <a:bodyPr wrap="square" rtlCol="0">
            <a:spAutoFit/>
          </a:bodyPr>
          <a:lstStyle/>
          <a:p>
            <a:pPr algn="just"/>
            <a:r>
              <a:rPr lang="en-US" altLang="en-US" sz="1200" b="1" dirty="0" smtClean="0">
                <a:latin typeface="Arial Narrow" panose="020B0606020202030204" pitchFamily="34" charset="0"/>
              </a:rPr>
              <a:t>Fig </a:t>
            </a:r>
            <a:r>
              <a:rPr lang="en-US" altLang="en-US" sz="1200" b="1" dirty="0" smtClean="0">
                <a:latin typeface="Arial Narrow" panose="020B0606020202030204" pitchFamily="34" charset="0"/>
              </a:rPr>
              <a:t>3: </a:t>
            </a:r>
            <a:r>
              <a:rPr lang="en-US" altLang="en-US" sz="1200" b="1" dirty="0" smtClean="0">
                <a:latin typeface="Arial Narrow" panose="020B0606020202030204" pitchFamily="34" charset="0"/>
              </a:rPr>
              <a:t>Good confluent sheet of cells (Saini’s grade I), stained with H&amp;E at 400x magnification. </a:t>
            </a:r>
          </a:p>
          <a:p>
            <a:endParaRPr lang="en-US" sz="1200" dirty="0"/>
          </a:p>
        </p:txBody>
      </p:sp>
      <p:sp>
        <p:nvSpPr>
          <p:cNvPr id="7" name="TextBox 6"/>
          <p:cNvSpPr txBox="1"/>
          <p:nvPr/>
        </p:nvSpPr>
        <p:spPr>
          <a:xfrm>
            <a:off x="632927" y="5572982"/>
            <a:ext cx="5215559" cy="738664"/>
          </a:xfrm>
          <a:prstGeom prst="rect">
            <a:avLst/>
          </a:prstGeom>
          <a:pattFill prst="pct5">
            <a:fgClr>
              <a:schemeClr val="accent1">
                <a:lumMod val="20000"/>
                <a:lumOff val="80000"/>
              </a:schemeClr>
            </a:fgClr>
            <a:bgClr>
              <a:schemeClr val="accent1">
                <a:lumMod val="20000"/>
                <a:lumOff val="80000"/>
              </a:schemeClr>
            </a:bgClr>
          </a:pattFill>
        </p:spPr>
        <p:txBody>
          <a:bodyPr wrap="square" rtlCol="0">
            <a:spAutoFit/>
          </a:bodyPr>
          <a:lstStyle/>
          <a:p>
            <a:pPr algn="just">
              <a:spcBef>
                <a:spcPct val="0"/>
              </a:spcBef>
              <a:buNone/>
            </a:pPr>
            <a:r>
              <a:rPr lang="en-US" altLang="en-US" sz="1400" dirty="0" smtClean="0">
                <a:latin typeface="Arial Narrow" panose="020B0606020202030204" pitchFamily="34" charset="0"/>
              </a:rPr>
              <a:t>◘ Fig </a:t>
            </a:r>
            <a:r>
              <a:rPr lang="en-US" altLang="en-US" sz="1400" dirty="0" smtClean="0">
                <a:latin typeface="Arial Narrow" panose="020B0606020202030204" pitchFamily="34" charset="0"/>
              </a:rPr>
              <a:t>3 </a:t>
            </a:r>
            <a:r>
              <a:rPr lang="en-US" altLang="en-US" sz="1400" dirty="0" smtClean="0">
                <a:latin typeface="Arial Narrow" panose="020B0606020202030204" pitchFamily="34" charset="0"/>
              </a:rPr>
              <a:t>showed a normal  epithelial  cells stained with </a:t>
            </a:r>
            <a:r>
              <a:rPr lang="en-US" altLang="en-US" sz="1400" dirty="0" err="1" smtClean="0">
                <a:latin typeface="Arial Narrow" panose="020B0606020202030204" pitchFamily="34" charset="0"/>
              </a:rPr>
              <a:t>Hematoxylin</a:t>
            </a:r>
            <a:r>
              <a:rPr lang="en-US" altLang="en-US" sz="1400" dirty="0" smtClean="0">
                <a:latin typeface="Arial Narrow" panose="020B0606020202030204" pitchFamily="34" charset="0"/>
              </a:rPr>
              <a:t> &amp; Eosin in one of the RGPCW lens subject. All subjects presented healthy conjunctival epithelial cells during 6 months wearing the </a:t>
            </a:r>
            <a:r>
              <a:rPr lang="en-US" altLang="en-US" sz="1400" dirty="0" smtClean="0">
                <a:latin typeface="Arial Narrow" panose="020B0606020202030204" pitchFamily="34" charset="0"/>
              </a:rPr>
              <a:t>RGPCW contact lenses.</a:t>
            </a:r>
            <a:endParaRPr lang="en-US" altLang="en-US" sz="1400" dirty="0" smtClean="0">
              <a:latin typeface="Arial Narrow" panose="020B0606020202030204" pitchFamily="34" charset="0"/>
            </a:endParaRPr>
          </a:p>
        </p:txBody>
      </p:sp>
      <p:sp>
        <p:nvSpPr>
          <p:cNvPr id="9" name="TextBox 8"/>
          <p:cNvSpPr txBox="1"/>
          <p:nvPr/>
        </p:nvSpPr>
        <p:spPr>
          <a:xfrm>
            <a:off x="6326155" y="4674939"/>
            <a:ext cx="5225142" cy="1077218"/>
          </a:xfrm>
          <a:prstGeom prst="rect">
            <a:avLst/>
          </a:prstGeom>
          <a:pattFill prst="pct5">
            <a:fgClr>
              <a:schemeClr val="accent1">
                <a:lumMod val="20000"/>
                <a:lumOff val="80000"/>
              </a:schemeClr>
            </a:fgClr>
            <a:bgClr>
              <a:schemeClr val="accent1">
                <a:lumMod val="20000"/>
                <a:lumOff val="80000"/>
              </a:schemeClr>
            </a:bgClr>
          </a:pattFill>
          <a:effectLst>
            <a:outerShdw blurRad="50800" dist="38100" dir="5400000" algn="t" rotWithShape="0">
              <a:prstClr val="black">
                <a:alpha val="40000"/>
              </a:prstClr>
            </a:outerShdw>
          </a:effectLst>
        </p:spPr>
        <p:txBody>
          <a:bodyPr wrap="square" rtlCol="0">
            <a:spAutoFit/>
          </a:bodyPr>
          <a:lstStyle/>
          <a:p>
            <a:r>
              <a:rPr lang="en-US" b="1" dirty="0" smtClean="0">
                <a:solidFill>
                  <a:srgbClr val="0C25A0"/>
                </a:solidFill>
                <a:effectLst>
                  <a:outerShdw blurRad="38100" dist="38100" dir="2700000" algn="tl">
                    <a:srgbClr val="000000">
                      <a:alpha val="43137"/>
                    </a:srgbClr>
                  </a:outerShdw>
                </a:effectLst>
                <a:latin typeface="Arial Narrow" panose="020B0606020202030204" pitchFamily="34" charset="0"/>
              </a:rPr>
              <a:t>Conclusion</a:t>
            </a:r>
          </a:p>
          <a:p>
            <a:r>
              <a:rPr lang="en-US" altLang="en-US" dirty="0" smtClean="0">
                <a:latin typeface="Arial Narrow" panose="020B0606020202030204" pitchFamily="34" charset="0"/>
              </a:rPr>
              <a:t>◘ </a:t>
            </a:r>
            <a:r>
              <a:rPr lang="en-US" altLang="en-US" sz="1400" dirty="0" smtClean="0">
                <a:latin typeface="Arial Narrow" panose="020B0606020202030204" pitchFamily="34" charset="0"/>
              </a:rPr>
              <a:t>The RGPCW contact lens wear for 6 </a:t>
            </a:r>
            <a:r>
              <a:rPr lang="en-US" altLang="en-US" sz="1400" dirty="0" smtClean="0">
                <a:latin typeface="Arial Narrow" panose="020B0606020202030204" pitchFamily="34" charset="0"/>
              </a:rPr>
              <a:t>months </a:t>
            </a:r>
            <a:r>
              <a:rPr lang="en-US" altLang="en-US" sz="1400" dirty="0" smtClean="0">
                <a:latin typeface="Arial Narrow" panose="020B0606020202030204" pitchFamily="34" charset="0"/>
              </a:rPr>
              <a:t>did not cause any significant clinical changes on tarsal conjunctiva </a:t>
            </a:r>
            <a:r>
              <a:rPr lang="en-US" altLang="en-US" sz="1400" dirty="0" smtClean="0">
                <a:latin typeface="Arial Narrow" panose="020B0606020202030204" pitchFamily="34" charset="0"/>
              </a:rPr>
              <a:t>appearance </a:t>
            </a:r>
            <a:r>
              <a:rPr lang="en-US" altLang="en-US" sz="1400" dirty="0" smtClean="0">
                <a:latin typeface="Arial Narrow" panose="020B0606020202030204" pitchFamily="34" charset="0"/>
              </a:rPr>
              <a:t>and </a:t>
            </a:r>
            <a:r>
              <a:rPr lang="en-US" altLang="en-US" sz="1400" dirty="0" smtClean="0">
                <a:latin typeface="Arial Narrow" panose="020B0606020202030204" pitchFamily="34" charset="0"/>
              </a:rPr>
              <a:t>cell </a:t>
            </a:r>
            <a:r>
              <a:rPr lang="en-US" altLang="en-US" sz="1400" dirty="0" smtClean="0">
                <a:latin typeface="Arial Narrow" panose="020B0606020202030204" pitchFamily="34" charset="0"/>
              </a:rPr>
              <a:t>morphology.</a:t>
            </a:r>
          </a:p>
          <a:p>
            <a:endParaRPr lang="en-US" sz="1400" b="1" dirty="0">
              <a:solidFill>
                <a:srgbClr val="0C25A0"/>
              </a:solidFill>
              <a:latin typeface="Arial Narrow" panose="020B0606020202030204" pitchFamily="34" charset="0"/>
            </a:endParaRPr>
          </a:p>
        </p:txBody>
      </p:sp>
    </p:spTree>
    <p:extLst>
      <p:ext uri="{BB962C8B-B14F-4D97-AF65-F5344CB8AC3E}">
        <p14:creationId xmlns:p14="http://schemas.microsoft.com/office/powerpoint/2010/main" val="4294891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323" y="649967"/>
            <a:ext cx="7074159" cy="4292736"/>
          </a:xfrm>
          <a:pattFill prst="pct5">
            <a:fgClr>
              <a:schemeClr val="accent1">
                <a:lumMod val="20000"/>
                <a:lumOff val="80000"/>
              </a:schemeClr>
            </a:fgClr>
            <a:bgClr>
              <a:schemeClr val="accent1">
                <a:lumMod val="20000"/>
                <a:lumOff val="80000"/>
              </a:schemeClr>
            </a:bgClr>
          </a:pattFill>
          <a:effectLst>
            <a:outerShdw blurRad="50800" dist="38100" dir="5400000" algn="t" rotWithShape="0">
              <a:prstClr val="black">
                <a:alpha val="40000"/>
              </a:prstClr>
            </a:outerShdw>
          </a:effectLst>
        </p:spPr>
        <p:txBody>
          <a:bodyPr>
            <a:normAutofit fontScale="85000" lnSpcReduction="20000"/>
          </a:bodyPr>
          <a:lstStyle/>
          <a:p>
            <a:pPr marL="0" indent="0" algn="ctr">
              <a:buNone/>
            </a:pPr>
            <a:endParaRPr lang="en-US" sz="1900" b="1" dirty="0" smtClean="0">
              <a:solidFill>
                <a:srgbClr val="0C25A0"/>
              </a:solidFill>
              <a:effectLst>
                <a:outerShdw blurRad="38100" dist="38100" dir="2700000" algn="tl">
                  <a:srgbClr val="000000">
                    <a:alpha val="43137"/>
                  </a:srgbClr>
                </a:outerShdw>
              </a:effectLst>
              <a:latin typeface="Arial Narrow" panose="020B0606020202030204" pitchFamily="34" charset="0"/>
            </a:endParaRPr>
          </a:p>
          <a:p>
            <a:pPr marL="0" indent="0" algn="ctr">
              <a:buNone/>
            </a:pPr>
            <a:r>
              <a:rPr lang="en-US" sz="2100" b="1" dirty="0" smtClean="0">
                <a:solidFill>
                  <a:srgbClr val="0C25A0"/>
                </a:solidFill>
                <a:effectLst>
                  <a:outerShdw blurRad="38100" dist="38100" dir="2700000" algn="tl">
                    <a:srgbClr val="000000">
                      <a:alpha val="43137"/>
                    </a:srgbClr>
                  </a:outerShdw>
                </a:effectLst>
                <a:latin typeface="Arial Narrow" panose="020B0606020202030204" pitchFamily="34" charset="0"/>
              </a:rPr>
              <a:t>References</a:t>
            </a:r>
            <a:endParaRPr lang="en-US" sz="2100" b="1" dirty="0" smtClean="0">
              <a:solidFill>
                <a:srgbClr val="0C25A0"/>
              </a:solidFill>
              <a:effectLst>
                <a:outerShdw blurRad="38100" dist="38100" dir="2700000" algn="tl">
                  <a:srgbClr val="000000">
                    <a:alpha val="43137"/>
                  </a:srgbClr>
                </a:outerShdw>
              </a:effectLst>
              <a:latin typeface="Arial Narrow" panose="020B0606020202030204" pitchFamily="34" charset="0"/>
            </a:endParaRPr>
          </a:p>
          <a:p>
            <a:pPr algn="just">
              <a:defRPr/>
            </a:pPr>
            <a:r>
              <a:rPr lang="en-US" sz="1400" b="1" dirty="0" err="1"/>
              <a:t>Aakre</a:t>
            </a:r>
            <a:r>
              <a:rPr lang="ms-MY" sz="1400" dirty="0"/>
              <a:t>, B.M., Ystenaes, A.E., Doughty, M.J., Austrheim, O., Westerfjell, B. &amp; Lie, M.T. 2004. A 6-month follow up of successful refits from daily disposable soft contact lenses to continuous wear of high-Dk silicone-hydrogel lenses. </a:t>
            </a:r>
            <a:r>
              <a:rPr lang="ms-MY" sz="1400" i="1" dirty="0"/>
              <a:t>Ophthalmic Physiol. Opt</a:t>
            </a:r>
            <a:r>
              <a:rPr lang="ms-MY" sz="1400" dirty="0"/>
              <a:t>. 24(2): 130-41.</a:t>
            </a:r>
            <a:endParaRPr lang="en-US" sz="1400" dirty="0"/>
          </a:p>
          <a:p>
            <a:pPr algn="just">
              <a:defRPr/>
            </a:pPr>
            <a:r>
              <a:rPr lang="ms-MY" sz="1400" b="1" dirty="0"/>
              <a:t>Anshu</a:t>
            </a:r>
            <a:r>
              <a:rPr lang="ms-MY" sz="1400" dirty="0"/>
              <a:t>, Munshu, M.M., Sathe, V. &amp; Ganar, A. 2001. Conjunctival impression cytology in contact lens wearers. </a:t>
            </a:r>
            <a:r>
              <a:rPr lang="ms-MY" sz="1400" i="1" dirty="0"/>
              <a:t>Cytopathology</a:t>
            </a:r>
            <a:r>
              <a:rPr lang="ms-MY" sz="1400" dirty="0"/>
              <a:t> 12: 314-320.  </a:t>
            </a:r>
            <a:endParaRPr lang="en-US" sz="1400" dirty="0"/>
          </a:p>
          <a:p>
            <a:pPr algn="just">
              <a:defRPr/>
            </a:pPr>
            <a:r>
              <a:rPr lang="en-US" sz="1400" b="1" dirty="0" err="1"/>
              <a:t>Allansmith</a:t>
            </a:r>
            <a:r>
              <a:rPr lang="en-US" sz="1400" dirty="0"/>
              <a:t>, M.R., </a:t>
            </a:r>
            <a:r>
              <a:rPr lang="en-US" sz="1400" dirty="0" err="1"/>
              <a:t>Korb</a:t>
            </a:r>
            <a:r>
              <a:rPr lang="en-US" sz="1400" dirty="0"/>
              <a:t>, D.R., Greiner, V.J., Henriquez, A.S., Simon, M.A., </a:t>
            </a:r>
            <a:r>
              <a:rPr lang="en-US" sz="1400" dirty="0" err="1"/>
              <a:t>Finnemore</a:t>
            </a:r>
            <a:r>
              <a:rPr lang="en-US" sz="1400" dirty="0"/>
              <a:t>, V.M. 1997. Giant Papillary Conjunctivitis in Contact Lens Wearers. </a:t>
            </a:r>
            <a:r>
              <a:rPr lang="en-US" sz="1400" i="1" dirty="0"/>
              <a:t>Am J </a:t>
            </a:r>
            <a:r>
              <a:rPr lang="en-US" sz="1400" i="1" dirty="0" err="1"/>
              <a:t>Ophthalmol</a:t>
            </a:r>
            <a:r>
              <a:rPr lang="en-US" sz="1400" i="1" dirty="0"/>
              <a:t> </a:t>
            </a:r>
            <a:r>
              <a:rPr lang="en-US" sz="1400" dirty="0"/>
              <a:t>83:697-708.</a:t>
            </a:r>
          </a:p>
          <a:p>
            <a:pPr algn="just">
              <a:defRPr/>
            </a:pPr>
            <a:r>
              <a:rPr lang="en-US" sz="1400" b="1" dirty="0"/>
              <a:t>Begley</a:t>
            </a:r>
            <a:r>
              <a:rPr lang="en-US" sz="1400" dirty="0"/>
              <a:t>, C.G., </a:t>
            </a:r>
            <a:r>
              <a:rPr lang="en-US" sz="1400" dirty="0" err="1"/>
              <a:t>Riggle</a:t>
            </a:r>
            <a:r>
              <a:rPr lang="en-US" sz="1400" dirty="0"/>
              <a:t>, A., </a:t>
            </a:r>
            <a:r>
              <a:rPr lang="en-US" sz="1400" dirty="0" err="1"/>
              <a:t>Tuel</a:t>
            </a:r>
            <a:r>
              <a:rPr lang="en-US" sz="1400" dirty="0"/>
              <a:t>, J.A. 1990. Association of giant papillary conjunctivitis with seasonal allergies. </a:t>
            </a:r>
            <a:r>
              <a:rPr lang="en-US" sz="1400" i="1" dirty="0" err="1"/>
              <a:t>Optom</a:t>
            </a:r>
            <a:r>
              <a:rPr lang="en-US" sz="1400" i="1" dirty="0"/>
              <a:t> Vis </a:t>
            </a:r>
            <a:r>
              <a:rPr lang="en-US" sz="1400" i="1" dirty="0" err="1"/>
              <a:t>Sci</a:t>
            </a:r>
            <a:r>
              <a:rPr lang="en-US" sz="1400" i="1" dirty="0"/>
              <a:t> </a:t>
            </a:r>
            <a:r>
              <a:rPr lang="en-US" sz="1400" dirty="0"/>
              <a:t>67:192-195.</a:t>
            </a:r>
          </a:p>
          <a:p>
            <a:pPr algn="just">
              <a:defRPr/>
            </a:pPr>
            <a:r>
              <a:rPr lang="ms-MY" sz="1400" b="1" dirty="0"/>
              <a:t>Cardona, G. &amp; Seres, C</a:t>
            </a:r>
            <a:r>
              <a:rPr lang="ms-MY" sz="1400" dirty="0"/>
              <a:t>. 2009. Grading contact lens complications: The effects of knowledge on grading accuracy. </a:t>
            </a:r>
            <a:r>
              <a:rPr lang="ms-MY" sz="1400" i="1" dirty="0"/>
              <a:t>Curr Eye Res.</a:t>
            </a:r>
            <a:r>
              <a:rPr lang="ms-MY" sz="1400" dirty="0"/>
              <a:t> 12: 1074-1081.</a:t>
            </a:r>
            <a:endParaRPr lang="en-US" sz="1400" dirty="0"/>
          </a:p>
          <a:p>
            <a:pPr algn="just">
              <a:defRPr/>
            </a:pPr>
            <a:r>
              <a:rPr lang="en-US" sz="1400" b="1" dirty="0"/>
              <a:t>IER</a:t>
            </a:r>
            <a:r>
              <a:rPr lang="en-US" sz="1400" dirty="0"/>
              <a:t>. 1997. IER grading scales in contact lens. Fourth Edition. </a:t>
            </a:r>
            <a:r>
              <a:rPr lang="en-US" sz="1400" i="1" dirty="0"/>
              <a:t>Appendix D</a:t>
            </a:r>
            <a:r>
              <a:rPr lang="en-US" sz="1400" dirty="0"/>
              <a:t>:863-867.</a:t>
            </a:r>
          </a:p>
          <a:p>
            <a:pPr algn="just">
              <a:defRPr/>
            </a:pPr>
            <a:r>
              <a:rPr lang="ms-MY" sz="1400" b="1" dirty="0"/>
              <a:t>Ishak</a:t>
            </a:r>
            <a:r>
              <a:rPr lang="ms-MY" sz="1400" dirty="0"/>
              <a:t>, B., Mohd Ali, B. &amp; Mohidin, N. 2011. Grading of tarsal conjunctiva of young adults in Malaysia. </a:t>
            </a:r>
            <a:r>
              <a:rPr lang="ms-MY" sz="1400" i="1" dirty="0"/>
              <a:t>Clin. Exp. Optom</a:t>
            </a:r>
            <a:r>
              <a:rPr lang="ms-MY" sz="1400" dirty="0"/>
              <a:t>. 94(5): 458-463.</a:t>
            </a:r>
            <a:endParaRPr lang="en-US" sz="1400" dirty="0"/>
          </a:p>
          <a:p>
            <a:pPr algn="just">
              <a:defRPr/>
            </a:pPr>
            <a:r>
              <a:rPr lang="ms-MY" sz="1400" b="1" dirty="0"/>
              <a:t>Ishak</a:t>
            </a:r>
            <a:r>
              <a:rPr lang="ms-MY" sz="1400" dirty="0"/>
              <a:t>, B., Mohd Ali, B. &amp; Mohidin, N. 2012. Impression cytology in rigid gas permeable contact lens wearers. </a:t>
            </a:r>
            <a:r>
              <a:rPr lang="en-US" sz="1400" i="1" dirty="0"/>
              <a:t>Int. J. of Coll. Research on Internal. Med. &amp; Public Health </a:t>
            </a:r>
            <a:r>
              <a:rPr lang="en-US" sz="1400" dirty="0"/>
              <a:t>4(4): 423-430.</a:t>
            </a:r>
          </a:p>
          <a:p>
            <a:pPr algn="just">
              <a:defRPr/>
            </a:pPr>
            <a:r>
              <a:rPr lang="ms-MY" sz="1400" b="1" dirty="0"/>
              <a:t>Saini, </a:t>
            </a:r>
            <a:r>
              <a:rPr lang="ms-MY" sz="1400" dirty="0"/>
              <a:t>J.S., Rajwanshi, A. &amp; Dhar, S. 1990. Clinicopathological correlation of hard contact lens related changes in tarsal conjunctival by impression cytology. </a:t>
            </a:r>
            <a:r>
              <a:rPr lang="ms-MY" sz="1400" i="1" dirty="0"/>
              <a:t>Acta Ophthalmol (Copenh).</a:t>
            </a:r>
            <a:r>
              <a:rPr lang="ms-MY" sz="1400" dirty="0"/>
              <a:t> 68(1): 65-70</a:t>
            </a:r>
            <a:r>
              <a:rPr lang="ms-MY" sz="1400" dirty="0" smtClean="0"/>
              <a:t>.</a:t>
            </a:r>
            <a:endParaRPr lang="en-US" sz="1400" dirty="0"/>
          </a:p>
        </p:txBody>
      </p:sp>
      <p:sp>
        <p:nvSpPr>
          <p:cNvPr id="4" name="TextBox 3"/>
          <p:cNvSpPr txBox="1"/>
          <p:nvPr/>
        </p:nvSpPr>
        <p:spPr>
          <a:xfrm>
            <a:off x="4813818" y="5094515"/>
            <a:ext cx="2855167" cy="523220"/>
          </a:xfrm>
          <a:prstGeom prst="rect">
            <a:avLst/>
          </a:prstGeom>
          <a:solidFill>
            <a:schemeClr val="accent2"/>
          </a:solidFill>
          <a:effectLst>
            <a:outerShdw blurRad="50800" dist="38100" dir="5400000" algn="t" rotWithShape="0">
              <a:prstClr val="black">
                <a:alpha val="40000"/>
              </a:prstClr>
            </a:outerShdw>
          </a:effectLst>
        </p:spPr>
        <p:txBody>
          <a:bodyPr wrap="square" rtlCol="0">
            <a:spAutoFit/>
          </a:bodyPr>
          <a:lstStyle/>
          <a:p>
            <a:pPr algn="ctr"/>
            <a:r>
              <a:rPr lang="en-US" sz="2800" b="1" dirty="0" smtClean="0">
                <a:solidFill>
                  <a:srgbClr val="0C25A0"/>
                </a:solidFill>
                <a:effectLst>
                  <a:outerShdw blurRad="38100" dist="38100" dir="2700000" algn="tl">
                    <a:srgbClr val="000000">
                      <a:alpha val="43137"/>
                    </a:srgbClr>
                  </a:outerShdw>
                </a:effectLst>
                <a:latin typeface="Arial Narrow" panose="020B0606020202030204" pitchFamily="34" charset="0"/>
              </a:rPr>
              <a:t>Thank You</a:t>
            </a:r>
            <a:endParaRPr lang="en-US" sz="2800" b="1" dirty="0">
              <a:solidFill>
                <a:srgbClr val="0C25A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801539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1503</Words>
  <Application>Microsoft Office PowerPoint</Application>
  <PresentationFormat>Widescreen</PresentationFormat>
  <Paragraphs>193</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SimSun</vt:lpstr>
      <vt:lpstr>Arial</vt:lpstr>
      <vt:lpstr>Arial Narrow</vt:lpstr>
      <vt:lpstr>Calibri</vt:lpstr>
      <vt:lpstr>Calibri Light</vt:lpstr>
      <vt:lpstr>Times New Roman</vt:lpstr>
      <vt:lpstr>Wingdings</vt:lpstr>
      <vt:lpstr>Office Theme</vt:lpstr>
      <vt:lpstr>      TARSAL GRADING AND CONJUNCTIVA IMPRESSION CYTOLOGY ON RIGID GAS PERMEABLE  CONTINUOUS WEAR (RGPCW) CONTACT LENS WEARERS ISHAK B., MOHD ALI B., MOHIDIN N. University Kebangsaan Malaysia, Kuala Lumpur, MALAYSIA</vt:lpstr>
      <vt:lpstr>PowerPoint Presentation</vt:lpstr>
      <vt:lpstr>PowerPoint Presentation</vt:lpstr>
      <vt:lpstr>PowerPoint Presentation</vt:lpstr>
    </vt:vector>
  </TitlesOfParts>
  <Company>ukm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TARSAL GRADING AND CONJUNCTIVA IMPRESSION CYTOLOGY ON RIGID GAS PERMEABLE CONTINUOUS WEAR CONTACT LENS WEARERS ISHAK B., MOHD ALI B., MOHIDIN N. University Kebangsaan Malaysia, Kuala Lumpur, MALAYSIA   </dc:title>
  <dc:creator>helpdesk</dc:creator>
  <cp:lastModifiedBy>helpdesk</cp:lastModifiedBy>
  <cp:revision>38</cp:revision>
  <dcterms:created xsi:type="dcterms:W3CDTF">2015-09-02T04:51:22Z</dcterms:created>
  <dcterms:modified xsi:type="dcterms:W3CDTF">2015-09-03T04:22:07Z</dcterms:modified>
</cp:coreProperties>
</file>