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192000" cy="15481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7" d="100"/>
          <a:sy n="107" d="100"/>
        </p:scale>
        <p:origin x="736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1ADD-DD62-DA43-A1BF-3CD3629EFD9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143000"/>
            <a:ext cx="2428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76E3F-2D55-DB49-B66D-26EC0DE8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9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1143000"/>
            <a:ext cx="2428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76E3F-2D55-DB49-B66D-26EC0DE80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3631"/>
            <a:ext cx="10363200" cy="538978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31267"/>
            <a:ext cx="9144000" cy="37377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24236"/>
            <a:ext cx="2628900" cy="1311968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24236"/>
            <a:ext cx="7734300" cy="1311968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859578"/>
            <a:ext cx="10515600" cy="643979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360291"/>
            <a:ext cx="10515600" cy="33865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21179"/>
            <a:ext cx="5181600" cy="98227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21179"/>
            <a:ext cx="5181600" cy="98227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4239"/>
            <a:ext cx="10515600" cy="29923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795070"/>
            <a:ext cx="5157787" cy="1859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654975"/>
            <a:ext cx="5157787" cy="83176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795070"/>
            <a:ext cx="5183188" cy="1859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654975"/>
            <a:ext cx="5183188" cy="83176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2087"/>
            <a:ext cx="3932237" cy="361230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29024"/>
            <a:ext cx="6172200" cy="1100175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44390"/>
            <a:ext cx="3932237" cy="86043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2087"/>
            <a:ext cx="3932237" cy="361230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29024"/>
            <a:ext cx="6172200" cy="110017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44390"/>
            <a:ext cx="3932237" cy="86043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24239"/>
            <a:ext cx="10515600" cy="299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21179"/>
            <a:ext cx="10515600" cy="9822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348875"/>
            <a:ext cx="2743200" cy="824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81CB-62FD-9E41-B6B6-4CD6F82B1E0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348875"/>
            <a:ext cx="4114800" cy="824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348875"/>
            <a:ext cx="2743200" cy="824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9262-DDE1-014E-9634-3732BDB3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2230D73-8BBA-7B49-8D4E-42E6F6BB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6" y="228122"/>
            <a:ext cx="11887522" cy="9132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B3F325-E37B-1940-BDC3-BCE17CDDB66F}"/>
              </a:ext>
            </a:extLst>
          </p:cNvPr>
          <p:cNvSpPr/>
          <p:nvPr/>
        </p:nvSpPr>
        <p:spPr>
          <a:xfrm>
            <a:off x="0" y="9800746"/>
            <a:ext cx="12192000" cy="5680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2025AF-6FB3-E64C-AFF4-C4C9296DA252}"/>
              </a:ext>
            </a:extLst>
          </p:cNvPr>
          <p:cNvSpPr/>
          <p:nvPr/>
        </p:nvSpPr>
        <p:spPr>
          <a:xfrm>
            <a:off x="1118154" y="472720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D82A42-FE14-4748-903D-6A7070D6BA62}"/>
              </a:ext>
            </a:extLst>
          </p:cNvPr>
          <p:cNvSpPr/>
          <p:nvPr/>
        </p:nvSpPr>
        <p:spPr>
          <a:xfrm>
            <a:off x="1905197" y="346449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E5D64-5C7E-D74E-A48E-273F8712D85E}"/>
              </a:ext>
            </a:extLst>
          </p:cNvPr>
          <p:cNvSpPr/>
          <p:nvPr/>
        </p:nvSpPr>
        <p:spPr>
          <a:xfrm>
            <a:off x="4544246" y="669444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E66221-A24B-D04A-B8B0-F9A9C741AA58}"/>
              </a:ext>
            </a:extLst>
          </p:cNvPr>
          <p:cNvSpPr/>
          <p:nvPr/>
        </p:nvSpPr>
        <p:spPr>
          <a:xfrm>
            <a:off x="4544246" y="4684774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537E66-139C-4C46-AED3-E2B0D64943BC}"/>
              </a:ext>
            </a:extLst>
          </p:cNvPr>
          <p:cNvSpPr/>
          <p:nvPr/>
        </p:nvSpPr>
        <p:spPr>
          <a:xfrm>
            <a:off x="6658699" y="4684774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2A22A2-8FF5-CC40-97B9-77D153A2E0A3}"/>
              </a:ext>
            </a:extLst>
          </p:cNvPr>
          <p:cNvSpPr/>
          <p:nvPr/>
        </p:nvSpPr>
        <p:spPr>
          <a:xfrm>
            <a:off x="8876393" y="704210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C85E74-B74D-7448-A8C0-D0CD3CC18DE9}"/>
              </a:ext>
            </a:extLst>
          </p:cNvPr>
          <p:cNvSpPr/>
          <p:nvPr/>
        </p:nvSpPr>
        <p:spPr>
          <a:xfrm>
            <a:off x="10719769" y="122314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EECB6-A9EE-4348-B368-0690EDF4419D}"/>
              </a:ext>
            </a:extLst>
          </p:cNvPr>
          <p:cNvSpPr/>
          <p:nvPr/>
        </p:nvSpPr>
        <p:spPr>
          <a:xfrm>
            <a:off x="9304662" y="122314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6EC59F-0E7F-B040-9D15-82925F82233E}"/>
              </a:ext>
            </a:extLst>
          </p:cNvPr>
          <p:cNvSpPr/>
          <p:nvPr/>
        </p:nvSpPr>
        <p:spPr>
          <a:xfrm>
            <a:off x="6464026" y="54754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29E59-90D1-074A-AF8F-63BE245259D6}"/>
              </a:ext>
            </a:extLst>
          </p:cNvPr>
          <p:cNvSpPr txBox="1"/>
          <p:nvPr/>
        </p:nvSpPr>
        <p:spPr>
          <a:xfrm>
            <a:off x="583097" y="10216216"/>
            <a:ext cx="33160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Helvetica" pitchFamily="2" charset="0"/>
              </a:rPr>
              <a:t>Amazon Route 53 </a:t>
            </a:r>
            <a:r>
              <a:rPr lang="en-US" sz="1400" dirty="0">
                <a:latin typeface="Helvetica" pitchFamily="2" charset="0"/>
              </a:rPr>
              <a:t>provides DNS configuration and routes traffic to </a:t>
            </a:r>
            <a:r>
              <a:rPr lang="en-US" sz="1400" b="1" dirty="0">
                <a:latin typeface="Helvetica" pitchFamily="2" charset="0"/>
              </a:rPr>
              <a:t>Amazon CloudFront </a:t>
            </a:r>
            <a:r>
              <a:rPr lang="en-US" sz="1400" dirty="0">
                <a:latin typeface="Helvetica" pitchFamily="2" charset="0"/>
              </a:rPr>
              <a:t>(Content Delivery Network). CloudFront HTTPS endpoint configured with SSL certificates from </a:t>
            </a:r>
            <a:r>
              <a:rPr lang="en-US" sz="1400" b="1" dirty="0">
                <a:latin typeface="Helvetica" pitchFamily="2" charset="0"/>
              </a:rPr>
              <a:t>Amazon Certificate Manager </a:t>
            </a:r>
            <a:r>
              <a:rPr lang="en-US" sz="1400" dirty="0">
                <a:latin typeface="Helvetica" pitchFamily="2" charset="0"/>
              </a:rPr>
              <a:t>(ACM).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 CloudFront then routes traffic to the ALB to serve dynamic content, or to a private S3 bucket for static content.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dirty="0">
                <a:latin typeface="Helvetica" pitchFamily="2" charset="0"/>
              </a:rPr>
              <a:t>CloudFront configured with an </a:t>
            </a:r>
            <a:r>
              <a:rPr lang="en-US" sz="1400" b="1" dirty="0">
                <a:latin typeface="Helvetica" pitchFamily="2" charset="0"/>
              </a:rPr>
              <a:t>Amazon</a:t>
            </a:r>
            <a:r>
              <a:rPr lang="en-US" sz="1400" dirty="0">
                <a:latin typeface="Helvetica" pitchFamily="2" charset="0"/>
              </a:rPr>
              <a:t> </a:t>
            </a:r>
            <a:r>
              <a:rPr lang="en-US" sz="1400" b="1" dirty="0">
                <a:latin typeface="Helvetica" pitchFamily="2" charset="0"/>
              </a:rPr>
              <a:t>S3 website </a:t>
            </a:r>
            <a:r>
              <a:rPr lang="en-US" sz="1400" dirty="0">
                <a:latin typeface="Helvetica" pitchFamily="2" charset="0"/>
              </a:rPr>
              <a:t>as a secondary custom origin, so that traffic is routed to a failover endpoint when the app is unresponsive.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b="1" dirty="0">
                <a:latin typeface="Helvetica" pitchFamily="2" charset="0"/>
              </a:rPr>
              <a:t>Application load balancer </a:t>
            </a:r>
            <a:r>
              <a:rPr lang="en-US" sz="1400" dirty="0">
                <a:latin typeface="Helvetica" pitchFamily="2" charset="0"/>
              </a:rPr>
              <a:t>to distribute traffic across an Auto Scaling group of EC2 instances in multiple availability zones.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8845B-5081-9B4C-9751-31406FD27CFD}"/>
              </a:ext>
            </a:extLst>
          </p:cNvPr>
          <p:cNvSpPr txBox="1"/>
          <p:nvPr/>
        </p:nvSpPr>
        <p:spPr>
          <a:xfrm>
            <a:off x="4560964" y="10216216"/>
            <a:ext cx="33585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Helvetica" pitchFamily="2" charset="0"/>
              </a:rPr>
              <a:t>NAT Gateway </a:t>
            </a:r>
            <a:r>
              <a:rPr lang="en-US" sz="1400" dirty="0">
                <a:latin typeface="Helvetica" pitchFamily="2" charset="0"/>
              </a:rPr>
              <a:t>for private EC2 instances and databases to reach the public internet. Two NAT gateway resources are provisioned across two availability zones to ensure high-availability.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b="1" dirty="0">
                <a:latin typeface="Helvetica" pitchFamily="2" charset="0"/>
              </a:rPr>
              <a:t>Auto Scaling group </a:t>
            </a:r>
            <a:r>
              <a:rPr lang="en-US" sz="1400" dirty="0">
                <a:latin typeface="Helvetica" pitchFamily="2" charset="0"/>
              </a:rPr>
              <a:t>of </a:t>
            </a:r>
            <a:r>
              <a:rPr lang="en-US" sz="1400" b="1" dirty="0">
                <a:latin typeface="Helvetica" pitchFamily="2" charset="0"/>
              </a:rPr>
              <a:t>EC2 instances </a:t>
            </a:r>
            <a:r>
              <a:rPr lang="en-US" sz="1400" dirty="0">
                <a:latin typeface="Helvetica" pitchFamily="2" charset="0"/>
              </a:rPr>
              <a:t>across two AZs, with Healthcheck enabled to replace unhealthy or unresponsive instances. Scheduled and CPU Target </a:t>
            </a:r>
            <a:r>
              <a:rPr lang="en-US" sz="1400" b="1" dirty="0">
                <a:latin typeface="Helvetica" pitchFamily="2" charset="0"/>
              </a:rPr>
              <a:t>CloudWatch</a:t>
            </a:r>
            <a:r>
              <a:rPr lang="en-US" sz="1400" dirty="0">
                <a:latin typeface="Helvetica" pitchFamily="2" charset="0"/>
              </a:rPr>
              <a:t> </a:t>
            </a:r>
            <a:r>
              <a:rPr lang="en-US" sz="1400" b="1" dirty="0">
                <a:latin typeface="Helvetica" pitchFamily="2" charset="0"/>
              </a:rPr>
              <a:t>Alarms</a:t>
            </a:r>
            <a:r>
              <a:rPr lang="en-US" sz="1400" dirty="0">
                <a:latin typeface="Helvetica" pitchFamily="2" charset="0"/>
              </a:rPr>
              <a:t> to auto-scale the number of instances based on traffic.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dirty="0">
                <a:latin typeface="Helvetica" pitchFamily="2" charset="0"/>
              </a:rPr>
              <a:t>Postgres database running on </a:t>
            </a:r>
            <a:r>
              <a:rPr lang="en-US" sz="1400" b="1" dirty="0">
                <a:latin typeface="Helvetica" pitchFamily="2" charset="0"/>
              </a:rPr>
              <a:t>Amazon RDS</a:t>
            </a:r>
            <a:r>
              <a:rPr lang="en-US" sz="1400" dirty="0">
                <a:latin typeface="Helvetica" pitchFamily="2" charset="0"/>
              </a:rPr>
              <a:t>, and frequently access data stored in-memory on the </a:t>
            </a:r>
            <a:r>
              <a:rPr lang="en-US" sz="1400" b="1" dirty="0">
                <a:latin typeface="Helvetica" pitchFamily="2" charset="0"/>
              </a:rPr>
              <a:t>Amazon</a:t>
            </a:r>
            <a:r>
              <a:rPr lang="en-US" sz="1400" dirty="0">
                <a:latin typeface="Helvetica" pitchFamily="2" charset="0"/>
              </a:rPr>
              <a:t> </a:t>
            </a:r>
            <a:r>
              <a:rPr lang="en-US" sz="1400" b="1" dirty="0" err="1">
                <a:latin typeface="Helvetica" pitchFamily="2" charset="0"/>
              </a:rPr>
              <a:t>ElastiCache</a:t>
            </a:r>
            <a:r>
              <a:rPr lang="en-US" sz="1400" b="1" dirty="0"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Redis</a:t>
            </a:r>
            <a:r>
              <a:rPr lang="en-US" sz="1400" b="1" dirty="0"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cluster. Both databases are replicated to another AZ for high-availability.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ADA6E-2F47-AA4F-B8F4-E722619F9AD5}"/>
              </a:ext>
            </a:extLst>
          </p:cNvPr>
          <p:cNvSpPr txBox="1"/>
          <p:nvPr/>
        </p:nvSpPr>
        <p:spPr>
          <a:xfrm>
            <a:off x="8502586" y="10183933"/>
            <a:ext cx="33585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Helvetica" pitchFamily="2" charset="0"/>
              </a:rPr>
              <a:t>CloudWatch Logs </a:t>
            </a:r>
            <a:r>
              <a:rPr lang="en-US" sz="1400" dirty="0">
                <a:latin typeface="Helvetica" pitchFamily="2" charset="0"/>
              </a:rPr>
              <a:t>and </a:t>
            </a:r>
            <a:r>
              <a:rPr lang="en-US" sz="1400" b="1" dirty="0">
                <a:latin typeface="Helvetica" pitchFamily="2" charset="0"/>
              </a:rPr>
              <a:t>CloudWatch Dashboard </a:t>
            </a:r>
            <a:r>
              <a:rPr lang="en-US" sz="1400" dirty="0">
                <a:latin typeface="Helvetica" pitchFamily="2" charset="0"/>
              </a:rPr>
              <a:t>to monitor real-time system and application logs from instances, and various performance metrics from deployed AWS resources.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b="1" dirty="0">
                <a:latin typeface="Helvetica" pitchFamily="2" charset="0"/>
              </a:rPr>
              <a:t>SSM Session Manager </a:t>
            </a:r>
            <a:r>
              <a:rPr lang="en-US" sz="1400" dirty="0">
                <a:latin typeface="Helvetica" pitchFamily="2" charset="0"/>
              </a:rPr>
              <a:t>to provide a secure SSH access with IAM temporary credentials while keeping port 22 closed for additional security.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r>
              <a:rPr lang="en-US" sz="1400" b="1" dirty="0">
                <a:latin typeface="Helvetica" pitchFamily="2" charset="0"/>
              </a:rPr>
              <a:t>Amazon CodeDeploy </a:t>
            </a:r>
            <a:r>
              <a:rPr lang="en-US" sz="1400" dirty="0">
                <a:latin typeface="Helvetica" pitchFamily="2" charset="0"/>
              </a:rPr>
              <a:t>to deploy new application releases to running EC2s, using artifacts stored on </a:t>
            </a:r>
            <a:r>
              <a:rPr lang="en-US" sz="1400" b="1" dirty="0">
                <a:latin typeface="Helvetica" pitchFamily="2" charset="0"/>
              </a:rPr>
              <a:t>Amazon S3</a:t>
            </a:r>
            <a:r>
              <a:rPr lang="en-US" sz="1400" dirty="0">
                <a:latin typeface="Helvetica" pitchFamily="2" charset="0"/>
              </a:rPr>
              <a:t>, and sensitive data retrieved from the </a:t>
            </a:r>
            <a:r>
              <a:rPr lang="en-US" sz="1400" b="1" dirty="0">
                <a:latin typeface="Helvetica" pitchFamily="2" charset="0"/>
              </a:rPr>
              <a:t>SSM Parameter Store</a:t>
            </a:r>
            <a:r>
              <a:rPr lang="en-US" sz="1400" dirty="0">
                <a:latin typeface="Helvetica" pitchFamily="2" charset="0"/>
              </a:rPr>
              <a:t>.  CodeDeploy is also triggered on ASG scale-out events so that newly created instances are automatically provisioned with the latest application version. Deployment events notifications are delivered to </a:t>
            </a:r>
            <a:r>
              <a:rPr lang="en-US" sz="1400" b="1" dirty="0">
                <a:latin typeface="Helvetica" pitchFamily="2" charset="0"/>
              </a:rPr>
              <a:t>Slack</a:t>
            </a:r>
            <a:r>
              <a:rPr lang="en-US" sz="1400" dirty="0">
                <a:latin typeface="Helvetica" pitchFamily="2" charset="0"/>
              </a:rPr>
              <a:t> via the </a:t>
            </a:r>
            <a:r>
              <a:rPr lang="en-US" sz="1400" b="1" dirty="0">
                <a:latin typeface="Helvetica" pitchFamily="2" charset="0"/>
              </a:rPr>
              <a:t>Amazon Simple Notification Service </a:t>
            </a:r>
            <a:r>
              <a:rPr lang="en-US" sz="1400" dirty="0">
                <a:latin typeface="Helvetica" pitchFamily="2" charset="0"/>
              </a:rPr>
              <a:t>and </a:t>
            </a:r>
            <a:r>
              <a:rPr lang="en-US" sz="1400" b="1" dirty="0">
                <a:latin typeface="Helvetica" pitchFamily="2" charset="0"/>
              </a:rPr>
              <a:t>Amazon Lambda</a:t>
            </a:r>
            <a:r>
              <a:rPr lang="en-US" sz="1400" dirty="0">
                <a:latin typeface="Helvetica" pitchFamily="2" charset="0"/>
              </a:rPr>
              <a:t>.</a:t>
            </a: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endParaRPr lang="en-US" sz="1400" dirty="0">
              <a:latin typeface="Helvetica" pitchFamily="2" charset="0"/>
            </a:endParaRPr>
          </a:p>
          <a:p>
            <a:pPr algn="just"/>
            <a:endParaRPr lang="en-US" sz="1400" dirty="0">
              <a:latin typeface="Helvetica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56B3C9-DF23-E14F-8014-CBDB1AC7B8B6}"/>
              </a:ext>
            </a:extLst>
          </p:cNvPr>
          <p:cNvSpPr/>
          <p:nvPr/>
        </p:nvSpPr>
        <p:spPr>
          <a:xfrm>
            <a:off x="252209" y="10290262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AC3020-D4A9-314F-B017-D76CB42E353C}"/>
              </a:ext>
            </a:extLst>
          </p:cNvPr>
          <p:cNvSpPr/>
          <p:nvPr/>
        </p:nvSpPr>
        <p:spPr>
          <a:xfrm>
            <a:off x="252209" y="12428945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CAFCF-34AD-324F-99E6-E3DF59E48F54}"/>
              </a:ext>
            </a:extLst>
          </p:cNvPr>
          <p:cNvSpPr/>
          <p:nvPr/>
        </p:nvSpPr>
        <p:spPr>
          <a:xfrm>
            <a:off x="252209" y="13676054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9D8BB9-FAB4-5E4F-BB64-A7E4842802C2}"/>
              </a:ext>
            </a:extLst>
          </p:cNvPr>
          <p:cNvSpPr/>
          <p:nvPr/>
        </p:nvSpPr>
        <p:spPr>
          <a:xfrm>
            <a:off x="4230077" y="10290262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4ED82-C0CD-8147-BFAD-C3B35615019D}"/>
              </a:ext>
            </a:extLst>
          </p:cNvPr>
          <p:cNvSpPr/>
          <p:nvPr/>
        </p:nvSpPr>
        <p:spPr>
          <a:xfrm>
            <a:off x="4230077" y="11561178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792E13-F25E-7040-874E-013A7F244E0D}"/>
              </a:ext>
            </a:extLst>
          </p:cNvPr>
          <p:cNvSpPr/>
          <p:nvPr/>
        </p:nvSpPr>
        <p:spPr>
          <a:xfrm>
            <a:off x="4230077" y="13284793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8413EC-27A9-8143-AA84-3F6FE7811815}"/>
              </a:ext>
            </a:extLst>
          </p:cNvPr>
          <p:cNvSpPr/>
          <p:nvPr/>
        </p:nvSpPr>
        <p:spPr>
          <a:xfrm>
            <a:off x="8171699" y="10290262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0463AB-4E4B-A542-9EC2-80D49B44F778}"/>
              </a:ext>
            </a:extLst>
          </p:cNvPr>
          <p:cNvSpPr/>
          <p:nvPr/>
        </p:nvSpPr>
        <p:spPr>
          <a:xfrm>
            <a:off x="8171699" y="11529112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786085-8BC0-7441-848C-D9D54927040A}"/>
              </a:ext>
            </a:extLst>
          </p:cNvPr>
          <p:cNvSpPr/>
          <p:nvPr/>
        </p:nvSpPr>
        <p:spPr>
          <a:xfrm>
            <a:off x="8171699" y="12587947"/>
            <a:ext cx="298816" cy="29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441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328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Bournique</dc:creator>
  <cp:lastModifiedBy>Guillaume Bournique</cp:lastModifiedBy>
  <cp:revision>20</cp:revision>
  <dcterms:created xsi:type="dcterms:W3CDTF">2021-01-17T14:19:25Z</dcterms:created>
  <dcterms:modified xsi:type="dcterms:W3CDTF">2021-01-18T21:30:37Z</dcterms:modified>
</cp:coreProperties>
</file>