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7" d="100"/>
          <a:sy n="67" d="100"/>
        </p:scale>
        <p:origin x="-324" y="48"/>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D0AFB901-26BA-4D0B-A8D5-75BD37FE0900}" type="datetimeFigureOut">
              <a:rPr lang="ru-RU" smtClean="0"/>
              <a:t>15.05.2024</a:t>
            </a:fld>
            <a:endParaRPr lang="ru-RU"/>
          </a:p>
        </p:txBody>
      </p:sp>
      <p:sp>
        <p:nvSpPr>
          <p:cNvPr id="4" name="Образ слайда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76A791EA-3DE9-490A-B2E3-D1834E695BBC}" type="slidenum">
              <a:rPr lang="ru-RU" smtClean="0"/>
              <a:t>‹#›</a:t>
            </a:fld>
            <a:endParaRPr lang="ru-RU"/>
          </a:p>
        </p:txBody>
      </p:sp>
    </p:spTree>
    <p:extLst>
      <p:ext uri="{BB962C8B-B14F-4D97-AF65-F5344CB8AC3E}">
        <p14:creationId xmlns:p14="http://schemas.microsoft.com/office/powerpoint/2010/main" val="505847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developer.android.com/topic/architecture" TargetMode="External"/><Relationship Id="rId3" Type="http://schemas.openxmlformats.org/officeDocument/2006/relationships/hyperlink" Target="https://developer.android.com/studio/write/firebase" TargetMode="External"/><Relationship Id="rId7" Type="http://schemas.openxmlformats.org/officeDocument/2006/relationships/hyperlink" Target="https://firebase.google.com/docs/databas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developer.android.com/design/ui/mobile/guides/layout-and-content/layout-basics" TargetMode="External"/><Relationship Id="rId5" Type="http://schemas.openxmlformats.org/officeDocument/2006/relationships/hyperlink" Target="https://developers.google.com/identity?hl=ru" TargetMode="External"/><Relationship Id="rId4" Type="http://schemas.openxmlformats.org/officeDocument/2006/relationships/hyperlink" Target="https://firebase.google.com/docs?hl=e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2656761"/>
            <a:ext cx="8074343" cy="1666280"/>
          </a:xfrm>
          <a:prstGeom prst="rect">
            <a:avLst/>
          </a:prstGeom>
          <a:noFill/>
          <a:ln/>
        </p:spPr>
        <p:txBody>
          <a:bodyPr wrap="square" rtlCol="0" anchor="t"/>
          <a:lstStyle/>
          <a:p>
            <a:pPr marL="0" indent="0" algn="l">
              <a:lnSpc>
                <a:spcPts val="4374"/>
              </a:lnSpc>
              <a:buNone/>
            </a:pPr>
            <a:r>
              <a:rPr lang="en-US" sz="3499" b="1" kern="0" spc="-35" dirty="0">
                <a:solidFill>
                  <a:srgbClr val="000000"/>
                </a:solidFill>
                <a:latin typeface="Montserrat" pitchFamily="34" charset="0"/>
                <a:ea typeface="Montserrat" pitchFamily="34" charset="-122"/>
                <a:cs typeface="Montserrat" pitchFamily="34" charset="-120"/>
              </a:rPr>
              <a:t>Разработка мобильного приложения для планировки квартиры</a:t>
            </a:r>
            <a:endParaRPr lang="en-US" sz="3499" dirty="0"/>
          </a:p>
        </p:txBody>
      </p:sp>
      <p:sp>
        <p:nvSpPr>
          <p:cNvPr id="5" name="Text 3"/>
          <p:cNvSpPr/>
          <p:nvPr/>
        </p:nvSpPr>
        <p:spPr>
          <a:xfrm>
            <a:off x="11141631" y="2634496"/>
            <a:ext cx="978456" cy="333256"/>
          </a:xfrm>
          <a:prstGeom prst="rect">
            <a:avLst/>
          </a:prstGeom>
          <a:noFill/>
          <a:ln/>
        </p:spPr>
        <p:txBody>
          <a:bodyPr wrap="none" rtlCol="0" anchor="t"/>
          <a:lstStyle/>
          <a:p>
            <a:pPr marL="0" indent="0">
              <a:lnSpc>
                <a:spcPts val="2624"/>
              </a:lnSpc>
              <a:buNone/>
            </a:pPr>
            <a:endParaRPr lang="en-US" sz="1750" dirty="0"/>
          </a:p>
        </p:txBody>
      </p:sp>
      <p:sp>
        <p:nvSpPr>
          <p:cNvPr id="6" name="Text 4"/>
          <p:cNvSpPr/>
          <p:nvPr/>
        </p:nvSpPr>
        <p:spPr>
          <a:xfrm>
            <a:off x="2517696" y="4795123"/>
            <a:ext cx="9594890" cy="999768"/>
          </a:xfrm>
          <a:prstGeom prst="rect">
            <a:avLst/>
          </a:prstGeom>
          <a:noFill/>
          <a:ln/>
        </p:spPr>
        <p:txBody>
          <a:bodyPr wrap="square" rtlCol="0" anchor="t"/>
          <a:lstStyle/>
          <a:p>
            <a:pPr marL="0" indent="0">
              <a:lnSpc>
                <a:spcPts val="2624"/>
              </a:lnSpc>
              <a:buNone/>
            </a:pPr>
            <a:r>
              <a:rPr lang="en-US" dirty="0">
                <a:solidFill>
                  <a:srgbClr val="3D3838"/>
                </a:solidFill>
                <a:latin typeface="Source Sans Pro" pitchFamily="34" charset="0"/>
                <a:ea typeface="Source Sans Pro" pitchFamily="34" charset="-122"/>
                <a:cs typeface="Source Sans Pro" pitchFamily="34" charset="-120"/>
              </a:rPr>
              <a:t>Создание мобильного приложения - это увлекательный процесс, который включает в себя множество этапов, от определения целевой аудитории до развертывания и публикации готового продукта. Данная презентация раскроет основные шаги этого захватывающего путешествия.</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946440" y="399930"/>
            <a:ext cx="5058489" cy="632341"/>
          </a:xfrm>
          <a:prstGeom prst="rect">
            <a:avLst/>
          </a:prstGeom>
          <a:noFill/>
          <a:ln/>
        </p:spPr>
        <p:txBody>
          <a:bodyPr wrap="none" rtlCol="0" anchor="t"/>
          <a:lstStyle/>
          <a:p>
            <a:pPr marL="0" indent="0">
              <a:lnSpc>
                <a:spcPts val="4979"/>
              </a:lnSpc>
              <a:buNone/>
            </a:pPr>
            <a:r>
              <a:rPr lang="en-US" sz="3983" b="1" kern="0" spc="-40" dirty="0">
                <a:solidFill>
                  <a:srgbClr val="000000"/>
                </a:solidFill>
                <a:latin typeface="Montserrat" pitchFamily="34" charset="0"/>
                <a:ea typeface="Montserrat" pitchFamily="34" charset="-122"/>
                <a:cs typeface="Montserrat" pitchFamily="34" charset="-120"/>
              </a:rPr>
              <a:t>Введение</a:t>
            </a:r>
            <a:endParaRPr lang="en-US" sz="3983" dirty="0"/>
          </a:p>
        </p:txBody>
      </p:sp>
      <p:sp>
        <p:nvSpPr>
          <p:cNvPr id="5" name="Text 3"/>
          <p:cNvSpPr/>
          <p:nvPr/>
        </p:nvSpPr>
        <p:spPr>
          <a:xfrm>
            <a:off x="2160686" y="1365408"/>
            <a:ext cx="8737402" cy="2588895"/>
          </a:xfrm>
          <a:prstGeom prst="rect">
            <a:avLst/>
          </a:prstGeom>
          <a:noFill/>
          <a:ln/>
        </p:spPr>
        <p:txBody>
          <a:bodyPr wrap="square" rtlCol="0" anchor="t"/>
          <a:lstStyle/>
          <a:p>
            <a:pPr marL="0" indent="0">
              <a:lnSpc>
                <a:spcPts val="2549"/>
              </a:lnSpc>
              <a:buNone/>
            </a:pPr>
            <a:r>
              <a:rPr lang="en-US" sz="1593" dirty="0">
                <a:solidFill>
                  <a:srgbClr val="3D3838"/>
                </a:solidFill>
                <a:latin typeface="Source Sans Pro" pitchFamily="34" charset="0"/>
                <a:ea typeface="Source Sans Pro" pitchFamily="34" charset="-122"/>
                <a:cs typeface="Source Sans Pro" pitchFamily="34" charset="-120"/>
              </a:rPr>
              <a:t>                 </a:t>
            </a:r>
            <a:r>
              <a:rPr lang="en-US" sz="1600" dirty="0">
                <a:solidFill>
                  <a:srgbClr val="3D3838"/>
                </a:solidFill>
                <a:latin typeface="Source Sans Pro" pitchFamily="34" charset="0"/>
                <a:ea typeface="Source Sans Pro" pitchFamily="34" charset="-122"/>
                <a:cs typeface="Source Sans Pro" pitchFamily="34" charset="-120"/>
              </a:rPr>
              <a:t>В современном мире мобильные приложения стали неотъемлемой частью нашей повседневной жизни. Одной из самых актуальных областей в разработке приложений является область интерьерного дизайна. В этом контексте разработка мобильного приложения для планировки интерьера квартиры представляет собой важную задачу, которая объединяет в себе инновационные технологии, функциональность и удобство использования. В данном курсовом проекте рассматривается процесс разработки такого приложения с использованием современных методов и технологий, а также оценивается потенциал данной темы для рынка мобильных приложений и потребностей пользователей.</a:t>
            </a:r>
            <a:endParaRPr lang="en-US" sz="1600" dirty="0"/>
          </a:p>
        </p:txBody>
      </p:sp>
      <p:sp>
        <p:nvSpPr>
          <p:cNvPr id="6" name="Text 4"/>
          <p:cNvSpPr/>
          <p:nvPr/>
        </p:nvSpPr>
        <p:spPr>
          <a:xfrm>
            <a:off x="2160686" y="4406025"/>
            <a:ext cx="8737402" cy="606981"/>
          </a:xfrm>
          <a:prstGeom prst="rect">
            <a:avLst/>
          </a:prstGeom>
          <a:noFill/>
          <a:ln/>
        </p:spPr>
        <p:txBody>
          <a:bodyPr wrap="square" rtlCol="0" anchor="t"/>
          <a:lstStyle/>
          <a:p>
            <a:pPr marL="0" indent="0">
              <a:lnSpc>
                <a:spcPts val="2390"/>
              </a:lnSpc>
              <a:buNone/>
            </a:pPr>
            <a:r>
              <a:rPr lang="en-US" sz="1600" dirty="0" smtClean="0">
                <a:solidFill>
                  <a:srgbClr val="3D3838"/>
                </a:solidFill>
                <a:latin typeface="Source Sans Pro" pitchFamily="34" charset="0"/>
                <a:ea typeface="Source Sans Pro" pitchFamily="34" charset="-122"/>
                <a:cs typeface="Source Sans Pro" pitchFamily="34" charset="-120"/>
              </a:rPr>
              <a:t>	Целью </a:t>
            </a:r>
            <a:r>
              <a:rPr lang="en-US" sz="1600" dirty="0">
                <a:solidFill>
                  <a:srgbClr val="3D3838"/>
                </a:solidFill>
                <a:latin typeface="Source Sans Pro" pitchFamily="34" charset="0"/>
                <a:ea typeface="Source Sans Pro" pitchFamily="34" charset="-122"/>
                <a:cs typeface="Source Sans Pro" pitchFamily="34" charset="-120"/>
              </a:rPr>
              <a:t>курсового проекта является создание мобильного приложения для планировки интерьера квартиры.</a:t>
            </a:r>
            <a:endParaRPr lang="en-US" sz="1600" dirty="0"/>
          </a:p>
        </p:txBody>
      </p:sp>
      <p:sp>
        <p:nvSpPr>
          <p:cNvPr id="7" name="Text 5"/>
          <p:cNvSpPr/>
          <p:nvPr/>
        </p:nvSpPr>
        <p:spPr>
          <a:xfrm>
            <a:off x="2160686" y="5244941"/>
            <a:ext cx="8737402" cy="303490"/>
          </a:xfrm>
          <a:prstGeom prst="rect">
            <a:avLst/>
          </a:prstGeom>
          <a:noFill/>
          <a:ln/>
        </p:spPr>
        <p:txBody>
          <a:bodyPr wrap="none" rtlCol="0" anchor="t"/>
          <a:lstStyle/>
          <a:p>
            <a:pPr marL="0" indent="0">
              <a:lnSpc>
                <a:spcPts val="2390"/>
              </a:lnSpc>
              <a:buNone/>
            </a:pPr>
            <a:r>
              <a:rPr lang="en-US" sz="1593" dirty="0" smtClean="0">
                <a:solidFill>
                  <a:srgbClr val="3D3838"/>
                </a:solidFill>
                <a:latin typeface="Source Sans Pro" pitchFamily="34" charset="0"/>
                <a:ea typeface="Source Sans Pro" pitchFamily="34" charset="-122"/>
                <a:cs typeface="Source Sans Pro" pitchFamily="34" charset="-120"/>
              </a:rPr>
              <a:t>	Задачами </a:t>
            </a:r>
            <a:r>
              <a:rPr lang="en-US" sz="1593" dirty="0">
                <a:solidFill>
                  <a:srgbClr val="3D3838"/>
                </a:solidFill>
                <a:latin typeface="Source Sans Pro" pitchFamily="34" charset="0"/>
                <a:ea typeface="Source Sans Pro" pitchFamily="34" charset="-122"/>
                <a:cs typeface="Source Sans Pro" pitchFamily="34" charset="-120"/>
              </a:rPr>
              <a:t>курсового проекта в связи с указанной целью являются:</a:t>
            </a:r>
            <a:endParaRPr lang="en-US" sz="1593" dirty="0"/>
          </a:p>
        </p:txBody>
      </p:sp>
      <p:sp>
        <p:nvSpPr>
          <p:cNvPr id="8" name="Text 6"/>
          <p:cNvSpPr/>
          <p:nvPr/>
        </p:nvSpPr>
        <p:spPr>
          <a:xfrm>
            <a:off x="2160686" y="5775960"/>
            <a:ext cx="8737402" cy="303490"/>
          </a:xfrm>
          <a:prstGeom prst="rect">
            <a:avLst/>
          </a:prstGeom>
          <a:noFill/>
          <a:ln/>
        </p:spPr>
        <p:txBody>
          <a:bodyPr wrap="none" rtlCol="0" anchor="t"/>
          <a:lstStyle/>
          <a:p>
            <a:pPr marL="0" indent="0">
              <a:lnSpc>
                <a:spcPts val="2390"/>
              </a:lnSpc>
              <a:buNone/>
            </a:pPr>
            <a:r>
              <a:rPr lang="en-US" sz="1593" dirty="0" smtClean="0">
                <a:solidFill>
                  <a:srgbClr val="3D3838"/>
                </a:solidFill>
                <a:latin typeface="Source Sans Pro" pitchFamily="34" charset="0"/>
                <a:ea typeface="Source Sans Pro" pitchFamily="34" charset="-122"/>
                <a:cs typeface="Source Sans Pro" pitchFamily="34" charset="-120"/>
              </a:rPr>
              <a:t>	– </a:t>
            </a:r>
            <a:r>
              <a:rPr lang="en-US" sz="1593" dirty="0">
                <a:solidFill>
                  <a:srgbClr val="3D3838"/>
                </a:solidFill>
                <a:latin typeface="Source Sans Pro" pitchFamily="34" charset="0"/>
                <a:ea typeface="Source Sans Pro" pitchFamily="34" charset="-122"/>
                <a:cs typeface="Source Sans Pro" pitchFamily="34" charset="-120"/>
              </a:rPr>
              <a:t>изучение предметной области;</a:t>
            </a:r>
            <a:endParaRPr lang="en-US" sz="1593" dirty="0"/>
          </a:p>
        </p:txBody>
      </p:sp>
      <p:sp>
        <p:nvSpPr>
          <p:cNvPr id="9" name="Text 7"/>
          <p:cNvSpPr/>
          <p:nvPr/>
        </p:nvSpPr>
        <p:spPr>
          <a:xfrm>
            <a:off x="2160686" y="6306979"/>
            <a:ext cx="8737402" cy="303490"/>
          </a:xfrm>
          <a:prstGeom prst="rect">
            <a:avLst/>
          </a:prstGeom>
          <a:noFill/>
          <a:ln/>
        </p:spPr>
        <p:txBody>
          <a:bodyPr wrap="none" rtlCol="0" anchor="t"/>
          <a:lstStyle/>
          <a:p>
            <a:pPr marL="0" indent="0">
              <a:lnSpc>
                <a:spcPts val="2390"/>
              </a:lnSpc>
              <a:buNone/>
            </a:pPr>
            <a:r>
              <a:rPr lang="en-US" sz="1593" dirty="0" smtClean="0">
                <a:solidFill>
                  <a:srgbClr val="3D3838"/>
                </a:solidFill>
                <a:latin typeface="Source Sans Pro" pitchFamily="34" charset="0"/>
                <a:ea typeface="Source Sans Pro" pitchFamily="34" charset="-122"/>
                <a:cs typeface="Source Sans Pro" pitchFamily="34" charset="-120"/>
              </a:rPr>
              <a:t>	– </a:t>
            </a:r>
            <a:r>
              <a:rPr lang="en-US" sz="1593" dirty="0">
                <a:solidFill>
                  <a:srgbClr val="3D3838"/>
                </a:solidFill>
                <a:latin typeface="Source Sans Pro" pitchFamily="34" charset="0"/>
                <a:ea typeface="Source Sans Pro" pitchFamily="34" charset="-122"/>
                <a:cs typeface="Source Sans Pro" pitchFamily="34" charset="-120"/>
              </a:rPr>
              <a:t>рассмотрение приложения с точки зрения пользователя для выявления функций приложения;</a:t>
            </a:r>
            <a:endParaRPr lang="en-US" sz="1593" dirty="0"/>
          </a:p>
        </p:txBody>
      </p:sp>
      <p:sp>
        <p:nvSpPr>
          <p:cNvPr id="10" name="Text 8"/>
          <p:cNvSpPr/>
          <p:nvPr/>
        </p:nvSpPr>
        <p:spPr>
          <a:xfrm>
            <a:off x="2160686" y="6837998"/>
            <a:ext cx="8737402" cy="303490"/>
          </a:xfrm>
          <a:prstGeom prst="rect">
            <a:avLst/>
          </a:prstGeom>
          <a:noFill/>
          <a:ln/>
        </p:spPr>
        <p:txBody>
          <a:bodyPr wrap="none" rtlCol="0" anchor="t"/>
          <a:lstStyle/>
          <a:p>
            <a:pPr marL="0" indent="0">
              <a:lnSpc>
                <a:spcPts val="2390"/>
              </a:lnSpc>
              <a:buNone/>
            </a:pPr>
            <a:r>
              <a:rPr lang="en-US" sz="1593" dirty="0" smtClean="0">
                <a:solidFill>
                  <a:srgbClr val="3D3838"/>
                </a:solidFill>
                <a:latin typeface="Source Sans Pro" pitchFamily="34" charset="0"/>
                <a:ea typeface="Source Sans Pro" pitchFamily="34" charset="-122"/>
                <a:cs typeface="Source Sans Pro" pitchFamily="34" charset="-120"/>
              </a:rPr>
              <a:t>	– </a:t>
            </a:r>
            <a:r>
              <a:rPr lang="en-US" sz="1593" dirty="0">
                <a:solidFill>
                  <a:srgbClr val="3D3838"/>
                </a:solidFill>
                <a:latin typeface="Source Sans Pro" pitchFamily="34" charset="0"/>
                <a:ea typeface="Source Sans Pro" pitchFamily="34" charset="-122"/>
                <a:cs typeface="Source Sans Pro" pitchFamily="34" charset="-120"/>
              </a:rPr>
              <a:t>написание кода приложения;</a:t>
            </a:r>
            <a:endParaRPr lang="en-US" sz="1593" dirty="0"/>
          </a:p>
        </p:txBody>
      </p:sp>
      <p:sp>
        <p:nvSpPr>
          <p:cNvPr id="11" name="Text 9"/>
          <p:cNvSpPr/>
          <p:nvPr/>
        </p:nvSpPr>
        <p:spPr>
          <a:xfrm>
            <a:off x="2160686" y="7369016"/>
            <a:ext cx="8737402" cy="303490"/>
          </a:xfrm>
          <a:prstGeom prst="rect">
            <a:avLst/>
          </a:prstGeom>
          <a:noFill/>
          <a:ln/>
        </p:spPr>
        <p:txBody>
          <a:bodyPr wrap="none" rtlCol="0" anchor="t"/>
          <a:lstStyle/>
          <a:p>
            <a:pPr marL="0" indent="0">
              <a:lnSpc>
                <a:spcPts val="2390"/>
              </a:lnSpc>
              <a:buNone/>
            </a:pPr>
            <a:r>
              <a:rPr lang="en-US" sz="1593" dirty="0" smtClean="0">
                <a:solidFill>
                  <a:srgbClr val="3D3838"/>
                </a:solidFill>
                <a:latin typeface="Source Sans Pro" pitchFamily="34" charset="0"/>
                <a:ea typeface="Source Sans Pro" pitchFamily="34" charset="-122"/>
                <a:cs typeface="Source Sans Pro" pitchFamily="34" charset="-120"/>
              </a:rPr>
              <a:t>	– </a:t>
            </a:r>
            <a:r>
              <a:rPr lang="en-US" sz="1593" dirty="0" err="1">
                <a:solidFill>
                  <a:srgbClr val="3D3838"/>
                </a:solidFill>
                <a:latin typeface="Source Sans Pro" pitchFamily="34" charset="0"/>
                <a:ea typeface="Source Sans Pro" pitchFamily="34" charset="-122"/>
                <a:cs typeface="Source Sans Pro" pitchFamily="34" charset="-120"/>
              </a:rPr>
              <a:t>тестирование</a:t>
            </a:r>
            <a:r>
              <a:rPr lang="en-US" sz="1593" dirty="0">
                <a:solidFill>
                  <a:srgbClr val="3D3838"/>
                </a:solidFill>
                <a:latin typeface="Source Sans Pro" pitchFamily="34" charset="0"/>
                <a:ea typeface="Source Sans Pro" pitchFamily="34" charset="-122"/>
                <a:cs typeface="Source Sans Pro" pitchFamily="34" charset="-120"/>
              </a:rPr>
              <a:t> полученного продукта.</a:t>
            </a:r>
            <a:endParaRPr lang="en-US" sz="1593"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217659" y="281464"/>
            <a:ext cx="5554980"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Макеты</a:t>
            </a:r>
            <a:endParaRPr lang="en-US" sz="4374" dirty="0"/>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719" y="1657361"/>
            <a:ext cx="2542819" cy="5507289"/>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2336" y="1585923"/>
            <a:ext cx="2569206" cy="556443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1760220" y="567215"/>
            <a:ext cx="5554980"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Firebase</a:t>
            </a:r>
            <a:endParaRPr lang="en-US" sz="4374" dirty="0"/>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3057" y="2095243"/>
            <a:ext cx="11735721" cy="363404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666750"/>
            <a:ext cx="3332917" cy="416481"/>
          </a:xfrm>
          <a:prstGeom prst="rect">
            <a:avLst/>
          </a:prstGeom>
          <a:noFill/>
          <a:ln/>
        </p:spPr>
        <p:txBody>
          <a:bodyPr wrap="none" rtlCol="0" anchor="t"/>
          <a:lstStyle/>
          <a:p>
            <a:pPr marL="0" indent="0">
              <a:lnSpc>
                <a:spcPts val="3281"/>
              </a:lnSpc>
              <a:buNone/>
            </a:pPr>
            <a:r>
              <a:rPr lang="en-US" sz="2624" b="1" kern="0" spc="-26" dirty="0">
                <a:solidFill>
                  <a:srgbClr val="000000"/>
                </a:solidFill>
                <a:latin typeface="Montserrat" pitchFamily="34" charset="0"/>
                <a:ea typeface="Montserrat" pitchFamily="34" charset="-122"/>
                <a:cs typeface="Montserrat" pitchFamily="34" charset="-120"/>
              </a:rPr>
              <a:t>Библиография</a:t>
            </a:r>
            <a:endParaRPr lang="en-US" sz="2624" dirty="0"/>
          </a:p>
        </p:txBody>
      </p:sp>
      <p:sp>
        <p:nvSpPr>
          <p:cNvPr id="5" name="Text 3"/>
          <p:cNvSpPr/>
          <p:nvPr/>
        </p:nvSpPr>
        <p:spPr>
          <a:xfrm>
            <a:off x="2517696" y="1333143"/>
            <a:ext cx="9594890" cy="284321"/>
          </a:xfrm>
          <a:prstGeom prst="rect">
            <a:avLst/>
          </a:prstGeom>
          <a:noFill/>
          <a:ln/>
        </p:spPr>
        <p:txBody>
          <a:bodyPr wrap="none" rtlCol="0" anchor="t"/>
          <a:lstStyle/>
          <a:p>
            <a:pPr marL="0" indent="0">
              <a:lnSpc>
                <a:spcPts val="2239"/>
              </a:lnSpc>
              <a:buNone/>
            </a:pPr>
            <a:r>
              <a:rPr lang="en-US" sz="1400" dirty="0">
                <a:solidFill>
                  <a:srgbClr val="3D3838"/>
                </a:solidFill>
                <a:latin typeface="Source Sans Pro" pitchFamily="34" charset="0"/>
                <a:ea typeface="Source Sans Pro" pitchFamily="34" charset="-122"/>
                <a:cs typeface="Source Sans Pro" pitchFamily="34" charset="-120"/>
              </a:rPr>
              <a:t>Нормативно-правовые акты:</a:t>
            </a:r>
            <a:endParaRPr lang="en-US" sz="1400" dirty="0"/>
          </a:p>
        </p:txBody>
      </p:sp>
      <p:sp>
        <p:nvSpPr>
          <p:cNvPr id="6" name="Text 4"/>
          <p:cNvSpPr/>
          <p:nvPr/>
        </p:nvSpPr>
        <p:spPr>
          <a:xfrm>
            <a:off x="2517696" y="1867376"/>
            <a:ext cx="9594890" cy="284321"/>
          </a:xfrm>
          <a:prstGeom prst="rect">
            <a:avLst/>
          </a:prstGeom>
          <a:noFill/>
          <a:ln/>
        </p:spPr>
        <p:txBody>
          <a:bodyPr wrap="none" rtlCol="0" anchor="t"/>
          <a:lstStyle/>
          <a:p>
            <a:pPr marL="0" indent="0">
              <a:lnSpc>
                <a:spcPts val="2239"/>
              </a:lnSpc>
              <a:buNone/>
            </a:pPr>
            <a:r>
              <a:rPr lang="en-US" sz="1400" dirty="0">
                <a:solidFill>
                  <a:srgbClr val="3D3838"/>
                </a:solidFill>
                <a:latin typeface="Source Sans Pro" pitchFamily="34" charset="0"/>
                <a:ea typeface="Source Sans Pro" pitchFamily="34" charset="-122"/>
                <a:cs typeface="Source Sans Pro" pitchFamily="34" charset="-120"/>
              </a:rPr>
              <a:t>1 ГОСТ Р 2.105-2019. ЕСКД. Общие требования к текстовым документам. – Москва: Стандартинформ, 2019. – 36 с</a:t>
            </a:r>
            <a:endParaRPr lang="en-US" sz="1400" dirty="0"/>
          </a:p>
        </p:txBody>
      </p:sp>
      <p:sp>
        <p:nvSpPr>
          <p:cNvPr id="7" name="Text 5"/>
          <p:cNvSpPr/>
          <p:nvPr/>
        </p:nvSpPr>
        <p:spPr>
          <a:xfrm>
            <a:off x="2517696" y="2401610"/>
            <a:ext cx="9594890" cy="284321"/>
          </a:xfrm>
          <a:prstGeom prst="rect">
            <a:avLst/>
          </a:prstGeom>
          <a:noFill/>
          <a:ln/>
        </p:spPr>
        <p:txBody>
          <a:bodyPr wrap="none" rtlCol="0" anchor="t"/>
          <a:lstStyle/>
          <a:p>
            <a:pPr marL="0" indent="0">
              <a:lnSpc>
                <a:spcPts val="2239"/>
              </a:lnSpc>
              <a:buNone/>
            </a:pPr>
            <a:r>
              <a:rPr lang="en-US" sz="1400" dirty="0">
                <a:solidFill>
                  <a:srgbClr val="3D3838"/>
                </a:solidFill>
                <a:latin typeface="Source Sans Pro" pitchFamily="34" charset="0"/>
                <a:ea typeface="Source Sans Pro" pitchFamily="34" charset="-122"/>
                <a:cs typeface="Source Sans Pro" pitchFamily="34" charset="-120"/>
              </a:rPr>
              <a:t>Электронные ресурсы:</a:t>
            </a:r>
            <a:endParaRPr lang="en-US" sz="1400" dirty="0"/>
          </a:p>
        </p:txBody>
      </p:sp>
      <p:sp>
        <p:nvSpPr>
          <p:cNvPr id="8" name="Text 6"/>
          <p:cNvSpPr/>
          <p:nvPr/>
        </p:nvSpPr>
        <p:spPr>
          <a:xfrm>
            <a:off x="2517696" y="2935843"/>
            <a:ext cx="9594890" cy="284321"/>
          </a:xfrm>
          <a:prstGeom prst="rect">
            <a:avLst/>
          </a:prstGeom>
          <a:noFill/>
          <a:ln/>
        </p:spPr>
        <p:txBody>
          <a:bodyPr wrap="none" rtlCol="0" anchor="t"/>
          <a:lstStyle/>
          <a:p>
            <a:pPr marL="0" indent="0">
              <a:lnSpc>
                <a:spcPts val="2239"/>
              </a:lnSpc>
              <a:buNone/>
            </a:pPr>
            <a:r>
              <a:rPr lang="en-US" sz="1400" dirty="0">
                <a:solidFill>
                  <a:srgbClr val="3D3838"/>
                </a:solidFill>
                <a:latin typeface="Source Sans Pro" pitchFamily="34" charset="0"/>
                <a:ea typeface="Source Sans Pro" pitchFamily="34" charset="-122"/>
                <a:cs typeface="Source Sans Pro" pitchFamily="34" charset="-120"/>
              </a:rPr>
              <a:t>1 Android Developers [Электронный ресурс]. – Firebase</a:t>
            </a:r>
            <a:endParaRPr lang="en-US" sz="1400" dirty="0"/>
          </a:p>
        </p:txBody>
      </p:sp>
      <p:sp>
        <p:nvSpPr>
          <p:cNvPr id="9" name="Text 7"/>
          <p:cNvSpPr/>
          <p:nvPr/>
        </p:nvSpPr>
        <p:spPr>
          <a:xfrm>
            <a:off x="2517696" y="3470077"/>
            <a:ext cx="9594890" cy="284321"/>
          </a:xfrm>
          <a:prstGeom prst="rect">
            <a:avLst/>
          </a:prstGeom>
          <a:noFill/>
          <a:ln/>
        </p:spPr>
        <p:txBody>
          <a:bodyPr wrap="none" rtlCol="0" anchor="t"/>
          <a:lstStyle/>
          <a:p>
            <a:pPr marL="0" indent="0">
              <a:lnSpc>
                <a:spcPts val="2239"/>
              </a:lnSpc>
              <a:buNone/>
            </a:pPr>
            <a:r>
              <a:rPr lang="en-US" sz="1400" dirty="0">
                <a:solidFill>
                  <a:srgbClr val="3D3838"/>
                </a:solidFill>
                <a:latin typeface="Source Sans Pro" pitchFamily="34" charset="0"/>
                <a:ea typeface="Source Sans Pro" pitchFamily="34" charset="-122"/>
                <a:cs typeface="Source Sans Pro" pitchFamily="34" charset="-120"/>
              </a:rPr>
              <a:t>– URL: </a:t>
            </a:r>
            <a:r>
              <a:rPr lang="en-US" sz="1400" u="sng" dirty="0">
                <a:solidFill>
                  <a:srgbClr val="2D2E34"/>
                </a:solidFill>
                <a:latin typeface="Source Sans Pro" pitchFamily="34" charset="0"/>
                <a:ea typeface="Source Sans Pro" pitchFamily="34" charset="-122"/>
                <a:cs typeface="Source Sans Pro" pitchFamily="34" charset="-120"/>
                <a:hlinkClick r:id="rId3">
                  <a:extLst>
                    <a:ext uri="{A12FA001-AC4F-418D-AE19-62706E023703}">
                      <ahyp:hlinkClr xmlns:ahyp="http://schemas.microsoft.com/office/drawing/2018/hyperlinkcolor" xmlns="" val="tx"/>
                    </a:ext>
                  </a:extLst>
                </a:hlinkClick>
              </a:rPr>
              <a:t>https://developer.android.com/studio/write/firebase</a:t>
            </a:r>
            <a:endParaRPr lang="en-US" sz="1400" dirty="0"/>
          </a:p>
        </p:txBody>
      </p:sp>
      <p:sp>
        <p:nvSpPr>
          <p:cNvPr id="10" name="Text 8"/>
          <p:cNvSpPr/>
          <p:nvPr/>
        </p:nvSpPr>
        <p:spPr>
          <a:xfrm>
            <a:off x="2517696" y="4004310"/>
            <a:ext cx="9594890" cy="284321"/>
          </a:xfrm>
          <a:prstGeom prst="rect">
            <a:avLst/>
          </a:prstGeom>
          <a:noFill/>
          <a:ln/>
        </p:spPr>
        <p:txBody>
          <a:bodyPr wrap="none" rtlCol="0" anchor="t"/>
          <a:lstStyle/>
          <a:p>
            <a:pPr marL="0" indent="0">
              <a:lnSpc>
                <a:spcPts val="2239"/>
              </a:lnSpc>
              <a:buNone/>
            </a:pPr>
            <a:r>
              <a:rPr lang="en-US" sz="1400" dirty="0">
                <a:solidFill>
                  <a:srgbClr val="3D3838"/>
                </a:solidFill>
                <a:latin typeface="Source Sans Pro" pitchFamily="34" charset="0"/>
                <a:ea typeface="Source Sans Pro" pitchFamily="34" charset="-122"/>
                <a:cs typeface="Source Sans Pro" pitchFamily="34" charset="-120"/>
              </a:rPr>
              <a:t>2 Firebase Documents [Электронный ресурс]. – Документация Firebase – URL: </a:t>
            </a:r>
            <a:r>
              <a:rPr lang="en-US" sz="1400" u="sng" dirty="0">
                <a:solidFill>
                  <a:srgbClr val="2D2E34"/>
                </a:solidFill>
                <a:latin typeface="Source Sans Pro" pitchFamily="34" charset="0"/>
                <a:ea typeface="Source Sans Pro" pitchFamily="34" charset="-122"/>
                <a:cs typeface="Source Sans Pro" pitchFamily="34" charset="-120"/>
                <a:hlinkClick r:id="rId4">
                  <a:extLst>
                    <a:ext uri="{A12FA001-AC4F-418D-AE19-62706E023703}">
                      <ahyp:hlinkClr xmlns:ahyp="http://schemas.microsoft.com/office/drawing/2018/hyperlinkcolor" xmlns="" val="tx"/>
                    </a:ext>
                  </a:extLst>
                </a:hlinkClick>
              </a:rPr>
              <a:t>https://firebase.google.com/docs?hl=en</a:t>
            </a:r>
            <a:endParaRPr lang="en-US" sz="1400" dirty="0"/>
          </a:p>
        </p:txBody>
      </p:sp>
      <p:sp>
        <p:nvSpPr>
          <p:cNvPr id="11" name="Text 9"/>
          <p:cNvSpPr/>
          <p:nvPr/>
        </p:nvSpPr>
        <p:spPr>
          <a:xfrm>
            <a:off x="2517696" y="4538543"/>
            <a:ext cx="9594890" cy="568643"/>
          </a:xfrm>
          <a:prstGeom prst="rect">
            <a:avLst/>
          </a:prstGeom>
          <a:noFill/>
          <a:ln/>
        </p:spPr>
        <p:txBody>
          <a:bodyPr wrap="square" rtlCol="0" anchor="t"/>
          <a:lstStyle/>
          <a:p>
            <a:pPr marL="0" indent="0">
              <a:lnSpc>
                <a:spcPts val="2239"/>
              </a:lnSpc>
              <a:buNone/>
            </a:pPr>
            <a:r>
              <a:rPr lang="en-US" sz="1400" dirty="0">
                <a:solidFill>
                  <a:srgbClr val="3D3838"/>
                </a:solidFill>
                <a:latin typeface="Source Sans Pro" pitchFamily="34" charset="0"/>
                <a:ea typeface="Source Sans Pro" pitchFamily="34" charset="-122"/>
                <a:cs typeface="Source Sans Pro" pitchFamily="34" charset="-120"/>
              </a:rPr>
              <a:t>3 Google Identity [Электронный ресурс]. – Руководство по интеграции авторизации Google в мобильные приложения. – URL: </a:t>
            </a:r>
            <a:r>
              <a:rPr lang="en-US" sz="1400" u="sng" dirty="0">
                <a:solidFill>
                  <a:srgbClr val="2D2E34"/>
                </a:solidFill>
                <a:latin typeface="Source Sans Pro" pitchFamily="34" charset="0"/>
                <a:ea typeface="Source Sans Pro" pitchFamily="34" charset="-122"/>
                <a:cs typeface="Source Sans Pro" pitchFamily="34" charset="-120"/>
                <a:hlinkClick r:id="rId5">
                  <a:extLst>
                    <a:ext uri="{A12FA001-AC4F-418D-AE19-62706E023703}">
                      <ahyp:hlinkClr xmlns:ahyp="http://schemas.microsoft.com/office/drawing/2018/hyperlinkcolor" xmlns="" val="tx"/>
                    </a:ext>
                  </a:extLst>
                </a:hlinkClick>
              </a:rPr>
              <a:t>https://developers.google.com/identity?hl=ru</a:t>
            </a:r>
            <a:endParaRPr lang="en-US" sz="1400" dirty="0"/>
          </a:p>
        </p:txBody>
      </p:sp>
      <p:sp>
        <p:nvSpPr>
          <p:cNvPr id="12" name="Text 10"/>
          <p:cNvSpPr/>
          <p:nvPr/>
        </p:nvSpPr>
        <p:spPr>
          <a:xfrm>
            <a:off x="2517696" y="5357098"/>
            <a:ext cx="9594890" cy="568643"/>
          </a:xfrm>
          <a:prstGeom prst="rect">
            <a:avLst/>
          </a:prstGeom>
          <a:noFill/>
          <a:ln/>
        </p:spPr>
        <p:txBody>
          <a:bodyPr wrap="square" rtlCol="0" anchor="t"/>
          <a:lstStyle/>
          <a:p>
            <a:pPr marL="0" indent="0">
              <a:lnSpc>
                <a:spcPts val="2239"/>
              </a:lnSpc>
              <a:buNone/>
            </a:pPr>
            <a:r>
              <a:rPr lang="en-US" sz="1400" dirty="0">
                <a:solidFill>
                  <a:srgbClr val="3D3838"/>
                </a:solidFill>
                <a:latin typeface="Source Sans Pro" pitchFamily="34" charset="0"/>
                <a:ea typeface="Source Sans Pro" pitchFamily="34" charset="-122"/>
                <a:cs typeface="Source Sans Pro" pitchFamily="34" charset="-120"/>
              </a:rPr>
              <a:t>4 Mobile UI/UX Design Android Developers [Электронный ресурс]. – Основной макет – URL: </a:t>
            </a:r>
            <a:r>
              <a:rPr lang="en-US" sz="1400" u="sng" dirty="0">
                <a:solidFill>
                  <a:srgbClr val="2D2E34"/>
                </a:solidFill>
                <a:latin typeface="Source Sans Pro" pitchFamily="34" charset="0"/>
                <a:ea typeface="Source Sans Pro" pitchFamily="34" charset="-122"/>
                <a:cs typeface="Source Sans Pro" pitchFamily="34" charset="-120"/>
                <a:hlinkClick r:id="rId6">
                  <a:extLst>
                    <a:ext uri="{A12FA001-AC4F-418D-AE19-62706E023703}">
                      <ahyp:hlinkClr xmlns:ahyp="http://schemas.microsoft.com/office/drawing/2018/hyperlinkcolor" xmlns="" val="tx"/>
                    </a:ext>
                  </a:extLst>
                </a:hlinkClick>
              </a:rPr>
              <a:t>https://developer.android.com/design/ui/mobile/guides/layout-and-content/layout-basics</a:t>
            </a:r>
            <a:endParaRPr lang="en-US" sz="1400" dirty="0"/>
          </a:p>
        </p:txBody>
      </p:sp>
      <p:sp>
        <p:nvSpPr>
          <p:cNvPr id="13" name="Text 11"/>
          <p:cNvSpPr/>
          <p:nvPr/>
        </p:nvSpPr>
        <p:spPr>
          <a:xfrm>
            <a:off x="2517696" y="6175653"/>
            <a:ext cx="9594890" cy="568643"/>
          </a:xfrm>
          <a:prstGeom prst="rect">
            <a:avLst/>
          </a:prstGeom>
          <a:noFill/>
          <a:ln/>
        </p:spPr>
        <p:txBody>
          <a:bodyPr wrap="square" rtlCol="0" anchor="t"/>
          <a:lstStyle/>
          <a:p>
            <a:pPr marL="0" indent="0">
              <a:lnSpc>
                <a:spcPts val="2239"/>
              </a:lnSpc>
              <a:buNone/>
            </a:pPr>
            <a:r>
              <a:rPr lang="en-US" sz="1400" dirty="0">
                <a:solidFill>
                  <a:srgbClr val="3D3838"/>
                </a:solidFill>
                <a:latin typeface="Source Sans Pro" pitchFamily="34" charset="0"/>
                <a:ea typeface="Source Sans Pro" pitchFamily="34" charset="-122"/>
                <a:cs typeface="Source Sans Pro" pitchFamily="34" charset="-120"/>
              </a:rPr>
              <a:t>5 Firebase Realtime [Электронный ресурс]. – Firebase в реальном времени – URL: </a:t>
            </a:r>
            <a:r>
              <a:rPr lang="en-US" sz="1400" u="sng" dirty="0">
                <a:solidFill>
                  <a:srgbClr val="2D2E34"/>
                </a:solidFill>
                <a:latin typeface="Source Sans Pro" pitchFamily="34" charset="0"/>
                <a:ea typeface="Source Sans Pro" pitchFamily="34" charset="-122"/>
                <a:cs typeface="Source Sans Pro" pitchFamily="34" charset="-120"/>
                <a:hlinkClick r:id="rId7">
                  <a:extLst>
                    <a:ext uri="{A12FA001-AC4F-418D-AE19-62706E023703}">
                      <ahyp:hlinkClr xmlns:ahyp="http://schemas.microsoft.com/office/drawing/2018/hyperlinkcolor" xmlns="" val="tx"/>
                    </a:ext>
                  </a:extLst>
                </a:hlinkClick>
              </a:rPr>
              <a:t>https://firebase.google.com/docs/database</a:t>
            </a:r>
            <a:endParaRPr lang="en-US" sz="1400" dirty="0"/>
          </a:p>
        </p:txBody>
      </p:sp>
      <p:sp>
        <p:nvSpPr>
          <p:cNvPr id="14" name="Text 12"/>
          <p:cNvSpPr/>
          <p:nvPr/>
        </p:nvSpPr>
        <p:spPr>
          <a:xfrm>
            <a:off x="2517696" y="6994208"/>
            <a:ext cx="9594890" cy="568643"/>
          </a:xfrm>
          <a:prstGeom prst="rect">
            <a:avLst/>
          </a:prstGeom>
          <a:noFill/>
          <a:ln/>
        </p:spPr>
        <p:txBody>
          <a:bodyPr wrap="square" rtlCol="0" anchor="t"/>
          <a:lstStyle/>
          <a:p>
            <a:pPr marL="0" indent="0">
              <a:lnSpc>
                <a:spcPts val="2239"/>
              </a:lnSpc>
              <a:buNone/>
            </a:pPr>
            <a:r>
              <a:rPr lang="en-US" sz="1400" dirty="0">
                <a:solidFill>
                  <a:srgbClr val="3D3838"/>
                </a:solidFill>
                <a:latin typeface="Source Sans Pro" pitchFamily="34" charset="0"/>
                <a:ea typeface="Source Sans Pro" pitchFamily="34" charset="-122"/>
                <a:cs typeface="Source Sans Pro" pitchFamily="34" charset="-120"/>
              </a:rPr>
              <a:t>6 Android Architecture [Электронный ресурс]. – Рекомендации по архитектуре Android-приложений. – URL: </a:t>
            </a:r>
            <a:r>
              <a:rPr lang="en-US" sz="1400" u="sng" dirty="0">
                <a:solidFill>
                  <a:srgbClr val="2D2E34"/>
                </a:solidFill>
                <a:latin typeface="Source Sans Pro" pitchFamily="34" charset="0"/>
                <a:ea typeface="Source Sans Pro" pitchFamily="34" charset="-122"/>
                <a:cs typeface="Source Sans Pro" pitchFamily="34" charset="-120"/>
                <a:hlinkClick r:id="rId8">
                  <a:extLst>
                    <a:ext uri="{A12FA001-AC4F-418D-AE19-62706E023703}">
                      <ahyp:hlinkClr xmlns:ahyp="http://schemas.microsoft.com/office/drawing/2018/hyperlinkcolor" xmlns="" val="tx"/>
                    </a:ext>
                  </a:extLst>
                </a:hlinkClick>
              </a:rPr>
              <a:t>https://developer.android.com/topic/architecture</a:t>
            </a:r>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784979"/>
            <a:ext cx="3332917" cy="416481"/>
          </a:xfrm>
          <a:prstGeom prst="rect">
            <a:avLst/>
          </a:prstGeom>
          <a:noFill/>
          <a:ln/>
        </p:spPr>
        <p:txBody>
          <a:bodyPr wrap="none" rtlCol="0" anchor="t"/>
          <a:lstStyle/>
          <a:p>
            <a:pPr marL="0" indent="0">
              <a:lnSpc>
                <a:spcPts val="3281"/>
              </a:lnSpc>
              <a:buNone/>
            </a:pPr>
            <a:r>
              <a:rPr lang="en-US" sz="2624" b="1" kern="0" spc="-26" dirty="0">
                <a:solidFill>
                  <a:srgbClr val="000000"/>
                </a:solidFill>
                <a:latin typeface="Montserrat" pitchFamily="34" charset="0"/>
                <a:ea typeface="Montserrat" pitchFamily="34" charset="-122"/>
                <a:cs typeface="Montserrat" pitchFamily="34" charset="-120"/>
              </a:rPr>
              <a:t>Заключение</a:t>
            </a:r>
            <a:endParaRPr lang="en-US" sz="2624" dirty="0"/>
          </a:p>
        </p:txBody>
      </p:sp>
      <p:sp>
        <p:nvSpPr>
          <p:cNvPr id="5" name="Text 3"/>
          <p:cNvSpPr/>
          <p:nvPr/>
        </p:nvSpPr>
        <p:spPr>
          <a:xfrm>
            <a:off x="1746171" y="1645800"/>
            <a:ext cx="9594890" cy="1137285"/>
          </a:xfrm>
          <a:prstGeom prst="rect">
            <a:avLst/>
          </a:prstGeom>
          <a:noFill/>
          <a:ln/>
        </p:spPr>
        <p:txBody>
          <a:bodyPr wrap="square" rtlCol="0" anchor="t"/>
          <a:lstStyle/>
          <a:p>
            <a:pPr marL="0" indent="0">
              <a:lnSpc>
                <a:spcPts val="2239"/>
              </a:lnSpc>
              <a:buNone/>
            </a:pPr>
            <a:r>
              <a:rPr lang="en-US" sz="1400" dirty="0" smtClean="0">
                <a:solidFill>
                  <a:srgbClr val="3D3838"/>
                </a:solidFill>
                <a:latin typeface="Source Sans Pro" pitchFamily="34" charset="0"/>
                <a:ea typeface="Source Sans Pro" pitchFamily="34" charset="-122"/>
                <a:cs typeface="Source Sans Pro" pitchFamily="34" charset="-120"/>
              </a:rPr>
              <a:t>	В </a:t>
            </a:r>
            <a:r>
              <a:rPr lang="en-US" sz="1400" dirty="0">
                <a:solidFill>
                  <a:srgbClr val="3D3838"/>
                </a:solidFill>
                <a:latin typeface="Source Sans Pro" pitchFamily="34" charset="0"/>
                <a:ea typeface="Source Sans Pro" pitchFamily="34" charset="-122"/>
                <a:cs typeface="Source Sans Pro" pitchFamily="34" charset="-120"/>
              </a:rPr>
              <a:t>ходе разработки мобильного приложения для планировки интерьера квартиры были учтены основные потребности пользователей, желающих упростить процесс организации пространства своего жилища. Приложение предоставляет ограниченный набор функций, что позволяет пользователям эффективно управлять своими публикациями и делиться ими с сообществом.</a:t>
            </a:r>
            <a:endParaRPr lang="en-US" sz="1400" dirty="0"/>
          </a:p>
        </p:txBody>
      </p:sp>
      <p:sp>
        <p:nvSpPr>
          <p:cNvPr id="6" name="Text 4"/>
          <p:cNvSpPr/>
          <p:nvPr/>
        </p:nvSpPr>
        <p:spPr>
          <a:xfrm>
            <a:off x="1746171" y="3032997"/>
            <a:ext cx="9594890" cy="568643"/>
          </a:xfrm>
          <a:prstGeom prst="rect">
            <a:avLst/>
          </a:prstGeom>
          <a:noFill/>
          <a:ln/>
        </p:spPr>
        <p:txBody>
          <a:bodyPr wrap="square" rtlCol="0" anchor="t"/>
          <a:lstStyle/>
          <a:p>
            <a:pPr marL="0" indent="0">
              <a:lnSpc>
                <a:spcPts val="2239"/>
              </a:lnSpc>
              <a:buNone/>
            </a:pPr>
            <a:r>
              <a:rPr lang="en-US" sz="1400" dirty="0" smtClean="0">
                <a:solidFill>
                  <a:srgbClr val="3D3838"/>
                </a:solidFill>
                <a:latin typeface="Source Sans Pro" pitchFamily="34" charset="0"/>
                <a:ea typeface="Source Sans Pro" pitchFamily="34" charset="-122"/>
                <a:cs typeface="Source Sans Pro" pitchFamily="34" charset="-120"/>
              </a:rPr>
              <a:t>	Авторизация</a:t>
            </a:r>
            <a:r>
              <a:rPr lang="en-US" sz="1400" dirty="0">
                <a:solidFill>
                  <a:srgbClr val="3D3838"/>
                </a:solidFill>
                <a:latin typeface="Source Sans Pro" pitchFamily="34" charset="0"/>
                <a:ea typeface="Source Sans Pro" pitchFamily="34" charset="-122"/>
                <a:cs typeface="Source Sans Pro" pitchFamily="34" charset="-120"/>
              </a:rPr>
              <a:t> в приложении позволяет пользователям создавать личный аккаунт, что обеспечивает безопасный доступ к их личным данным и публикациям.</a:t>
            </a:r>
            <a:endParaRPr lang="en-US" sz="1400" dirty="0"/>
          </a:p>
        </p:txBody>
      </p:sp>
      <p:sp>
        <p:nvSpPr>
          <p:cNvPr id="7" name="Text 5"/>
          <p:cNvSpPr/>
          <p:nvPr/>
        </p:nvSpPr>
        <p:spPr>
          <a:xfrm>
            <a:off x="1746171" y="3830476"/>
            <a:ext cx="9594890" cy="568643"/>
          </a:xfrm>
          <a:prstGeom prst="rect">
            <a:avLst/>
          </a:prstGeom>
          <a:noFill/>
          <a:ln/>
        </p:spPr>
        <p:txBody>
          <a:bodyPr wrap="square" rtlCol="0" anchor="t"/>
          <a:lstStyle/>
          <a:p>
            <a:pPr marL="0" indent="0">
              <a:lnSpc>
                <a:spcPts val="2239"/>
              </a:lnSpc>
              <a:buNone/>
            </a:pPr>
            <a:r>
              <a:rPr lang="en-US" sz="1400" dirty="0" smtClean="0">
                <a:solidFill>
                  <a:srgbClr val="3D3838"/>
                </a:solidFill>
                <a:latin typeface="Source Sans Pro" pitchFamily="34" charset="0"/>
                <a:ea typeface="Source Sans Pro" pitchFamily="34" charset="-122"/>
                <a:cs typeface="Source Sans Pro" pitchFamily="34" charset="-120"/>
              </a:rPr>
              <a:t>	Пользователи </a:t>
            </a:r>
            <a:r>
              <a:rPr lang="en-US" sz="1400" dirty="0">
                <a:solidFill>
                  <a:srgbClr val="3D3838"/>
                </a:solidFill>
                <a:latin typeface="Source Sans Pro" pitchFamily="34" charset="0"/>
                <a:ea typeface="Source Sans Pro" pitchFamily="34" charset="-122"/>
                <a:cs typeface="Source Sans Pro" pitchFamily="34" charset="-120"/>
              </a:rPr>
              <a:t>могут выкладывать фотографии и описания своих проектов, облегчая процесс обмена идеями и получения обратной связи. Это способствует созданию сообщества, где каждый может найти вдохновение и поддержку.</a:t>
            </a:r>
            <a:endParaRPr lang="en-US" sz="1400" dirty="0"/>
          </a:p>
        </p:txBody>
      </p:sp>
      <p:sp>
        <p:nvSpPr>
          <p:cNvPr id="8" name="Text 6"/>
          <p:cNvSpPr/>
          <p:nvPr/>
        </p:nvSpPr>
        <p:spPr>
          <a:xfrm>
            <a:off x="1746171" y="4753928"/>
            <a:ext cx="9594890" cy="852964"/>
          </a:xfrm>
          <a:prstGeom prst="rect">
            <a:avLst/>
          </a:prstGeom>
          <a:noFill/>
          <a:ln/>
        </p:spPr>
        <p:txBody>
          <a:bodyPr wrap="square" rtlCol="0" anchor="t"/>
          <a:lstStyle/>
          <a:p>
            <a:pPr marL="0" indent="0">
              <a:lnSpc>
                <a:spcPts val="2239"/>
              </a:lnSpc>
              <a:buNone/>
            </a:pPr>
            <a:r>
              <a:rPr lang="en-US" sz="1400" dirty="0" smtClean="0">
                <a:solidFill>
                  <a:srgbClr val="3D3838"/>
                </a:solidFill>
                <a:latin typeface="Source Sans Pro" pitchFamily="34" charset="0"/>
                <a:ea typeface="Source Sans Pro" pitchFamily="34" charset="-122"/>
                <a:cs typeface="Source Sans Pro" pitchFamily="34" charset="-120"/>
              </a:rPr>
              <a:t>	Интерфейс </a:t>
            </a:r>
            <a:r>
              <a:rPr lang="en-US" sz="1400" dirty="0">
                <a:solidFill>
                  <a:srgbClr val="3D3838"/>
                </a:solidFill>
                <a:latin typeface="Source Sans Pro" pitchFamily="34" charset="0"/>
                <a:ea typeface="Source Sans Pro" pitchFamily="34" charset="-122"/>
                <a:cs typeface="Source Sans Pro" pitchFamily="34" charset="-120"/>
              </a:rPr>
              <a:t>приложения разработан таким образом, чтобы обеспечить легкость в использовании и минимизировать количество шагов, необходимых для достижения желаемого результата. Это позволяет пользователям сосредоточиться на планировке, а не на навигации по приложению.</a:t>
            </a:r>
            <a:endParaRPr lang="en-US" sz="1400" dirty="0"/>
          </a:p>
        </p:txBody>
      </p:sp>
      <p:sp>
        <p:nvSpPr>
          <p:cNvPr id="9" name="Text 7"/>
          <p:cNvSpPr/>
          <p:nvPr/>
        </p:nvSpPr>
        <p:spPr>
          <a:xfrm>
            <a:off x="1746171" y="5622012"/>
            <a:ext cx="9594890" cy="568643"/>
          </a:xfrm>
          <a:prstGeom prst="rect">
            <a:avLst/>
          </a:prstGeom>
          <a:noFill/>
          <a:ln/>
        </p:spPr>
        <p:txBody>
          <a:bodyPr wrap="square" rtlCol="0" anchor="t"/>
          <a:lstStyle/>
          <a:p>
            <a:pPr marL="0" indent="0">
              <a:lnSpc>
                <a:spcPts val="2239"/>
              </a:lnSpc>
              <a:buNone/>
            </a:pPr>
            <a:r>
              <a:rPr lang="en-US" sz="1400" dirty="0" smtClean="0">
                <a:solidFill>
                  <a:srgbClr val="3D3838"/>
                </a:solidFill>
                <a:latin typeface="Source Sans Pro" pitchFamily="34" charset="0"/>
                <a:ea typeface="Source Sans Pro" pitchFamily="34" charset="-122"/>
                <a:cs typeface="Source Sans Pro" pitchFamily="34" charset="-120"/>
              </a:rPr>
              <a:t>	Тестирование </a:t>
            </a:r>
            <a:r>
              <a:rPr lang="en-US" sz="1400" dirty="0">
                <a:solidFill>
                  <a:srgbClr val="3D3838"/>
                </a:solidFill>
                <a:latin typeface="Source Sans Pro" pitchFamily="34" charset="0"/>
                <a:ea typeface="Source Sans Pro" pitchFamily="34" charset="-122"/>
                <a:cs typeface="Source Sans Pro" pitchFamily="34" charset="-120"/>
              </a:rPr>
              <a:t>подтвердило, что приложение удобно в использовании и отвечает основным требованиям пользователей, что является важным шагом в достижении целей проекта.</a:t>
            </a:r>
            <a:endParaRPr lang="en-US" sz="1400" dirty="0"/>
          </a:p>
        </p:txBody>
      </p:sp>
      <p:sp>
        <p:nvSpPr>
          <p:cNvPr id="10" name="Text 8"/>
          <p:cNvSpPr/>
          <p:nvPr/>
        </p:nvSpPr>
        <p:spPr>
          <a:xfrm>
            <a:off x="1746171" y="6238518"/>
            <a:ext cx="9594890" cy="852964"/>
          </a:xfrm>
          <a:prstGeom prst="rect">
            <a:avLst/>
          </a:prstGeom>
          <a:noFill/>
          <a:ln/>
        </p:spPr>
        <p:txBody>
          <a:bodyPr wrap="square" rtlCol="0" anchor="t"/>
          <a:lstStyle/>
          <a:p>
            <a:pPr marL="0" indent="0">
              <a:lnSpc>
                <a:spcPts val="2239"/>
              </a:lnSpc>
              <a:buNone/>
            </a:pPr>
            <a:r>
              <a:rPr lang="en-US" sz="1400" dirty="0" smtClean="0">
                <a:solidFill>
                  <a:srgbClr val="3D3838"/>
                </a:solidFill>
                <a:latin typeface="Source Sans Pro" pitchFamily="34" charset="0"/>
                <a:ea typeface="Source Sans Pro" pitchFamily="34" charset="-122"/>
                <a:cs typeface="Source Sans Pro" pitchFamily="34" charset="-120"/>
              </a:rPr>
              <a:t>	Таким </a:t>
            </a:r>
            <a:r>
              <a:rPr lang="en-US" sz="1400" dirty="0">
                <a:solidFill>
                  <a:srgbClr val="3D3838"/>
                </a:solidFill>
                <a:latin typeface="Source Sans Pro" pitchFamily="34" charset="0"/>
                <a:ea typeface="Source Sans Pro" pitchFamily="34" charset="-122"/>
                <a:cs typeface="Source Sans Pro" pitchFamily="34" charset="-120"/>
              </a:rPr>
              <a:t>образом, разработка приложения для планировки интерьера квартиры успешно завершена. Работа над проектом заложила основу для будущего развития и добавления новых функций, что сделает приложение еще более адаптированным к потребностям пользователей.</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274</Words>
  <Application>Microsoft Office PowerPoint</Application>
  <PresentationFormat>Произвольный</PresentationFormat>
  <Paragraphs>36</Paragraphs>
  <Slides>6</Slides>
  <Notes>6</Notes>
  <HiddenSlides>0</HiddenSlides>
  <MMClips>0</MMClips>
  <ScaleCrop>false</ScaleCrop>
  <HeadingPairs>
    <vt:vector size="4" baseType="variant">
      <vt:variant>
        <vt:lpstr>Тема</vt:lpstr>
      </vt:variant>
      <vt:variant>
        <vt:i4>1</vt:i4>
      </vt:variant>
      <vt:variant>
        <vt:lpstr>Заголовки слайдов</vt:lpstr>
      </vt:variant>
      <vt:variant>
        <vt:i4>6</vt:i4>
      </vt:variant>
    </vt:vector>
  </HeadingPairs>
  <TitlesOfParts>
    <vt:vector size="7" baseType="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2</cp:revision>
  <dcterms:created xsi:type="dcterms:W3CDTF">2024-05-15T06:58:55Z</dcterms:created>
  <dcterms:modified xsi:type="dcterms:W3CDTF">2024-05-15T07:06:33Z</dcterms:modified>
</cp:coreProperties>
</file>