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E8EEFC-D262-4820-B086-8BC1C8664E18}" v="448" dt="2024-01-10T10:28:20.2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16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9829800" cy="2387600"/>
          </a:xfrm>
        </p:spPr>
        <p:txBody>
          <a:bodyPr anchor="b">
            <a:normAutofit/>
          </a:bodyPr>
          <a:lstStyle>
            <a:lvl1pPr algn="l"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9829800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9549D6DC-E1CB-4874-BF52-C3407230D20E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50744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01D81-C4B9-4A87-89A7-22E29E6C920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89793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31520"/>
            <a:ext cx="2628900" cy="537807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31520"/>
            <a:ext cx="7734300" cy="537807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07718-69F7-427E-95A3-C1246AF46913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576239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13E51-B7F7-4C24-B8E3-5471755DC0E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83367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1A59F-D956-4598-A3C1-AE72A5387751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290539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95847"/>
            <a:ext cx="5181600" cy="3981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BBD69-7BD3-4731-8064-242619E92CBE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7053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9131"/>
            <a:ext cx="5157787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10625"/>
            <a:ext cx="5157787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9131"/>
            <a:ext cx="5183188" cy="693696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10625"/>
            <a:ext cx="5183188" cy="310056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D77D9-239F-488B-9358-023C46BC7084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9880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152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61C24-7140-4FDE-92F3-654C6E2D3C1C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118011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D6ACF-ECB9-4B5F-A429-08B8AC75E8EF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552595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6326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31521"/>
            <a:ext cx="6172200" cy="512953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B429B-EE2A-486A-BDB9-0C848B4FAFDD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03411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31520"/>
            <a:ext cx="3932237" cy="2341564"/>
          </a:xfrm>
        </p:spPr>
        <p:txBody>
          <a:bodyPr anchor="b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7257"/>
            <a:ext cx="6172200" cy="517379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5FE4A-CB8D-40AB-BFFC-AAF37EA071CB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BAE12-D270-459D-897B-6833652BB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2701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93296F-4C3A-4530-98F5-F83646ACE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89" y="0"/>
            <a:ext cx="12192000" cy="6857997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14D2BD-3C47-433D-81FE-DC6C39595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2" y="-1"/>
            <a:ext cx="12192000" cy="6857996"/>
            <a:chOff x="572" y="-1"/>
            <a:chExt cx="12192000" cy="6857996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3DD55E4-EA4F-4874-8B5B-6E0EAF4BBFC4}"/>
                </a:ext>
              </a:extLst>
            </p:cNvPr>
            <p:cNvCxnSpPr>
              <a:cxnSpLocks/>
            </p:cNvCxnSpPr>
            <p:nvPr/>
          </p:nvCxnSpPr>
          <p:spPr>
            <a:xfrm>
              <a:off x="1667" y="6276706"/>
              <a:ext cx="12189811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2950BAF-7673-4138-AEA2-DE7D368CC357}"/>
                </a:ext>
              </a:extLst>
            </p:cNvPr>
            <p:cNvCxnSpPr>
              <a:cxnSpLocks/>
            </p:cNvCxnSpPr>
            <p:nvPr/>
          </p:nvCxnSpPr>
          <p:spPr>
            <a:xfrm>
              <a:off x="572" y="580876"/>
              <a:ext cx="12192000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BE3E2B5-EA1C-415A-941A-843C7EA148E1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8134324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87FA3A6-E398-4576-B6B8-3328028D84B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-2794261" y="3428956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Graphic 33">
              <a:extLst>
                <a:ext uri="{FF2B5EF4-FFF2-40B4-BE49-F238E27FC236}">
                  <a16:creationId xmlns:a16="http://schemas.microsoft.com/office/drawing/2014/main" id="{EFB597D7-65E0-476A-B9EB-3AA6ED33884C}"/>
                </a:ext>
              </a:extLst>
            </p:cNvPr>
            <p:cNvSpPr/>
            <p:nvPr/>
          </p:nvSpPr>
          <p:spPr>
            <a:xfrm>
              <a:off x="4277016" y="-1"/>
              <a:ext cx="3637968" cy="580875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Graphic 33">
              <a:extLst>
                <a:ext uri="{FF2B5EF4-FFF2-40B4-BE49-F238E27FC236}">
                  <a16:creationId xmlns:a16="http://schemas.microsoft.com/office/drawing/2014/main" id="{11AA060A-BE0E-4687-8F9E-0E2955D9796D}"/>
                </a:ext>
              </a:extLst>
            </p:cNvPr>
            <p:cNvSpPr/>
            <p:nvPr/>
          </p:nvSpPr>
          <p:spPr>
            <a:xfrm rot="10800000">
              <a:off x="4305089" y="6276705"/>
              <a:ext cx="3581824" cy="581290"/>
            </a:xfrm>
            <a:custGeom>
              <a:avLst/>
              <a:gdLst>
                <a:gd name="connsiteX0" fmla="*/ 0 w 2679858"/>
                <a:gd name="connsiteY0" fmla="*/ 4953 h 434911"/>
                <a:gd name="connsiteX1" fmla="*/ 1336548 w 2679858"/>
                <a:gd name="connsiteY1" fmla="*/ 434912 h 434911"/>
                <a:gd name="connsiteX2" fmla="*/ 2679859 w 2679858"/>
                <a:gd name="connsiteY2" fmla="*/ 0 h 4349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79858" h="434911">
                  <a:moveTo>
                    <a:pt x="0" y="4953"/>
                  </a:moveTo>
                  <a:cubicBezTo>
                    <a:pt x="370427" y="274606"/>
                    <a:pt x="833723" y="434912"/>
                    <a:pt x="1336548" y="434912"/>
                  </a:cubicBezTo>
                  <a:cubicBezTo>
                    <a:pt x="1842326" y="434912"/>
                    <a:pt x="2308289" y="272701"/>
                    <a:pt x="2679859" y="0"/>
                  </a:cubicBez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32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89408"/>
            <a:ext cx="10515600" cy="3821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0517C94-3B1E-4991-BED3-41F8B0158A00}" type="datetime1">
              <a:rPr lang="en-US" smtClean="0"/>
              <a:t>2/26/2025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3467" y="3246434"/>
            <a:ext cx="6285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all" spc="150" baseline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273BAE12-D270-459D-897B-6833652BB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28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ransition spd="slow">
    <p:cover/>
  </p:transition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>
              <a:lumMod val="60000"/>
              <a:lumOff val="4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2">
              <a:lumMod val="60000"/>
              <a:lumOff val="4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38827F1-3359-44F6-9009-43AE2B17F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"/>
            <a:ext cx="12192001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AFAD67-5350-4773-886F-D6DD7E66D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7346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C1CE38-8522-C4ED-5FF4-63B872012A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1990" r="6" b="8051"/>
          <a:stretch/>
        </p:blipFill>
        <p:spPr>
          <a:xfrm>
            <a:off x="20" y="10"/>
            <a:ext cx="12188932" cy="6857990"/>
          </a:xfrm>
          <a:prstGeom prst="rect">
            <a:avLst/>
          </a:prstGeom>
          <a:ln w="12700">
            <a:noFill/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54AC0FE-C43D-49AC-9730-284354DEC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8366" y="87"/>
            <a:ext cx="10933011" cy="6864297"/>
            <a:chOff x="628366" y="87"/>
            <a:chExt cx="10933011" cy="6864297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46F6FE9-8F24-4E96-8FA6-DABE61A20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1282750" y="3429044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0C5E755-8FD9-4EBF-978B-015F9339F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6688336" y="3429043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7F63B7-3E85-42EC-8447-F6699247EC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28366" y="3413532"/>
              <a:ext cx="2585819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Graphic 11">
              <a:extLst>
                <a:ext uri="{FF2B5EF4-FFF2-40B4-BE49-F238E27FC236}">
                  <a16:creationId xmlns:a16="http://schemas.microsoft.com/office/drawing/2014/main" id="{AFDFA9EA-AAC0-416F-A0E9-ACD410E9DA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22063" y="702002"/>
              <a:ext cx="5759819" cy="6155995"/>
            </a:xfrm>
            <a:custGeom>
              <a:avLst/>
              <a:gdLst>
                <a:gd name="connsiteX0" fmla="*/ 0 w 4320540"/>
                <a:gd name="connsiteY0" fmla="*/ 4617720 h 4617719"/>
                <a:gd name="connsiteX1" fmla="*/ 0 w 4320540"/>
                <a:gd name="connsiteY1" fmla="*/ 4268439 h 4617719"/>
                <a:gd name="connsiteX2" fmla="*/ 0 w 4320540"/>
                <a:gd name="connsiteY2" fmla="*/ 2052352 h 4617719"/>
                <a:gd name="connsiteX3" fmla="*/ 2160270 w 4320540"/>
                <a:gd name="connsiteY3" fmla="*/ 0 h 4617719"/>
                <a:gd name="connsiteX4" fmla="*/ 2160270 w 4320540"/>
                <a:gd name="connsiteY4" fmla="*/ 0 h 4617719"/>
                <a:gd name="connsiteX5" fmla="*/ 4320540 w 4320540"/>
                <a:gd name="connsiteY5" fmla="*/ 2052352 h 4617719"/>
                <a:gd name="connsiteX6" fmla="*/ 4320540 w 4320540"/>
                <a:gd name="connsiteY6" fmla="*/ 2782443 h 4617719"/>
                <a:gd name="connsiteX7" fmla="*/ 4320540 w 4320540"/>
                <a:gd name="connsiteY7" fmla="*/ 4617720 h 4617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20540" h="4617719">
                  <a:moveTo>
                    <a:pt x="0" y="4617720"/>
                  </a:moveTo>
                  <a:lnTo>
                    <a:pt x="0" y="4268439"/>
                  </a:lnTo>
                  <a:lnTo>
                    <a:pt x="0" y="2052352"/>
                  </a:lnTo>
                  <a:cubicBezTo>
                    <a:pt x="0" y="918877"/>
                    <a:pt x="967169" y="0"/>
                    <a:pt x="2160270" y="0"/>
                  </a:cubicBezTo>
                  <a:lnTo>
                    <a:pt x="2160270" y="0"/>
                  </a:lnTo>
                  <a:cubicBezTo>
                    <a:pt x="3353372" y="0"/>
                    <a:pt x="4320540" y="918877"/>
                    <a:pt x="4320540" y="2052352"/>
                  </a:cubicBezTo>
                  <a:lnTo>
                    <a:pt x="4320540" y="2782443"/>
                  </a:lnTo>
                  <a:lnTo>
                    <a:pt x="4320540" y="4617720"/>
                  </a:lnTo>
                </a:path>
              </a:pathLst>
            </a:custGeom>
            <a:noFill/>
            <a:ln w="1270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EF7E7E-9948-4D78-BE70-F624A62D85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974010" y="3413529"/>
              <a:ext cx="2587367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975AAAB-9AEC-496F-94E4-CE5330CB49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8132421" y="3431507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5BF383-42C5-4FE4-894A-17B84AF22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0">
              <a:off x="-2796164" y="3435428"/>
              <a:ext cx="6857912" cy="0"/>
            </a:xfrm>
            <a:prstGeom prst="line">
              <a:avLst/>
            </a:prstGeom>
            <a:ln w="127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71863" y="3429000"/>
            <a:ext cx="5248275" cy="2387600"/>
          </a:xfrm>
        </p:spPr>
        <p:txBody>
          <a:bodyPr anchor="t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Palm Detect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71863" y="1932808"/>
            <a:ext cx="5248275" cy="1321670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FFFFFF"/>
                </a:solidFill>
              </a:rPr>
              <a:t>By: Chipirliu Denis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75093-828E-5A2C-6721-B4DD35E19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breakdown -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C1C3C-0CC1-9C88-DF1E-374070A18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0530"/>
            <a:ext cx="10515600" cy="4479021"/>
          </a:xfrm>
        </p:spPr>
        <p:txBody>
          <a:bodyPr>
            <a:noAutofit/>
          </a:bodyPr>
          <a:lstStyle/>
          <a:p>
            <a:r>
              <a:rPr lang="en-US" sz="1200" b="1" i="1" dirty="0"/>
              <a:t>5. Hand Landmark Detection Loop:</a:t>
            </a:r>
          </a:p>
          <a:p>
            <a:pPr marL="0" indent="0">
              <a:buNone/>
            </a:pPr>
            <a:r>
              <a:rPr lang="en-US" sz="1200" dirty="0"/>
              <a:t>Loop through frames to continuously detect hand landmarks.</a:t>
            </a:r>
          </a:p>
          <a:p>
            <a:pPr marL="0" indent="0">
              <a:buNone/>
            </a:pPr>
            <a:r>
              <a:rPr lang="en-US" sz="1200" dirty="0"/>
              <a:t>Extract landmarks' coordinates and draw hand connections on the frame.</a:t>
            </a:r>
          </a:p>
          <a:p>
            <a:r>
              <a:rPr lang="en-US" sz="1200" b="1" i="1" dirty="0"/>
              <a:t>6. Left Hand (Control LED Intensity):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Calculate the centroid to determine left/right.</a:t>
            </a:r>
          </a:p>
          <a:p>
            <a:pPr marL="0" indent="0">
              <a:buNone/>
            </a:pPr>
            <a:r>
              <a:rPr lang="en-US" sz="1200" dirty="0"/>
              <a:t>If the centroid is on the left, calculate the distance </a:t>
            </a:r>
          </a:p>
          <a:p>
            <a:pPr marL="0" indent="0">
              <a:buNone/>
            </a:pPr>
            <a:r>
              <a:rPr lang="en-US" sz="1200" dirty="0"/>
              <a:t>between two fingers to set LED intensity.</a:t>
            </a:r>
          </a:p>
          <a:p>
            <a:pPr marL="0" indent="0">
              <a:buNone/>
            </a:pPr>
            <a:r>
              <a:rPr lang="en-US" sz="1200" dirty="0"/>
              <a:t>Map the distance to LED intensity (scaled between 0 and 1).</a:t>
            </a:r>
          </a:p>
          <a:p>
            <a:pPr marL="0" indent="0">
              <a:buNone/>
            </a:pPr>
            <a:r>
              <a:rPr lang="en-US" sz="1200" dirty="0"/>
              <a:t>Ensure intensity does not exceed 1.</a:t>
            </a:r>
          </a:p>
          <a:p>
            <a:pPr marL="0" indent="0">
              <a:buNone/>
            </a:pPr>
            <a:r>
              <a:rPr lang="en-US" sz="1200" dirty="0"/>
              <a:t>Control LEDs using the </a:t>
            </a:r>
            <a:r>
              <a:rPr lang="en-US" sz="1200" dirty="0" err="1"/>
              <a:t>cnt.leds</a:t>
            </a:r>
            <a:r>
              <a:rPr lang="en-US" sz="1200" dirty="0"/>
              <a:t>() function.</a:t>
            </a:r>
          </a:p>
          <a:p>
            <a:r>
              <a:rPr lang="en-US" sz="1200" b="1" i="1" dirty="0"/>
              <a:t>7. Right Hand (Control LED Count)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If the centroid is on the right, count the number of fingers raised.</a:t>
            </a:r>
          </a:p>
          <a:p>
            <a:pPr marL="0" indent="0">
              <a:buNone/>
            </a:pPr>
            <a:r>
              <a:rPr lang="en-US" sz="1200" dirty="0"/>
              <a:t>Control LEDs based on the finger count using </a:t>
            </a:r>
            <a:r>
              <a:rPr lang="en-US" sz="1200" dirty="0" err="1"/>
              <a:t>cnt.leds</a:t>
            </a:r>
            <a:r>
              <a:rPr lang="en-US" sz="1200" dirty="0"/>
              <a:t>().</a:t>
            </a:r>
          </a:p>
          <a:p>
            <a:pPr marL="0" indent="0">
              <a:buNone/>
            </a:pPr>
            <a:r>
              <a:rPr lang="en-US" sz="1200" dirty="0"/>
              <a:t>Display LED count and intensity on the frame.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76EB421-6122-688F-3FBB-F16632FD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666" t="6721" r="30116" b="16639"/>
          <a:stretch/>
        </p:blipFill>
        <p:spPr>
          <a:xfrm>
            <a:off x="6722857" y="1146423"/>
            <a:ext cx="5469143" cy="456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59941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BD489-CFAB-4E3F-4195-0608D4C5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- </a:t>
            </a:r>
            <a:r>
              <a:rPr lang="en-US" dirty="0" err="1"/>
              <a:t>Leds</a:t>
            </a:r>
            <a:r>
              <a:rPr lang="en-US" dirty="0"/>
              <a:t> Turned 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97014AD-5EE7-BCE2-F474-D86D62B53A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2886"/>
            <a:ext cx="4793306" cy="3822700"/>
          </a:xfrm>
        </p:spPr>
      </p:pic>
      <p:pic>
        <p:nvPicPr>
          <p:cNvPr id="13" name="Picture 12" descr="A circuit board with wires&#10;&#10;Description automatically generated">
            <a:extLst>
              <a:ext uri="{FF2B5EF4-FFF2-40B4-BE49-F238E27FC236}">
                <a16:creationId xmlns:a16="http://schemas.microsoft.com/office/drawing/2014/main" id="{FF6A04B3-4DC6-97F1-CF27-DA2F00EAD7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334206" y="2530724"/>
            <a:ext cx="38227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75841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310C8-9F35-7DB4-319F-CE45D2445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- Led Intensity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A2FCB2-9210-DDC2-E4D3-08A04BFE8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2886"/>
            <a:ext cx="4793306" cy="3822700"/>
          </a:xfrm>
        </p:spPr>
      </p:pic>
      <p:pic>
        <p:nvPicPr>
          <p:cNvPr id="11" name="Picture 10" descr="A circuit board with wires&#10;&#10;Description automatically generated">
            <a:extLst>
              <a:ext uri="{FF2B5EF4-FFF2-40B4-BE49-F238E27FC236}">
                <a16:creationId xmlns:a16="http://schemas.microsoft.com/office/drawing/2014/main" id="{3A8FCA8F-CFB2-23E9-24BB-66FFFC0417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136502" y="2530724"/>
            <a:ext cx="3822700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00954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A6F6E-24F8-D077-AFAA-49DC51B39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BFF26-9DDA-783F-4E8C-A5265074A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10515600" cy="46510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ea typeface="+mn-lt"/>
                <a:cs typeface="+mn-lt"/>
              </a:rPr>
              <a:t>1. LED Responsiveness:</a:t>
            </a:r>
            <a:endParaRPr lang="en-US" b="1" i="1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Discuss the system's ability to accurately respond to different hand gestures.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Highlight the LED brightness modulation and the accurate counting of LEDs based on gesture recognition.</a:t>
            </a:r>
            <a:endParaRPr lang="en-US" dirty="0"/>
          </a:p>
          <a:p>
            <a:r>
              <a:rPr lang="en-US" b="1" i="1" dirty="0">
                <a:ea typeface="+mn-lt"/>
                <a:cs typeface="+mn-lt"/>
              </a:rPr>
              <a:t>2. Real-Time Control: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Emphasize the system's ability to provide immediate responses to hand gestures without noticeable delay.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Highlight the seamless interaction between hand movements and LED behavior.</a:t>
            </a:r>
            <a:endParaRPr lang="en-US" dirty="0"/>
          </a:p>
          <a:p>
            <a:r>
              <a:rPr lang="en-US" b="1" i="1" dirty="0">
                <a:ea typeface="+mn-lt"/>
                <a:cs typeface="+mn-lt"/>
              </a:rPr>
              <a:t>3. System Stability:</a:t>
            </a:r>
            <a:endParaRPr lang="en-US" b="1" i="1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Discuss the stability and reliability of the system in varied conditions or user scenarios.</a:t>
            </a:r>
            <a:endParaRPr lang="en-US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Mention any performance considerations or areas of improvement noticed during testing.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0533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31767-8242-6351-B011-0FB11ECB8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                          Thank You!</a:t>
            </a:r>
          </a:p>
        </p:txBody>
      </p:sp>
      <p:pic>
        <p:nvPicPr>
          <p:cNvPr id="4" name="Content Placeholder 3" descr="Electronic circuit board">
            <a:extLst>
              <a:ext uri="{FF2B5EF4-FFF2-40B4-BE49-F238E27FC236}">
                <a16:creationId xmlns:a16="http://schemas.microsoft.com/office/drawing/2014/main" id="{91D8251C-4048-80C7-9892-F931B9AEB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5334" y="1953840"/>
            <a:ext cx="9130832" cy="4058023"/>
          </a:xfrm>
        </p:spPr>
      </p:pic>
    </p:spTree>
    <p:extLst>
      <p:ext uri="{BB962C8B-B14F-4D97-AF65-F5344CB8AC3E}">
        <p14:creationId xmlns:p14="http://schemas.microsoft.com/office/powerpoint/2010/main" val="4069701305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07391-03D6-756D-B923-C7113BAB5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7E661-DD68-E70C-451D-C7D9CC19B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i="1" dirty="0"/>
              <a:t>Project Overview </a:t>
            </a:r>
            <a:r>
              <a:rPr lang="en-US" sz="1600" dirty="0"/>
              <a:t>: </a:t>
            </a:r>
            <a:r>
              <a:rPr lang="en-US" sz="1600" dirty="0">
                <a:ea typeface="+mn-lt"/>
                <a:cs typeface="+mn-lt"/>
              </a:rPr>
              <a:t>The gesture-controlled LED system is an innovative project aimed at leveraging hand gestures to control the intensity and count of LEDs using Python and Arduino. The system utilizes a webcam and the </a:t>
            </a:r>
            <a:r>
              <a:rPr lang="en-US" sz="1600" dirty="0" err="1">
                <a:ea typeface="+mn-lt"/>
                <a:cs typeface="+mn-lt"/>
              </a:rPr>
              <a:t>mediapipe</a:t>
            </a:r>
            <a:r>
              <a:rPr lang="en-US" sz="1600" dirty="0">
                <a:ea typeface="+mn-lt"/>
                <a:cs typeface="+mn-lt"/>
              </a:rPr>
              <a:t> library for hand gesture recognition, enabling users to interact with the LED system through intuitive hand movements.</a:t>
            </a:r>
            <a:endParaRPr lang="en-US" sz="1600" dirty="0"/>
          </a:p>
          <a:p>
            <a:r>
              <a:rPr lang="en-US" sz="1600" b="1" i="1" dirty="0">
                <a:ea typeface="+mn-lt"/>
                <a:cs typeface="+mn-lt"/>
              </a:rPr>
              <a:t>Objectives </a:t>
            </a:r>
            <a:r>
              <a:rPr lang="en-US" sz="1600" dirty="0">
                <a:ea typeface="+mn-lt"/>
                <a:cs typeface="+mn-lt"/>
              </a:rPr>
              <a:t>: Create a responsive and interactive system that interprets hand gestures in real-time.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Control the brightness and count of LEDs based on specific hand gestures detected by the system.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Implement a seamless integration between Python and Arduino to enable gesture-based control of hardware components.</a:t>
            </a:r>
            <a:endParaRPr lang="en-US" sz="1600" dirty="0"/>
          </a:p>
          <a:p>
            <a:r>
              <a:rPr lang="en-US" sz="1600" b="1" i="1" dirty="0">
                <a:ea typeface="+mn-lt"/>
                <a:cs typeface="+mn-lt"/>
              </a:rPr>
              <a:t>Project Vision</a:t>
            </a:r>
            <a:r>
              <a:rPr lang="en-US" sz="1600" dirty="0">
                <a:ea typeface="+mn-lt"/>
                <a:cs typeface="+mn-lt"/>
              </a:rPr>
              <a:t>: The project aims to demonstrate the potential of gesture recognition technology in simplifying human-machine interactions and exploring creative ways of controlling hardware systems through intuitive gestures.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  <a:p>
            <a:endParaRPr lang="en-US" sz="1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169696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91EDE-8AE9-89E0-5C03-83A82223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E4A70-F2DA-2FA6-1216-24A22D306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dirty="0">
                <a:ea typeface="+mn-lt"/>
                <a:cs typeface="+mn-lt"/>
              </a:rPr>
              <a:t>1.</a:t>
            </a:r>
            <a:r>
              <a:rPr lang="en-US" sz="1600" b="1" i="1" dirty="0">
                <a:ea typeface="+mn-lt"/>
                <a:cs typeface="+mn-lt"/>
              </a:rPr>
              <a:t> Arduino Board: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The core hardware component responsible for interfacing with LEDs and receiving control signals from Python via the </a:t>
            </a:r>
            <a:r>
              <a:rPr lang="en-US" sz="1600" dirty="0" err="1">
                <a:ea typeface="+mn-lt"/>
                <a:cs typeface="+mn-lt"/>
              </a:rPr>
              <a:t>pyfirmata</a:t>
            </a:r>
            <a:r>
              <a:rPr lang="en-US" sz="1600" dirty="0">
                <a:ea typeface="+mn-lt"/>
                <a:cs typeface="+mn-lt"/>
              </a:rPr>
              <a:t> library.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2.</a:t>
            </a:r>
            <a:r>
              <a:rPr lang="en-US" sz="1600" b="1" i="1" dirty="0">
                <a:ea typeface="+mn-lt"/>
                <a:cs typeface="+mn-lt"/>
              </a:rPr>
              <a:t> LEDs: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Light Emitting Diodes used as the output elements, manipulated based on the hand gestures detected by the system.</a:t>
            </a:r>
            <a:endParaRPr lang="en-US" sz="1600" dirty="0"/>
          </a:p>
          <a:p>
            <a:r>
              <a:rPr lang="en-US" sz="1600" dirty="0">
                <a:ea typeface="+mn-lt"/>
                <a:cs typeface="+mn-lt"/>
              </a:rPr>
              <a:t>3.</a:t>
            </a:r>
            <a:r>
              <a:rPr lang="en-US" sz="1600" b="1" i="1" dirty="0">
                <a:ea typeface="+mn-lt"/>
                <a:cs typeface="+mn-lt"/>
              </a:rPr>
              <a:t> Webcam</a:t>
            </a:r>
            <a:r>
              <a:rPr lang="en-US" sz="1600" dirty="0">
                <a:ea typeface="+mn-lt"/>
                <a:cs typeface="+mn-lt"/>
              </a:rPr>
              <a:t>: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Utilized to capture live video input, facilitating the </a:t>
            </a:r>
            <a:r>
              <a:rPr lang="en-US" sz="1600" dirty="0" err="1">
                <a:ea typeface="+mn-lt"/>
                <a:cs typeface="+mn-lt"/>
              </a:rPr>
              <a:t>mediapipe</a:t>
            </a:r>
            <a:r>
              <a:rPr lang="en-US" sz="1600" dirty="0">
                <a:ea typeface="+mn-lt"/>
                <a:cs typeface="+mn-lt"/>
              </a:rPr>
              <a:t> library's hand gesture recognition functionality.</a:t>
            </a:r>
            <a:endParaRPr lang="en-US" sz="1600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036312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ECD87-009A-DF4D-A742-AA253A3AC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AA14D-4954-BBA2-AEBE-162997925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9408"/>
            <a:ext cx="10515600" cy="46684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i="1" dirty="0">
                <a:cs typeface="Arial"/>
              </a:rPr>
              <a:t>4. Python</a:t>
            </a:r>
            <a:r>
              <a:rPr lang="en-US" sz="1600" dirty="0">
                <a:cs typeface="Arial"/>
              </a:rPr>
              <a:t>:</a:t>
            </a:r>
          </a:p>
          <a:p>
            <a:pPr marL="0" indent="0">
              <a:buNone/>
            </a:pPr>
            <a:r>
              <a:rPr lang="en-US" sz="1600" dirty="0">
                <a:cs typeface="Arial"/>
              </a:rPr>
              <a:t>The primary programming language used to implement the gesture recognition system, leveraging the </a:t>
            </a:r>
            <a:r>
              <a:rPr lang="en-US" sz="1600" dirty="0" err="1">
                <a:cs typeface="Arial"/>
              </a:rPr>
              <a:t>mediapipe</a:t>
            </a:r>
            <a:r>
              <a:rPr lang="en-US" sz="1600" dirty="0">
                <a:cs typeface="Arial"/>
              </a:rPr>
              <a:t> and OpenCV libraries for image processing.</a:t>
            </a:r>
          </a:p>
          <a:p>
            <a:r>
              <a:rPr lang="en-US" sz="1600" dirty="0">
                <a:cs typeface="Arial"/>
              </a:rPr>
              <a:t>5.</a:t>
            </a:r>
            <a:r>
              <a:rPr lang="en-US" sz="1600" b="1" i="1" dirty="0">
                <a:cs typeface="Arial"/>
              </a:rPr>
              <a:t> </a:t>
            </a:r>
            <a:r>
              <a:rPr lang="en-US" sz="1600" b="1" i="1" dirty="0" err="1">
                <a:cs typeface="Arial"/>
              </a:rPr>
              <a:t>Pyfirmata</a:t>
            </a:r>
            <a:r>
              <a:rPr lang="en-US" sz="1600" b="1" i="1" dirty="0">
                <a:cs typeface="Arial"/>
              </a:rPr>
              <a:t> Library:</a:t>
            </a:r>
          </a:p>
          <a:p>
            <a:pPr marL="0" indent="0">
              <a:buNone/>
            </a:pPr>
            <a:r>
              <a:rPr lang="en-US" sz="1600" dirty="0">
                <a:cs typeface="Arial"/>
              </a:rPr>
              <a:t>A Python library that allows communication between the Python environment and the Arduino board, enabling real-time control of hardware components.</a:t>
            </a:r>
          </a:p>
          <a:p>
            <a:r>
              <a:rPr lang="en-US" sz="1600" dirty="0">
                <a:cs typeface="Arial"/>
              </a:rPr>
              <a:t>6. </a:t>
            </a:r>
            <a:r>
              <a:rPr lang="en-US" sz="1600" b="1" i="1" dirty="0" err="1">
                <a:cs typeface="Arial"/>
              </a:rPr>
              <a:t>Mediapipe</a:t>
            </a:r>
            <a:r>
              <a:rPr lang="en-US" sz="1600" b="1" i="1" dirty="0">
                <a:cs typeface="Arial"/>
              </a:rPr>
              <a:t> Library:</a:t>
            </a:r>
          </a:p>
          <a:p>
            <a:pPr marL="0" indent="0">
              <a:buNone/>
            </a:pPr>
            <a:r>
              <a:rPr lang="en-US" sz="1600" dirty="0">
                <a:cs typeface="Arial"/>
              </a:rPr>
              <a:t>A powerful library for various machine learning-based solutions, employed here for real-time hand tracking and gesture recognition.</a:t>
            </a:r>
          </a:p>
          <a:p>
            <a:r>
              <a:rPr lang="en-US" sz="1600" dirty="0">
                <a:cs typeface="Arial"/>
              </a:rPr>
              <a:t>7. </a:t>
            </a:r>
            <a:r>
              <a:rPr lang="en-US" sz="1600" b="1" i="1" dirty="0">
                <a:cs typeface="Arial"/>
              </a:rPr>
              <a:t>Supporting Components:</a:t>
            </a:r>
          </a:p>
          <a:p>
            <a:pPr marL="0" indent="0">
              <a:buNone/>
            </a:pPr>
            <a:r>
              <a:rPr lang="en-US" sz="1600" dirty="0">
                <a:cs typeface="Arial"/>
              </a:rPr>
              <a:t>This includes necessary cables, resistors, and other accessories to ensure proper connectivity and functioning of the system.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76893753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BA0D-EBB9-5475-C168-8B70E3289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65411-7464-A7E4-1DAD-77702027C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i="1" dirty="0">
                <a:ea typeface="+mn-lt"/>
                <a:cs typeface="+mn-lt"/>
              </a:rPr>
              <a:t>1. Hand Gesture Detection: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Utilizes the webcam and the </a:t>
            </a:r>
            <a:r>
              <a:rPr lang="en-US" sz="1600" dirty="0" err="1">
                <a:ea typeface="+mn-lt"/>
                <a:cs typeface="+mn-lt"/>
              </a:rPr>
              <a:t>mediapipe</a:t>
            </a:r>
            <a:r>
              <a:rPr lang="en-US" sz="1600" dirty="0">
                <a:ea typeface="+mn-lt"/>
                <a:cs typeface="+mn-lt"/>
              </a:rPr>
              <a:t> library for real-time hand tracking and gesture recognition.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The </a:t>
            </a:r>
            <a:r>
              <a:rPr lang="en-US" sz="1600" dirty="0" err="1">
                <a:ea typeface="+mn-lt"/>
                <a:cs typeface="+mn-lt"/>
              </a:rPr>
              <a:t>mediapipe</a:t>
            </a:r>
            <a:r>
              <a:rPr lang="en-US" sz="1600" dirty="0">
                <a:ea typeface="+mn-lt"/>
                <a:cs typeface="+mn-lt"/>
              </a:rPr>
              <a:t> library processes the video feed to identify specific hand landmarks.</a:t>
            </a:r>
            <a:endParaRPr lang="en-US" sz="1600" dirty="0"/>
          </a:p>
          <a:p>
            <a:r>
              <a:rPr lang="en-US" sz="1600" b="1" i="1" dirty="0">
                <a:ea typeface="+mn-lt"/>
                <a:cs typeface="+mn-lt"/>
              </a:rPr>
              <a:t>2. Mapping Gestures to LED Control: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Hand gestures, detected by landmark positions, are mapped to control LED intensity and count.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Hand movement and distances between landmarks determine LED brightness and the number of LEDs to activate.</a:t>
            </a:r>
            <a:endParaRPr lang="en-US" sz="1600" dirty="0"/>
          </a:p>
          <a:p>
            <a:r>
              <a:rPr lang="en-US" sz="1600" b="1" i="1" dirty="0">
                <a:ea typeface="+mn-lt"/>
                <a:cs typeface="+mn-lt"/>
              </a:rPr>
              <a:t>3. Python-Arduino Communication</a:t>
            </a:r>
            <a:r>
              <a:rPr lang="en-US" sz="1600" dirty="0">
                <a:ea typeface="+mn-lt"/>
                <a:cs typeface="+mn-lt"/>
              </a:rPr>
              <a:t>:</a:t>
            </a:r>
            <a:br>
              <a:rPr lang="en-US" sz="1600" dirty="0"/>
            </a:br>
            <a:r>
              <a:rPr lang="en-US" sz="1600" dirty="0">
                <a:ea typeface="+mn-lt"/>
                <a:cs typeface="+mn-lt"/>
              </a:rPr>
              <a:t>Python interacts with the Arduino board through the </a:t>
            </a:r>
            <a:r>
              <a:rPr lang="en-US" sz="1600" dirty="0" err="1">
                <a:ea typeface="+mn-lt"/>
                <a:cs typeface="+mn-lt"/>
              </a:rPr>
              <a:t>pyfirmata</a:t>
            </a:r>
            <a:r>
              <a:rPr lang="en-US" sz="1600" dirty="0">
                <a:ea typeface="+mn-lt"/>
                <a:cs typeface="+mn-lt"/>
              </a:rPr>
              <a:t> library. Sends commands to adjust LED brightness and count based on the recognized hand gestures.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497888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7936E-04AC-0428-A370-A9B831B49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Principle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E8D84-2AE3-62CC-1F1F-2D96A3EAB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 i="1" dirty="0">
                <a:ea typeface="+mn-lt"/>
                <a:cs typeface="+mn-lt"/>
              </a:rPr>
              <a:t>4. Real-time Responsiveness:</a:t>
            </a:r>
            <a:endParaRPr lang="en-US" b="1" i="1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The system continuously tracks hand gestures, enabling real-time adjustments of LED parameters.</a:t>
            </a:r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Immediate changes in LED behavior correspond to the detected gestures without any significant delay.</a:t>
            </a:r>
            <a:endParaRPr lang="en-US" dirty="0"/>
          </a:p>
          <a:p>
            <a:r>
              <a:rPr lang="en-US" b="1" i="1" dirty="0">
                <a:ea typeface="+mn-lt"/>
                <a:cs typeface="+mn-lt"/>
              </a:rPr>
              <a:t>5. System Feedback:</a:t>
            </a:r>
            <a:endParaRPr lang="en-US" b="1" i="1" dirty="0"/>
          </a:p>
          <a:p>
            <a:pPr marL="0" indent="0">
              <a:buNone/>
            </a:pPr>
            <a:r>
              <a:rPr lang="en-US" dirty="0">
                <a:ea typeface="+mn-lt"/>
                <a:cs typeface="+mn-lt"/>
              </a:rPr>
              <a:t>Provides visual feedback on the LED intensity and count based on the recognized gestures.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75381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42A69-B645-20DA-082D-98FAB5022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Code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DA2A1-9FFA-18DA-03C7-04F9471CB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825"/>
            <a:ext cx="10515600" cy="46187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i="1" dirty="0">
                <a:ea typeface="+mn-lt"/>
                <a:cs typeface="+mn-lt"/>
              </a:rPr>
              <a:t>1. Python Code:</a:t>
            </a:r>
            <a:br>
              <a:rPr lang="en-US" sz="1600" b="1" i="1" dirty="0"/>
            </a:br>
            <a:r>
              <a:rPr lang="en-US" sz="1600" dirty="0">
                <a:ea typeface="+mn-lt"/>
                <a:cs typeface="+mn-lt"/>
              </a:rPr>
              <a:t>Written primarily in Python, leveraging OpenCV, </a:t>
            </a:r>
            <a:r>
              <a:rPr lang="en-US" sz="1600" dirty="0" err="1">
                <a:ea typeface="+mn-lt"/>
                <a:cs typeface="+mn-lt"/>
              </a:rPr>
              <a:t>mediapipe</a:t>
            </a:r>
            <a:r>
              <a:rPr lang="en-US" sz="1600" dirty="0">
                <a:ea typeface="+mn-lt"/>
                <a:cs typeface="+mn-lt"/>
              </a:rPr>
              <a:t>, and </a:t>
            </a:r>
            <a:r>
              <a:rPr lang="en-US" sz="1600" dirty="0" err="1">
                <a:ea typeface="+mn-lt"/>
                <a:cs typeface="+mn-lt"/>
              </a:rPr>
              <a:t>pyfirmata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libraries.Handles</a:t>
            </a:r>
            <a:r>
              <a:rPr lang="en-US" sz="1600" dirty="0">
                <a:ea typeface="+mn-lt"/>
                <a:cs typeface="+mn-lt"/>
              </a:rPr>
              <a:t> webcam input, </a:t>
            </a:r>
            <a:r>
              <a:rPr lang="en-US" sz="1600" dirty="0" err="1">
                <a:ea typeface="+mn-lt"/>
                <a:cs typeface="+mn-lt"/>
              </a:rPr>
              <a:t>mediapipe</a:t>
            </a:r>
            <a:r>
              <a:rPr lang="en-US" sz="1600" dirty="0">
                <a:ea typeface="+mn-lt"/>
                <a:cs typeface="+mn-lt"/>
              </a:rPr>
              <a:t> hand tracking, and gesture recognition.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Establishes communication with the Arduino board via the </a:t>
            </a:r>
            <a:r>
              <a:rPr lang="en-US" sz="1600" dirty="0" err="1">
                <a:ea typeface="+mn-lt"/>
                <a:cs typeface="+mn-lt"/>
              </a:rPr>
              <a:t>pyfirmata</a:t>
            </a:r>
            <a:r>
              <a:rPr lang="en-US" sz="1600" dirty="0">
                <a:ea typeface="+mn-lt"/>
                <a:cs typeface="+mn-lt"/>
              </a:rPr>
              <a:t> library to control LEDs.</a:t>
            </a:r>
            <a:endParaRPr lang="en-US" sz="1600" dirty="0"/>
          </a:p>
          <a:p>
            <a:r>
              <a:rPr lang="en-US" sz="1600" b="1" i="1" dirty="0">
                <a:ea typeface="+mn-lt"/>
                <a:cs typeface="+mn-lt"/>
              </a:rPr>
              <a:t>2. Arduino Sketch:</a:t>
            </a:r>
            <a:endParaRPr lang="en-US" sz="1600" b="1" i="1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A simple Arduino sketch is uploaded to the Arduino board to facilitate communication with Python.</a:t>
            </a:r>
            <a:endParaRPr lang="en-US" sz="1600" dirty="0"/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Listens for commands sent by Python to adjust LED brightness and count.</a:t>
            </a:r>
            <a:endParaRPr lang="en-US" sz="1600" dirty="0"/>
          </a:p>
          <a:p>
            <a:r>
              <a:rPr lang="en-US" sz="1600" b="1" i="1" dirty="0">
                <a:ea typeface="+mn-lt"/>
                <a:cs typeface="+mn-lt"/>
              </a:rPr>
              <a:t>3. Code Structure:</a:t>
            </a:r>
            <a:br>
              <a:rPr lang="en-US" sz="1600" b="1" i="1" dirty="0"/>
            </a:br>
            <a:r>
              <a:rPr lang="en-US" sz="1600" dirty="0">
                <a:ea typeface="+mn-lt"/>
                <a:cs typeface="+mn-lt"/>
              </a:rPr>
              <a:t>Organized into functions for hand gesture detection, LED control, and Python-Arduino communication.</a:t>
            </a:r>
          </a:p>
          <a:p>
            <a:pPr marL="0" indent="0">
              <a:buNone/>
            </a:pPr>
            <a:r>
              <a:rPr lang="en-US" sz="1600" dirty="0">
                <a:ea typeface="+mn-lt"/>
                <a:cs typeface="+mn-lt"/>
              </a:rPr>
              <a:t>Utilizes loops and conditional statements to interpret gestures and control LEDs accordingly.</a:t>
            </a:r>
            <a:endParaRPr lang="en-US" sz="1600" dirty="0"/>
          </a:p>
          <a:p>
            <a:r>
              <a:rPr lang="en-US" sz="1600" b="1" i="1" dirty="0">
                <a:ea typeface="+mn-lt"/>
                <a:cs typeface="+mn-lt"/>
              </a:rPr>
              <a:t>4. Integration of Libraries:</a:t>
            </a:r>
            <a:br>
              <a:rPr lang="en-US" sz="1600" b="1" i="1" dirty="0"/>
            </a:br>
            <a:r>
              <a:rPr lang="en-US" sz="1600" dirty="0">
                <a:ea typeface="+mn-lt"/>
                <a:cs typeface="+mn-lt"/>
              </a:rPr>
              <a:t>Integration of OpenCV, </a:t>
            </a:r>
            <a:r>
              <a:rPr lang="en-US" sz="1600" dirty="0" err="1">
                <a:ea typeface="+mn-lt"/>
                <a:cs typeface="+mn-lt"/>
              </a:rPr>
              <a:t>mediapipe</a:t>
            </a:r>
            <a:r>
              <a:rPr lang="en-US" sz="1600" dirty="0">
                <a:ea typeface="+mn-lt"/>
                <a:cs typeface="+mn-lt"/>
              </a:rPr>
              <a:t>, and </a:t>
            </a:r>
            <a:r>
              <a:rPr lang="en-US" sz="1600" dirty="0" err="1">
                <a:ea typeface="+mn-lt"/>
                <a:cs typeface="+mn-lt"/>
              </a:rPr>
              <a:t>pyfirmata</a:t>
            </a:r>
            <a:r>
              <a:rPr lang="en-US" sz="1600" dirty="0">
                <a:ea typeface="+mn-lt"/>
                <a:cs typeface="+mn-lt"/>
              </a:rPr>
              <a:t> libraries for seamless interaction between hardware and software components.</a:t>
            </a:r>
            <a:endParaRPr lang="en-US" sz="1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2366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FFCCF-321D-024F-7DF7-032A11817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breakdown - Controller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38B5CD-DA32-4434-D1EF-EE152E659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2106" t="3602" r="70116" b="13941"/>
          <a:stretch/>
        </p:blipFill>
        <p:spPr>
          <a:xfrm>
            <a:off x="9322420" y="595759"/>
            <a:ext cx="2031380" cy="566648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7E667F-173E-317D-6A3C-44547D751B4E}"/>
              </a:ext>
            </a:extLst>
          </p:cNvPr>
          <p:cNvSpPr txBox="1"/>
          <p:nvPr/>
        </p:nvSpPr>
        <p:spPr>
          <a:xfrm>
            <a:off x="766118" y="1828799"/>
            <a:ext cx="94961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5"/>
                </a:solidFill>
              </a:rPr>
              <a:t>1. Arduino Connection:</a:t>
            </a:r>
            <a:endParaRPr lang="en-US" sz="1600" dirty="0">
              <a:solidFill>
                <a:schemeClr val="accent5"/>
              </a:solidFill>
            </a:endParaRPr>
          </a:p>
          <a:p>
            <a:r>
              <a:rPr lang="en-US" sz="1600" dirty="0">
                <a:solidFill>
                  <a:schemeClr val="accent5"/>
                </a:solidFill>
              </a:rPr>
              <a:t>Initialize communication with Arduino using </a:t>
            </a:r>
            <a:r>
              <a:rPr lang="en-US" sz="1600" dirty="0" err="1">
                <a:solidFill>
                  <a:schemeClr val="accent5"/>
                </a:solidFill>
              </a:rPr>
              <a:t>Pyfirmata</a:t>
            </a:r>
            <a:r>
              <a:rPr lang="en-US" sz="1600" dirty="0">
                <a:solidFill>
                  <a:schemeClr val="accent5"/>
                </a:solidFill>
              </a:rPr>
              <a:t> library.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Define the COM port (e.g., 'COM9’).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5"/>
                </a:solidFill>
              </a:rPr>
              <a:t>2. LED Pin Configuration:</a:t>
            </a:r>
            <a:endParaRPr lang="en-US" sz="1600" dirty="0">
              <a:solidFill>
                <a:schemeClr val="accent5"/>
              </a:solidFill>
            </a:endParaRPr>
          </a:p>
          <a:p>
            <a:r>
              <a:rPr lang="en-US" sz="1600" dirty="0">
                <a:solidFill>
                  <a:schemeClr val="accent5"/>
                </a:solidFill>
              </a:rPr>
              <a:t>Assign PWM pins to individual LEDs (e.g., pins 10, 9, 6, 5, 3).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Utilize </a:t>
            </a:r>
            <a:r>
              <a:rPr lang="en-US" sz="1600" dirty="0" err="1">
                <a:solidFill>
                  <a:schemeClr val="accent5"/>
                </a:solidFill>
              </a:rPr>
              <a:t>board.get_pin</a:t>
            </a:r>
            <a:r>
              <a:rPr lang="en-US" sz="1600" dirty="0">
                <a:solidFill>
                  <a:schemeClr val="accent5"/>
                </a:solidFill>
              </a:rPr>
              <a:t>() to initialize LEDs.</a:t>
            </a:r>
          </a:p>
          <a:p>
            <a:endParaRPr lang="en-US" sz="1600" b="1" i="1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5"/>
                </a:solidFill>
              </a:rPr>
              <a:t>3. LED Control Function: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r>
              <a:rPr lang="en-US" sz="1600" dirty="0" err="1">
                <a:solidFill>
                  <a:schemeClr val="accent5"/>
                </a:solidFill>
              </a:rPr>
              <a:t>leds</a:t>
            </a:r>
            <a:r>
              <a:rPr lang="en-US" sz="1600" dirty="0">
                <a:solidFill>
                  <a:schemeClr val="accent5"/>
                </a:solidFill>
              </a:rPr>
              <a:t>(total, intensity) function: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Control LEDs based on the total count and intensity.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Utilize conditional statements for different LED configurations (0 to 5 LEDs).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Write appropriate intensity values to each LED pin.</a:t>
            </a:r>
          </a:p>
          <a:p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i="1" dirty="0">
                <a:solidFill>
                  <a:schemeClr val="accent5"/>
                </a:solidFill>
              </a:rPr>
              <a:t>4. LED Intensity Scaling:</a:t>
            </a:r>
            <a:endParaRPr lang="en-US" sz="1600" dirty="0">
              <a:solidFill>
                <a:schemeClr val="accent5"/>
              </a:solidFill>
            </a:endParaRPr>
          </a:p>
          <a:p>
            <a:r>
              <a:rPr lang="en-US" sz="1600" dirty="0">
                <a:solidFill>
                  <a:schemeClr val="accent5"/>
                </a:solidFill>
              </a:rPr>
              <a:t>Dynamically adjust LED intensity based on the 'intensity' parameter.</a:t>
            </a:r>
          </a:p>
          <a:p>
            <a:r>
              <a:rPr lang="en-US" sz="1600" dirty="0">
                <a:solidFill>
                  <a:schemeClr val="accent5"/>
                </a:solidFill>
              </a:rPr>
              <a:t>Ensure smooth transitions between LED states.</a:t>
            </a:r>
          </a:p>
        </p:txBody>
      </p:sp>
    </p:spTree>
    <p:extLst>
      <p:ext uri="{BB962C8B-B14F-4D97-AF65-F5344CB8AC3E}">
        <p14:creationId xmlns:p14="http://schemas.microsoft.com/office/powerpoint/2010/main" val="403870941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71F0-4DD4-ECA1-A10A-15FB5B30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breakdown -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5D1DB-70C9-5024-F298-9A38A0A200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521"/>
            <a:ext cx="10515600" cy="5039948"/>
          </a:xfrm>
        </p:spPr>
        <p:txBody>
          <a:bodyPr>
            <a:noAutofit/>
          </a:bodyPr>
          <a:lstStyle/>
          <a:p>
            <a:r>
              <a:rPr lang="en-US" sz="1200" b="1" i="1" dirty="0"/>
              <a:t>1. Initialization and Imports:</a:t>
            </a:r>
          </a:p>
          <a:p>
            <a:pPr marL="0" indent="0">
              <a:buNone/>
            </a:pPr>
            <a:r>
              <a:rPr lang="en-US" sz="1200" dirty="0"/>
              <a:t>Import necessary libraries (cv2, </a:t>
            </a:r>
            <a:r>
              <a:rPr lang="en-US" sz="1200" dirty="0" err="1"/>
              <a:t>mediapipe</a:t>
            </a:r>
            <a:r>
              <a:rPr lang="en-US" sz="1200" dirty="0"/>
              <a:t>, time, math).</a:t>
            </a:r>
          </a:p>
          <a:p>
            <a:pPr marL="0" indent="0">
              <a:buNone/>
            </a:pPr>
            <a:r>
              <a:rPr lang="en-US" sz="1200" dirty="0"/>
              <a:t>Import the controller module as </a:t>
            </a:r>
            <a:r>
              <a:rPr lang="en-US" sz="1200" dirty="0" err="1"/>
              <a:t>cnt</a:t>
            </a:r>
            <a:r>
              <a:rPr lang="en-US" sz="1200" dirty="0"/>
              <a:t>.</a:t>
            </a:r>
          </a:p>
          <a:p>
            <a:pPr marL="0" indent="0">
              <a:buNone/>
            </a:pPr>
            <a:r>
              <a:rPr lang="en-US" sz="1200" dirty="0"/>
              <a:t>Introduce a 2-second sleep to ensure stable script startup.</a:t>
            </a:r>
          </a:p>
          <a:p>
            <a:r>
              <a:rPr lang="en-US" sz="1200" b="1" i="1" dirty="0"/>
              <a:t>2. Hand Tracking Setup:</a:t>
            </a:r>
          </a:p>
          <a:p>
            <a:pPr marL="0" indent="0">
              <a:buNone/>
            </a:pPr>
            <a:r>
              <a:rPr lang="en-US" sz="1200" dirty="0"/>
              <a:t>Utilize </a:t>
            </a:r>
            <a:r>
              <a:rPr lang="en-US" sz="1200" dirty="0" err="1"/>
              <a:t>Mediapipe</a:t>
            </a:r>
            <a:r>
              <a:rPr lang="en-US" sz="1200" dirty="0"/>
              <a:t> library for hand tracking.</a:t>
            </a:r>
          </a:p>
          <a:p>
            <a:pPr marL="0" indent="0">
              <a:buNone/>
            </a:pPr>
            <a:r>
              <a:rPr lang="en-US" sz="1200" dirty="0"/>
              <a:t>Initialize hand tracking components </a:t>
            </a:r>
          </a:p>
          <a:p>
            <a:pPr marL="0" indent="0">
              <a:buNone/>
            </a:pPr>
            <a:r>
              <a:rPr lang="en-US" sz="1200" dirty="0"/>
              <a:t>(</a:t>
            </a:r>
            <a:r>
              <a:rPr lang="en-US" sz="1200" dirty="0" err="1"/>
              <a:t>mp.solutions.drawing_utils</a:t>
            </a:r>
            <a:r>
              <a:rPr lang="en-US" sz="1200" dirty="0"/>
              <a:t> and </a:t>
            </a:r>
            <a:r>
              <a:rPr lang="en-US" sz="1200" dirty="0" err="1"/>
              <a:t>mp.solutions.hands</a:t>
            </a:r>
            <a:r>
              <a:rPr lang="en-US" sz="1200" dirty="0"/>
              <a:t>).</a:t>
            </a:r>
          </a:p>
          <a:p>
            <a:r>
              <a:rPr lang="en-US" sz="1200" b="1" i="1" dirty="0"/>
              <a:t>3. Video Capture: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Use OpenCV (cv2.VideoCapture) to capture video</a:t>
            </a:r>
          </a:p>
          <a:p>
            <a:pPr marL="0" indent="0">
              <a:buNone/>
            </a:pPr>
            <a:r>
              <a:rPr lang="en-US" sz="1200" dirty="0"/>
              <a:t> from the default camera (camera index 0).</a:t>
            </a:r>
          </a:p>
          <a:p>
            <a:pPr marL="0" indent="0">
              <a:buNone/>
            </a:pPr>
            <a:r>
              <a:rPr lang="en-US" sz="1200" dirty="0"/>
              <a:t>Flip the video horizontally for a more intuitive experience.</a:t>
            </a:r>
          </a:p>
          <a:p>
            <a:r>
              <a:rPr lang="en-US" sz="1200" b="1" i="1" dirty="0"/>
              <a:t>4. LED and Hand State Initialization:</a:t>
            </a:r>
            <a:endParaRPr lang="en-US" sz="1200" dirty="0"/>
          </a:p>
          <a:p>
            <a:pPr marL="0" indent="0">
              <a:buNone/>
            </a:pPr>
            <a:r>
              <a:rPr lang="en-US" sz="1200" dirty="0"/>
              <a:t>Initialize variables for LED intensity (</a:t>
            </a:r>
            <a:r>
              <a:rPr lang="en-US" sz="1200" dirty="0" err="1"/>
              <a:t>led_intensity</a:t>
            </a:r>
            <a:r>
              <a:rPr lang="en-US" sz="1200" dirty="0"/>
              <a:t>) and LED count (</a:t>
            </a:r>
            <a:r>
              <a:rPr lang="en-US" sz="1200" dirty="0" err="1"/>
              <a:t>led_count</a:t>
            </a:r>
            <a:r>
              <a:rPr lang="en-US" sz="1200" dirty="0"/>
              <a:t>).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AB2864-03AF-B08C-8810-2C90B4E2E26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860" t="8288" r="30572" b="5582"/>
          <a:stretch/>
        </p:blipFill>
        <p:spPr>
          <a:xfrm>
            <a:off x="6855755" y="1680521"/>
            <a:ext cx="4498045" cy="451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93978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ArchVTI">
  <a:themeElements>
    <a:clrScheme name="AnalogousFromDarkSeedLeftStep">
      <a:dk1>
        <a:srgbClr val="000000"/>
      </a:dk1>
      <a:lt1>
        <a:srgbClr val="FFFFFF"/>
      </a:lt1>
      <a:dk2>
        <a:srgbClr val="36371F"/>
      </a:dk2>
      <a:lt2>
        <a:srgbClr val="E8E2E4"/>
      </a:lt2>
      <a:accent1>
        <a:srgbClr val="46B290"/>
      </a:accent1>
      <a:accent2>
        <a:srgbClr val="3BB15A"/>
      </a:accent2>
      <a:accent3>
        <a:srgbClr val="57B447"/>
      </a:accent3>
      <a:accent4>
        <a:srgbClr val="7CAE3A"/>
      </a:accent4>
      <a:accent5>
        <a:srgbClr val="A4A541"/>
      </a:accent5>
      <a:accent6>
        <a:srgbClr val="B1823B"/>
      </a:accent6>
      <a:hlink>
        <a:srgbClr val="78892D"/>
      </a:hlink>
      <a:folHlink>
        <a:srgbClr val="7F7F7F"/>
      </a:folHlink>
    </a:clrScheme>
    <a:fontScheme name="Custom 16">
      <a:majorFont>
        <a:latin typeface="Footlight MT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VTI" id="{23FE938F-4DF0-4C94-8546-C2AC6D26660D}" vid="{62E62DA1-385F-4EE3-8841-58A87FAE206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1148</Words>
  <Application>Microsoft Office PowerPoint</Application>
  <PresentationFormat>Widescreen</PresentationFormat>
  <Paragraphs>113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Avenir Next LT Pro</vt:lpstr>
      <vt:lpstr>Footlight MT Light</vt:lpstr>
      <vt:lpstr>ArchVTI</vt:lpstr>
      <vt:lpstr>Palm Detect</vt:lpstr>
      <vt:lpstr>Introduction</vt:lpstr>
      <vt:lpstr>Project Components</vt:lpstr>
      <vt:lpstr>Project Components</vt:lpstr>
      <vt:lpstr>Working Principle</vt:lpstr>
      <vt:lpstr>Working Principle</vt:lpstr>
      <vt:lpstr>Code overview</vt:lpstr>
      <vt:lpstr>Code breakdown - Controller</vt:lpstr>
      <vt:lpstr>Code breakdown - Main</vt:lpstr>
      <vt:lpstr>Code breakdown - Main</vt:lpstr>
      <vt:lpstr>Demonstration - Leds Turned On</vt:lpstr>
      <vt:lpstr>Demonstration - Led Intensity</vt:lpstr>
      <vt:lpstr>Result and Functionality</vt:lpstr>
      <vt:lpstr>                           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Denis Chipirliu</cp:lastModifiedBy>
  <cp:revision>113</cp:revision>
  <dcterms:created xsi:type="dcterms:W3CDTF">2024-01-10T10:01:20Z</dcterms:created>
  <dcterms:modified xsi:type="dcterms:W3CDTF">2025-02-26T16:27:58Z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b58b62f-6f94-46bd-8089-18e64b0a9abb_Enabled">
    <vt:lpwstr>true</vt:lpwstr>
  </property>
  <property fmtid="{D5CDD505-2E9C-101B-9397-08002B2CF9AE}" pid="3" name="MSIP_Label_5b58b62f-6f94-46bd-8089-18e64b0a9abb_SetDate">
    <vt:lpwstr>2025-02-26T16:27:57Z</vt:lpwstr>
  </property>
  <property fmtid="{D5CDD505-2E9C-101B-9397-08002B2CF9AE}" pid="4" name="MSIP_Label_5b58b62f-6f94-46bd-8089-18e64b0a9abb_Method">
    <vt:lpwstr>Standard</vt:lpwstr>
  </property>
  <property fmtid="{D5CDD505-2E9C-101B-9397-08002B2CF9AE}" pid="5" name="MSIP_Label_5b58b62f-6f94-46bd-8089-18e64b0a9abb_Name">
    <vt:lpwstr>defa4170-0d19-0005-0004-bc88714345d2</vt:lpwstr>
  </property>
  <property fmtid="{D5CDD505-2E9C-101B-9397-08002B2CF9AE}" pid="6" name="MSIP_Label_5b58b62f-6f94-46bd-8089-18e64b0a9abb_SiteId">
    <vt:lpwstr>a6eb79fa-c4a9-4cce-818d-b85274d15305</vt:lpwstr>
  </property>
  <property fmtid="{D5CDD505-2E9C-101B-9397-08002B2CF9AE}" pid="7" name="MSIP_Label_5b58b62f-6f94-46bd-8089-18e64b0a9abb_ActionId">
    <vt:lpwstr>f7a5d678-f566-422f-ad5f-947878de805b</vt:lpwstr>
  </property>
  <property fmtid="{D5CDD505-2E9C-101B-9397-08002B2CF9AE}" pid="8" name="MSIP_Label_5b58b62f-6f94-46bd-8089-18e64b0a9abb_ContentBits">
    <vt:lpwstr>0</vt:lpwstr>
  </property>
  <property fmtid="{D5CDD505-2E9C-101B-9397-08002B2CF9AE}" pid="9" name="MSIP_Label_5b58b62f-6f94-46bd-8089-18e64b0a9abb_Tag">
    <vt:lpwstr>10, 3, 0, 1</vt:lpwstr>
  </property>
</Properties>
</file>