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4c95901a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4c95901a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4c95901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4c95901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4c95901a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4c95901a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4c95901a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4c95901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64eaa3938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4eaa3938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4eaa3938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4eaa3938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4eaa3938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4eaa3938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4eaa3938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4eaa3938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4eaa3938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4eaa3938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4eaa3938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4eaa3938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21e02a7a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21e02a7a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64eaa3938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4eaa3938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64eaa3938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4eaa3938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32568e1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32568e1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632568e1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632568e1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64eaa3938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64eaa3938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32568e1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32568e1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632568e12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32568e12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632568e12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32568e12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633235d4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33235d4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633235d4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633235d4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4c95901a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4c95901a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633235d42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33235d4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633235d4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33235d4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4c95901a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4c95901a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4c95901a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4c95901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4c95901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4c95901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4c95901a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4c95901a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4c95901a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4c95901a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4c95901a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4c95901a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of Song Popularity: What Makes a Song Popular?</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By:</a:t>
            </a:r>
            <a:endParaRPr sz="1400"/>
          </a:p>
          <a:p>
            <a:pPr indent="0" lvl="0" marL="0" rtl="0" algn="l">
              <a:spcBef>
                <a:spcPts val="0"/>
              </a:spcBef>
              <a:spcAft>
                <a:spcPts val="0"/>
              </a:spcAft>
              <a:buNone/>
            </a:pPr>
            <a:r>
              <a:rPr lang="en" sz="1400"/>
              <a:t>Aneesh Kauravlla</a:t>
            </a:r>
            <a:endParaRPr sz="1400"/>
          </a:p>
          <a:p>
            <a:pPr indent="0" lvl="0" marL="0" rtl="0" algn="l">
              <a:spcBef>
                <a:spcPts val="0"/>
              </a:spcBef>
              <a:spcAft>
                <a:spcPts val="0"/>
              </a:spcAft>
              <a:buNone/>
            </a:pPr>
            <a:r>
              <a:rPr lang="en" sz="1400"/>
              <a:t>Angelica Balma</a:t>
            </a:r>
            <a:endParaRPr sz="1400"/>
          </a:p>
          <a:p>
            <a:pPr indent="0" lvl="0" marL="0" rtl="0" algn="l">
              <a:spcBef>
                <a:spcPts val="0"/>
              </a:spcBef>
              <a:spcAft>
                <a:spcPts val="0"/>
              </a:spcAft>
              <a:buNone/>
            </a:pPr>
            <a:r>
              <a:rPr lang="en" sz="1400"/>
              <a:t>Bryan Lopez</a:t>
            </a:r>
            <a:endParaRPr sz="1400"/>
          </a:p>
          <a:p>
            <a:pPr indent="0" lvl="0" marL="0" rtl="0" algn="l">
              <a:spcBef>
                <a:spcPts val="0"/>
              </a:spcBef>
              <a:spcAft>
                <a:spcPts val="0"/>
              </a:spcAft>
              <a:buNone/>
            </a:pPr>
            <a:r>
              <a:rPr lang="en" sz="1400"/>
              <a:t>Denis Cohen</a:t>
            </a:r>
            <a:endParaRPr sz="1400"/>
          </a:p>
          <a:p>
            <a:pPr indent="0" lvl="0" marL="0" rtl="0" algn="l">
              <a:spcBef>
                <a:spcPts val="0"/>
              </a:spcBef>
              <a:spcAft>
                <a:spcPts val="0"/>
              </a:spcAft>
              <a:buNone/>
            </a:pPr>
            <a:r>
              <a:rPr lang="en" sz="1400"/>
              <a:t>Donald Mullen</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326025"/>
            <a:ext cx="70305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334" name="Google Shape;334;p22"/>
          <p:cNvSpPr txBox="1"/>
          <p:nvPr>
            <p:ph idx="1" type="body"/>
          </p:nvPr>
        </p:nvSpPr>
        <p:spPr>
          <a:xfrm>
            <a:off x="1303800" y="1055250"/>
            <a:ext cx="7030500" cy="19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visualized some of the variability in the dataset, we wanted to see if we can build a regression model based on the musical characteristics that determine the popularity factor of a song. </a:t>
            </a:r>
            <a:endParaRPr/>
          </a:p>
          <a:p>
            <a:pPr indent="0" lvl="0" marL="0" rtl="0" algn="l">
              <a:spcBef>
                <a:spcPts val="1600"/>
              </a:spcBef>
              <a:spcAft>
                <a:spcPts val="1600"/>
              </a:spcAft>
              <a:buNone/>
            </a:pPr>
            <a:r>
              <a:rPr lang="en"/>
              <a:t>In order to do so, we decided to start with regression analysis to see what characteristics correlate with popularity across the popular and unpopular groups. We started with some matrix plots and correlation heat map to see where the strongest correlations may be found.</a:t>
            </a:r>
            <a:endParaRPr/>
          </a:p>
        </p:txBody>
      </p:sp>
      <p:pic>
        <p:nvPicPr>
          <p:cNvPr id="335" name="Google Shape;335;p22"/>
          <p:cNvPicPr preferRelativeResize="0"/>
          <p:nvPr/>
        </p:nvPicPr>
        <p:blipFill>
          <a:blip r:embed="rId3">
            <a:alphaModFix/>
          </a:blip>
          <a:stretch>
            <a:fillRect/>
          </a:stretch>
        </p:blipFill>
        <p:spPr>
          <a:xfrm>
            <a:off x="152400" y="2864075"/>
            <a:ext cx="8839201" cy="833793"/>
          </a:xfrm>
          <a:prstGeom prst="rect">
            <a:avLst/>
          </a:prstGeom>
          <a:noFill/>
          <a:ln>
            <a:noFill/>
          </a:ln>
        </p:spPr>
      </p:pic>
      <p:pic>
        <p:nvPicPr>
          <p:cNvPr id="336" name="Google Shape;336;p22"/>
          <p:cNvPicPr preferRelativeResize="0"/>
          <p:nvPr/>
        </p:nvPicPr>
        <p:blipFill>
          <a:blip r:embed="rId4">
            <a:alphaModFix/>
          </a:blip>
          <a:stretch>
            <a:fillRect/>
          </a:stretch>
        </p:blipFill>
        <p:spPr>
          <a:xfrm>
            <a:off x="152400" y="3850268"/>
            <a:ext cx="8839199" cy="8309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3"/>
          <p:cNvSpPr txBox="1"/>
          <p:nvPr>
            <p:ph idx="1" type="body"/>
          </p:nvPr>
        </p:nvSpPr>
        <p:spPr>
          <a:xfrm>
            <a:off x="1254875" y="508500"/>
            <a:ext cx="7030500" cy="10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 create correlation heat maps as well to help show the correlation factors of each of the variables in the dataset.</a:t>
            </a:r>
            <a:endParaRPr/>
          </a:p>
          <a:p>
            <a:pPr indent="0" lvl="0" marL="0" rtl="0" algn="l">
              <a:spcBef>
                <a:spcPts val="1600"/>
              </a:spcBef>
              <a:spcAft>
                <a:spcPts val="0"/>
              </a:spcAft>
              <a:buNone/>
            </a:pPr>
            <a:r>
              <a:rPr lang="en"/>
              <a:t>This is the heat map for the popular group</a:t>
            </a:r>
            <a:endParaRPr/>
          </a:p>
          <a:p>
            <a:pPr indent="0" lvl="0" marL="0" rtl="0" algn="l">
              <a:spcBef>
                <a:spcPts val="1600"/>
              </a:spcBef>
              <a:spcAft>
                <a:spcPts val="1600"/>
              </a:spcAft>
              <a:buNone/>
            </a:pPr>
            <a:r>
              <a:t/>
            </a:r>
            <a:endParaRPr/>
          </a:p>
        </p:txBody>
      </p:sp>
      <p:pic>
        <p:nvPicPr>
          <p:cNvPr id="342" name="Google Shape;342;p23"/>
          <p:cNvPicPr preferRelativeResize="0"/>
          <p:nvPr/>
        </p:nvPicPr>
        <p:blipFill>
          <a:blip r:embed="rId3">
            <a:alphaModFix/>
          </a:blip>
          <a:stretch>
            <a:fillRect/>
          </a:stretch>
        </p:blipFill>
        <p:spPr>
          <a:xfrm>
            <a:off x="304800" y="1558500"/>
            <a:ext cx="8839200" cy="276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4"/>
          <p:cNvSpPr txBox="1"/>
          <p:nvPr>
            <p:ph idx="1" type="body"/>
          </p:nvPr>
        </p:nvSpPr>
        <p:spPr>
          <a:xfrm>
            <a:off x="1240875" y="739150"/>
            <a:ext cx="7030500" cy="85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heat map for the unpopular group</a:t>
            </a:r>
            <a:endParaRPr/>
          </a:p>
        </p:txBody>
      </p:sp>
      <p:pic>
        <p:nvPicPr>
          <p:cNvPr id="348" name="Google Shape;348;p24"/>
          <p:cNvPicPr preferRelativeResize="0"/>
          <p:nvPr/>
        </p:nvPicPr>
        <p:blipFill>
          <a:blip r:embed="rId3">
            <a:alphaModFix/>
          </a:blip>
          <a:stretch>
            <a:fillRect/>
          </a:stretch>
        </p:blipFill>
        <p:spPr>
          <a:xfrm>
            <a:off x="336525" y="1593250"/>
            <a:ext cx="8839200" cy="276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5"/>
          <p:cNvSpPr txBox="1"/>
          <p:nvPr>
            <p:ph idx="1" type="body"/>
          </p:nvPr>
        </p:nvSpPr>
        <p:spPr>
          <a:xfrm>
            <a:off x="1171000" y="746100"/>
            <a:ext cx="7030500" cy="15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there is not much correlation between the popularity score and the musical characteristics but we did want to try to create some simple multiple regression </a:t>
            </a:r>
            <a:r>
              <a:rPr lang="en"/>
              <a:t>functions</a:t>
            </a:r>
            <a:r>
              <a:rPr lang="en"/>
              <a:t> to test our hypothesis. </a:t>
            </a:r>
            <a:endParaRPr/>
          </a:p>
          <a:p>
            <a:pPr indent="0" lvl="0" marL="0" rtl="0" algn="l">
              <a:spcBef>
                <a:spcPts val="1600"/>
              </a:spcBef>
              <a:spcAft>
                <a:spcPts val="1600"/>
              </a:spcAft>
              <a:buNone/>
            </a:pPr>
            <a:r>
              <a:rPr lang="en"/>
              <a:t>Below we created the regression models using the musical characteristics where the correlation coefficient was positive based on the heat maps above.</a:t>
            </a:r>
            <a:endParaRPr/>
          </a:p>
        </p:txBody>
      </p:sp>
      <p:pic>
        <p:nvPicPr>
          <p:cNvPr id="354" name="Google Shape;354;p25"/>
          <p:cNvPicPr preferRelativeResize="0"/>
          <p:nvPr/>
        </p:nvPicPr>
        <p:blipFill>
          <a:blip r:embed="rId3">
            <a:alphaModFix/>
          </a:blip>
          <a:stretch>
            <a:fillRect/>
          </a:stretch>
        </p:blipFill>
        <p:spPr>
          <a:xfrm>
            <a:off x="1599000" y="3821275"/>
            <a:ext cx="5229225" cy="828675"/>
          </a:xfrm>
          <a:prstGeom prst="rect">
            <a:avLst/>
          </a:prstGeom>
          <a:noFill/>
          <a:ln>
            <a:noFill/>
          </a:ln>
        </p:spPr>
      </p:pic>
      <p:pic>
        <p:nvPicPr>
          <p:cNvPr id="355" name="Google Shape;355;p25"/>
          <p:cNvPicPr preferRelativeResize="0"/>
          <p:nvPr/>
        </p:nvPicPr>
        <p:blipFill>
          <a:blip r:embed="rId4">
            <a:alphaModFix/>
          </a:blip>
          <a:stretch>
            <a:fillRect/>
          </a:stretch>
        </p:blipFill>
        <p:spPr>
          <a:xfrm>
            <a:off x="1459250" y="2535400"/>
            <a:ext cx="5400675" cy="96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Genres are Ideal for  a Party?</a:t>
            </a:r>
            <a:endParaRPr/>
          </a:p>
        </p:txBody>
      </p:sp>
      <p:sp>
        <p:nvSpPr>
          <p:cNvPr id="361" name="Google Shape;361;p26"/>
          <p:cNvSpPr txBox="1"/>
          <p:nvPr>
            <p:ph idx="1" type="body"/>
          </p:nvPr>
        </p:nvSpPr>
        <p:spPr>
          <a:xfrm>
            <a:off x="1303800" y="1310350"/>
            <a:ext cx="7030500" cy="32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assessed the ‘partyability’ of each genre.</a:t>
            </a:r>
            <a:endParaRPr/>
          </a:p>
          <a:p>
            <a:pPr indent="0" lvl="0" marL="0" rtl="0" algn="l">
              <a:spcBef>
                <a:spcPts val="1600"/>
              </a:spcBef>
              <a:spcAft>
                <a:spcPts val="0"/>
              </a:spcAft>
              <a:buNone/>
            </a:pPr>
            <a:r>
              <a:rPr lang="en"/>
              <a:t>Partybility: Conduciveness of genre to a party-like setting.</a:t>
            </a:r>
            <a:endParaRPr/>
          </a:p>
          <a:p>
            <a:pPr indent="0" lvl="0" marL="0" rtl="0" algn="l">
              <a:spcBef>
                <a:spcPts val="1600"/>
              </a:spcBef>
              <a:spcAft>
                <a:spcPts val="0"/>
              </a:spcAft>
              <a:buNone/>
            </a:pPr>
            <a:r>
              <a:rPr lang="en"/>
              <a:t>Partybility score generated using average of </a:t>
            </a:r>
            <a:r>
              <a:rPr lang="en" u="sng"/>
              <a:t>five</a:t>
            </a:r>
            <a:r>
              <a:rPr lang="en"/>
              <a:t> variables:</a:t>
            </a:r>
            <a:endParaRPr/>
          </a:p>
          <a:p>
            <a:pPr indent="-311150" lvl="0" marL="457200" rtl="0" algn="l">
              <a:spcBef>
                <a:spcPts val="1600"/>
              </a:spcBef>
              <a:spcAft>
                <a:spcPts val="0"/>
              </a:spcAft>
              <a:buSzPts val="1300"/>
              <a:buAutoNum type="arabicPeriod"/>
            </a:pPr>
            <a:r>
              <a:rPr lang="en"/>
              <a:t>Popularity</a:t>
            </a:r>
            <a:endParaRPr/>
          </a:p>
          <a:p>
            <a:pPr indent="-311150" lvl="0" marL="457200" rtl="0" algn="l">
              <a:spcBef>
                <a:spcPts val="0"/>
              </a:spcBef>
              <a:spcAft>
                <a:spcPts val="0"/>
              </a:spcAft>
              <a:buSzPts val="1300"/>
              <a:buAutoNum type="arabicPeriod"/>
            </a:pPr>
            <a:r>
              <a:rPr lang="en"/>
              <a:t>Danceability</a:t>
            </a:r>
            <a:endParaRPr/>
          </a:p>
          <a:p>
            <a:pPr indent="-311150" lvl="0" marL="457200" rtl="0" algn="l">
              <a:spcBef>
                <a:spcPts val="0"/>
              </a:spcBef>
              <a:spcAft>
                <a:spcPts val="0"/>
              </a:spcAft>
              <a:buSzPts val="1300"/>
              <a:buAutoNum type="arabicPeriod"/>
            </a:pPr>
            <a:r>
              <a:rPr lang="en"/>
              <a:t>Energy</a:t>
            </a:r>
            <a:endParaRPr/>
          </a:p>
          <a:p>
            <a:pPr indent="-311150" lvl="0" marL="457200" rtl="0" algn="l">
              <a:spcBef>
                <a:spcPts val="0"/>
              </a:spcBef>
              <a:spcAft>
                <a:spcPts val="0"/>
              </a:spcAft>
              <a:buSzPts val="1300"/>
              <a:buAutoNum type="arabicPeriod"/>
            </a:pPr>
            <a:r>
              <a:rPr lang="en"/>
              <a:t>Loudness (in decibels)</a:t>
            </a:r>
            <a:endParaRPr/>
          </a:p>
          <a:p>
            <a:pPr indent="-311150" lvl="0" marL="457200" rtl="0" algn="l">
              <a:spcBef>
                <a:spcPts val="0"/>
              </a:spcBef>
              <a:spcAft>
                <a:spcPts val="0"/>
              </a:spcAft>
              <a:buSzPts val="1300"/>
              <a:buAutoNum type="arabicPeriod"/>
            </a:pPr>
            <a:r>
              <a:rPr lang="en"/>
              <a:t>Tempo (in beats per minute)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Google Shape;366;p27"/>
          <p:cNvPicPr preferRelativeResize="0"/>
          <p:nvPr/>
        </p:nvPicPr>
        <p:blipFill>
          <a:blip r:embed="rId3">
            <a:alphaModFix/>
          </a:blip>
          <a:stretch>
            <a:fillRect/>
          </a:stretch>
        </p:blipFill>
        <p:spPr>
          <a:xfrm>
            <a:off x="1746500" y="262688"/>
            <a:ext cx="5650992" cy="4618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pic>
        <p:nvPicPr>
          <p:cNvPr id="371" name="Google Shape;371;p28"/>
          <p:cNvPicPr preferRelativeResize="0"/>
          <p:nvPr/>
        </p:nvPicPr>
        <p:blipFill>
          <a:blip r:embed="rId3">
            <a:alphaModFix/>
          </a:blip>
          <a:stretch>
            <a:fillRect/>
          </a:stretch>
        </p:blipFill>
        <p:spPr>
          <a:xfrm>
            <a:off x="1746499" y="262887"/>
            <a:ext cx="5650992" cy="46177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Google Shape;376;p29"/>
          <p:cNvPicPr preferRelativeResize="0"/>
          <p:nvPr/>
        </p:nvPicPr>
        <p:blipFill>
          <a:blip r:embed="rId3">
            <a:alphaModFix/>
          </a:blip>
          <a:stretch>
            <a:fillRect/>
          </a:stretch>
        </p:blipFill>
        <p:spPr>
          <a:xfrm>
            <a:off x="1746500" y="262888"/>
            <a:ext cx="5650992" cy="46177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pic>
        <p:nvPicPr>
          <p:cNvPr id="381" name="Google Shape;381;p30"/>
          <p:cNvPicPr preferRelativeResize="0"/>
          <p:nvPr/>
        </p:nvPicPr>
        <p:blipFill>
          <a:blip r:embed="rId3">
            <a:alphaModFix/>
          </a:blip>
          <a:stretch>
            <a:fillRect/>
          </a:stretch>
        </p:blipFill>
        <p:spPr>
          <a:xfrm>
            <a:off x="1746500" y="262888"/>
            <a:ext cx="5650992" cy="46177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pic>
        <p:nvPicPr>
          <p:cNvPr id="386" name="Google Shape;386;p31"/>
          <p:cNvPicPr preferRelativeResize="0"/>
          <p:nvPr/>
        </p:nvPicPr>
        <p:blipFill>
          <a:blip r:embed="rId3">
            <a:alphaModFix/>
          </a:blip>
          <a:stretch>
            <a:fillRect/>
          </a:stretch>
        </p:blipFill>
        <p:spPr>
          <a:xfrm>
            <a:off x="1746500" y="262888"/>
            <a:ext cx="5650992" cy="46177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&amp; Summary</a:t>
            </a:r>
            <a:endParaRPr/>
          </a:p>
        </p:txBody>
      </p:sp>
      <p:sp>
        <p:nvSpPr>
          <p:cNvPr id="284" name="Google Shape;284;p14"/>
          <p:cNvSpPr txBox="1"/>
          <p:nvPr>
            <p:ph idx="1" type="body"/>
          </p:nvPr>
        </p:nvSpPr>
        <p:spPr>
          <a:xfrm>
            <a:off x="1303800" y="14589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we decided to investigate a song’s popularity and if/how there are defining characteristics that make a particular song more popular than another.  </a:t>
            </a:r>
            <a:endParaRPr/>
          </a:p>
          <a:p>
            <a:pPr indent="0" lvl="0" marL="0" rtl="0" algn="l">
              <a:spcBef>
                <a:spcPts val="1600"/>
              </a:spcBef>
              <a:spcAft>
                <a:spcPts val="0"/>
              </a:spcAft>
              <a:buNone/>
            </a:pPr>
            <a:r>
              <a:rPr lang="en"/>
              <a:t>Our initial hypothesis is particular musical characteristics are direct correlators with a song’s popularity and based on these connections we can devise a prediction model to predict whether or not a song is popular.</a:t>
            </a:r>
            <a:endParaRPr/>
          </a:p>
          <a:p>
            <a:pPr indent="0" lvl="0" marL="0" rtl="0" algn="l">
              <a:spcBef>
                <a:spcPts val="1600"/>
              </a:spcBef>
              <a:spcAft>
                <a:spcPts val="0"/>
              </a:spcAft>
              <a:buNone/>
            </a:pPr>
            <a:r>
              <a:rPr lang="en"/>
              <a:t>In order to build our model we needed to </a:t>
            </a:r>
            <a:r>
              <a:rPr lang="en"/>
              <a:t>analyze a population of songs and their musical characteristics. Where would we find a dataset that contained this info?</a:t>
            </a:r>
            <a:endParaRPr/>
          </a:p>
          <a:p>
            <a:pPr indent="0" lvl="0" marL="0" rtl="0" algn="l">
              <a:spcBef>
                <a:spcPts val="1600"/>
              </a:spcBef>
              <a:spcAft>
                <a:spcPts val="1600"/>
              </a:spcAft>
              <a:buNone/>
            </a:pPr>
            <a:r>
              <a:rPr lang="en"/>
              <a:t>We discovered a dataset on Kaggle that contains 232,725 tracks pulled from Spotify’s music database via the Spotify API. The songs come from 26 different genres and the dataset also provided 14 different explanatory variables based on the song’s musical characteristics (We will discuss the explanations for each of the variables in a later slide)</a:t>
            </a:r>
            <a:br>
              <a:rPr lang="en"/>
            </a:b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pic>
        <p:nvPicPr>
          <p:cNvPr id="391" name="Google Shape;391;p32"/>
          <p:cNvPicPr preferRelativeResize="0"/>
          <p:nvPr/>
        </p:nvPicPr>
        <p:blipFill>
          <a:blip r:embed="rId3">
            <a:alphaModFix/>
          </a:blip>
          <a:stretch>
            <a:fillRect/>
          </a:stretch>
        </p:blipFill>
        <p:spPr>
          <a:xfrm>
            <a:off x="1746500" y="262888"/>
            <a:ext cx="5650992" cy="46177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pic>
        <p:nvPicPr>
          <p:cNvPr id="396" name="Google Shape;396;p33"/>
          <p:cNvPicPr preferRelativeResize="0"/>
          <p:nvPr/>
        </p:nvPicPr>
        <p:blipFill>
          <a:blip r:embed="rId3">
            <a:alphaModFix/>
          </a:blip>
          <a:stretch>
            <a:fillRect/>
          </a:stretch>
        </p:blipFill>
        <p:spPr>
          <a:xfrm>
            <a:off x="1117275" y="1415200"/>
            <a:ext cx="3762375" cy="3076575"/>
          </a:xfrm>
          <a:prstGeom prst="rect">
            <a:avLst/>
          </a:prstGeom>
          <a:noFill/>
          <a:ln>
            <a:noFill/>
          </a:ln>
        </p:spPr>
      </p:pic>
      <p:pic>
        <p:nvPicPr>
          <p:cNvPr id="397" name="Google Shape;397;p33"/>
          <p:cNvPicPr preferRelativeResize="0"/>
          <p:nvPr/>
        </p:nvPicPr>
        <p:blipFill>
          <a:blip r:embed="rId4">
            <a:alphaModFix/>
          </a:blip>
          <a:stretch>
            <a:fillRect/>
          </a:stretch>
        </p:blipFill>
        <p:spPr>
          <a:xfrm>
            <a:off x="5172225" y="1415200"/>
            <a:ext cx="3705225" cy="3076575"/>
          </a:xfrm>
          <a:prstGeom prst="rect">
            <a:avLst/>
          </a:prstGeom>
          <a:noFill/>
          <a:ln>
            <a:noFill/>
          </a:ln>
        </p:spPr>
      </p:pic>
      <p:sp>
        <p:nvSpPr>
          <p:cNvPr id="398" name="Google Shape;398;p33"/>
          <p:cNvSpPr txBox="1"/>
          <p:nvPr/>
        </p:nvSpPr>
        <p:spPr>
          <a:xfrm>
            <a:off x="1117275" y="306125"/>
            <a:ext cx="70056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Maven Pro"/>
                <a:ea typeface="Maven Pro"/>
                <a:cs typeface="Maven Pro"/>
                <a:sym typeface="Maven Pro"/>
              </a:rPr>
              <a:t>Conclusion</a:t>
            </a:r>
            <a:endParaRPr b="1" sz="2800">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with Billboard API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Songs 2014-2019</a:t>
            </a:r>
            <a:endParaRPr/>
          </a:p>
        </p:txBody>
      </p:sp>
      <p:sp>
        <p:nvSpPr>
          <p:cNvPr id="409" name="Google Shape;409;p35"/>
          <p:cNvSpPr txBox="1"/>
          <p:nvPr>
            <p:ph idx="1" type="body"/>
          </p:nvPr>
        </p:nvSpPr>
        <p:spPr>
          <a:xfrm>
            <a:off x="1303800" y="1478200"/>
            <a:ext cx="7030500" cy="32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Spotify data analysis showed that there was no correlation between the popularity and musical characteristic variables, our next focus was to analyze songs from a music chart that showed the progression of a song from its beginning position until its ultimate end (in other words rank throughout a specific time). </a:t>
            </a:r>
            <a:r>
              <a:rPr lang="en"/>
              <a:t>The results of this will be compared to the previous slide showing the top genres and keys on Spotify.</a:t>
            </a:r>
            <a:endParaRPr/>
          </a:p>
          <a:p>
            <a:pPr indent="0" lvl="0" marL="0" rtl="0" algn="l">
              <a:spcBef>
                <a:spcPts val="1600"/>
              </a:spcBef>
              <a:spcAft>
                <a:spcPts val="0"/>
              </a:spcAft>
              <a:buNone/>
            </a:pPr>
            <a:r>
              <a:rPr lang="en"/>
              <a:t>The 3 charts shows Top Songs and its movement within Billboard’s Hot-100 chart. We specifically filtered the data to get songs that were ranked No.1.</a:t>
            </a:r>
            <a:endParaRPr/>
          </a:p>
          <a:p>
            <a:pPr indent="0" lvl="0" marL="0" rtl="0" algn="l">
              <a:spcBef>
                <a:spcPts val="1600"/>
              </a:spcBef>
              <a:spcAft>
                <a:spcPts val="1600"/>
              </a:spcAft>
              <a:buNone/>
            </a:pPr>
            <a:r>
              <a:rPr lang="en"/>
              <a:t>By using the billboard.py wrapper, we were able to extract the ‘hot-100’ charts for the past 5 years (2014-2019).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pic>
        <p:nvPicPr>
          <p:cNvPr id="414" name="Google Shape;414;p36"/>
          <p:cNvPicPr preferRelativeResize="0"/>
          <p:nvPr/>
        </p:nvPicPr>
        <p:blipFill>
          <a:blip r:embed="rId3">
            <a:alphaModFix/>
          </a:blip>
          <a:stretch>
            <a:fillRect/>
          </a:stretch>
        </p:blipFill>
        <p:spPr>
          <a:xfrm>
            <a:off x="474325" y="376050"/>
            <a:ext cx="8002451" cy="4391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pic>
        <p:nvPicPr>
          <p:cNvPr id="419" name="Google Shape;419;p37"/>
          <p:cNvPicPr preferRelativeResize="0"/>
          <p:nvPr/>
        </p:nvPicPr>
        <p:blipFill>
          <a:blip r:embed="rId3">
            <a:alphaModFix/>
          </a:blip>
          <a:stretch>
            <a:fillRect/>
          </a:stretch>
        </p:blipFill>
        <p:spPr>
          <a:xfrm>
            <a:off x="0" y="774000"/>
            <a:ext cx="9143998" cy="333920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pic>
        <p:nvPicPr>
          <p:cNvPr id="424" name="Google Shape;424;p38"/>
          <p:cNvPicPr preferRelativeResize="0"/>
          <p:nvPr/>
        </p:nvPicPr>
        <p:blipFill>
          <a:blip r:embed="rId3">
            <a:alphaModFix/>
          </a:blip>
          <a:stretch>
            <a:fillRect/>
          </a:stretch>
        </p:blipFill>
        <p:spPr>
          <a:xfrm>
            <a:off x="0" y="549300"/>
            <a:ext cx="9144001" cy="371255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Songs </a:t>
            </a:r>
            <a:endParaRPr/>
          </a:p>
        </p:txBody>
      </p:sp>
      <p:sp>
        <p:nvSpPr>
          <p:cNvPr id="430" name="Google Shape;430;p3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that the top songs throughout 2014-2019 showed two similarities:</a:t>
            </a:r>
            <a:endParaRPr/>
          </a:p>
          <a:p>
            <a:pPr indent="-311150" lvl="0" marL="457200" rtl="0" algn="l">
              <a:spcBef>
                <a:spcPts val="1600"/>
              </a:spcBef>
              <a:spcAft>
                <a:spcPts val="0"/>
              </a:spcAft>
              <a:buSzPts val="1300"/>
              <a:buAutoNum type="arabicPeriod"/>
            </a:pPr>
            <a:r>
              <a:rPr lang="en"/>
              <a:t>Almost all songs fell into 3 of the most popular genres which are Pop, Hip-Hop and Rap.  </a:t>
            </a:r>
            <a:endParaRPr/>
          </a:p>
          <a:p>
            <a:pPr indent="-311150" lvl="0" marL="457200" rtl="0" algn="l">
              <a:spcBef>
                <a:spcPts val="0"/>
              </a:spcBef>
              <a:spcAft>
                <a:spcPts val="0"/>
              </a:spcAft>
              <a:buSzPts val="1300"/>
              <a:buAutoNum type="arabicPeriod"/>
            </a:pPr>
            <a:r>
              <a:rPr lang="en"/>
              <a:t>Most songs were played in popular keys such as C#, A, and G</a:t>
            </a:r>
            <a:endParaRPr/>
          </a:p>
          <a:p>
            <a:pPr indent="0" lvl="0" marL="0" rtl="0" algn="l">
              <a:spcBef>
                <a:spcPts val="1600"/>
              </a:spcBef>
              <a:spcAft>
                <a:spcPts val="0"/>
              </a:spcAft>
              <a:buNone/>
            </a:pPr>
            <a:r>
              <a:rPr lang="en"/>
              <a:t>This correlates with the previous slide that showed which genres and keys were most popular. The Billboard data supports our Spotify analysis for popular genres and keys which means these two similarities found in the charts are required to create a popular song . </a:t>
            </a:r>
            <a:endParaRPr/>
          </a:p>
          <a:p>
            <a:pPr indent="0" lvl="0" marL="91440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 in Rank 1: Who Spent the Longest in the Top Spot?</a:t>
            </a:r>
            <a:endParaRPr/>
          </a:p>
        </p:txBody>
      </p:sp>
      <p:sp>
        <p:nvSpPr>
          <p:cNvPr id="436" name="Google Shape;436;p4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previous slides visualize the lifetimes of the billboard’s “Hot-100” on the charts. The defining factor of all the songs shown previously is that they were all Number 1 at some point in their lifetime. We ask:</a:t>
            </a:r>
            <a:endParaRPr/>
          </a:p>
          <a:p>
            <a:pPr indent="-311150" lvl="0" marL="457200" rtl="0" algn="l">
              <a:spcBef>
                <a:spcPts val="1600"/>
              </a:spcBef>
              <a:spcAft>
                <a:spcPts val="0"/>
              </a:spcAft>
              <a:buSzPts val="1300"/>
              <a:buAutoNum type="arabicPeriod"/>
            </a:pPr>
            <a:r>
              <a:rPr lang="en"/>
              <a:t>What is the average time that a song is ranked Number 1? What is the spread?</a:t>
            </a:r>
            <a:endParaRPr/>
          </a:p>
          <a:p>
            <a:pPr indent="-311150" lvl="0" marL="457200" rtl="0" algn="l">
              <a:spcBef>
                <a:spcPts val="0"/>
              </a:spcBef>
              <a:spcAft>
                <a:spcPts val="0"/>
              </a:spcAft>
              <a:buSzPts val="1300"/>
              <a:buAutoNum type="arabicPeriod"/>
            </a:pPr>
            <a:r>
              <a:rPr lang="en"/>
              <a:t>Are there trends to being ranked Number 1?</a:t>
            </a:r>
            <a:endParaRPr/>
          </a:p>
          <a:p>
            <a:pPr indent="-311150" lvl="0" marL="457200" rtl="0" algn="l">
              <a:spcBef>
                <a:spcPts val="0"/>
              </a:spcBef>
              <a:spcAft>
                <a:spcPts val="0"/>
              </a:spcAft>
              <a:buSzPts val="1300"/>
              <a:buAutoNum type="arabicPeriod"/>
            </a:pPr>
            <a:r>
              <a:rPr lang="en"/>
              <a:t>How normal is our data? Can we predict the future?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pic>
        <p:nvPicPr>
          <p:cNvPr id="441" name="Google Shape;441;p41"/>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&amp; Summary Contd.</a:t>
            </a:r>
            <a:endParaRPr/>
          </a:p>
        </p:txBody>
      </p:sp>
      <p:sp>
        <p:nvSpPr>
          <p:cNvPr id="290" name="Google Shape;290;p15"/>
          <p:cNvSpPr txBox="1"/>
          <p:nvPr>
            <p:ph idx="1" type="body"/>
          </p:nvPr>
        </p:nvSpPr>
        <p:spPr>
          <a:xfrm>
            <a:off x="1303800" y="1300950"/>
            <a:ext cx="7030500" cy="30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 use the “popularity” variable in the dataset as our targeted dependent variable.</a:t>
            </a:r>
            <a:endParaRPr/>
          </a:p>
          <a:p>
            <a:pPr indent="0" lvl="0" marL="0" rtl="0" algn="l">
              <a:spcBef>
                <a:spcPts val="1600"/>
              </a:spcBef>
              <a:spcAft>
                <a:spcPts val="0"/>
              </a:spcAft>
              <a:buNone/>
            </a:pPr>
            <a:r>
              <a:rPr lang="en"/>
              <a:t>After exploring and running </a:t>
            </a:r>
            <a:r>
              <a:rPr lang="en"/>
              <a:t>statistical</a:t>
            </a:r>
            <a:r>
              <a:rPr lang="en"/>
              <a:t> models based on the data provided in the Spotify dataset, we were unable to find direct correlations between the inputs of the explanatory variables and the out of the song’s popularity. There was no </a:t>
            </a:r>
            <a:r>
              <a:rPr lang="en"/>
              <a:t>significant</a:t>
            </a:r>
            <a:r>
              <a:rPr lang="en"/>
              <a:t> correlation between any of the musical characteristics and the popularity variable. </a:t>
            </a:r>
            <a:endParaRPr/>
          </a:p>
          <a:p>
            <a:pPr indent="0" lvl="0" marL="0" rtl="0" algn="l">
              <a:spcBef>
                <a:spcPts val="1600"/>
              </a:spcBef>
              <a:spcAft>
                <a:spcPts val="1600"/>
              </a:spcAft>
              <a:buNone/>
            </a:pPr>
            <a:r>
              <a:rPr lang="en"/>
              <a:t>Therefore, we decided to move a different direction. Continuing with the Spotify dataset, we defined our own category: Partybility. Using Spotify features, we searched for the most partyable genre. Looking for another resource, we decided to search the Billboard “Hot-100” and find a better standard for what is truly popular.</a:t>
            </a:r>
            <a:endParaRPr>
              <a:highlight>
                <a:srgbClr val="FFFF00"/>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47" name="Google Shape;447;p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analysis of our Spotify Dataset and Billboard Data left us with 4 lasting impressions:</a:t>
            </a:r>
            <a:endParaRPr/>
          </a:p>
          <a:p>
            <a:pPr indent="-311150" lvl="0" marL="457200" rtl="0" algn="l">
              <a:spcBef>
                <a:spcPts val="1600"/>
              </a:spcBef>
              <a:spcAft>
                <a:spcPts val="0"/>
              </a:spcAft>
              <a:buSzPts val="1300"/>
              <a:buAutoNum type="arabicPeriod"/>
            </a:pPr>
            <a:r>
              <a:rPr lang="en"/>
              <a:t>We cannot base a song’s popularity based on acoustic features.</a:t>
            </a:r>
            <a:endParaRPr/>
          </a:p>
          <a:p>
            <a:pPr indent="-311150" lvl="0" marL="457200" rtl="0" algn="l">
              <a:spcBef>
                <a:spcPts val="0"/>
              </a:spcBef>
              <a:spcAft>
                <a:spcPts val="0"/>
              </a:spcAft>
              <a:buSzPts val="1300"/>
              <a:buAutoNum type="arabicPeriod"/>
            </a:pPr>
            <a:r>
              <a:rPr lang="en"/>
              <a:t>Our classification of Partyability generated some promise in using acoustic features to categorize songs.</a:t>
            </a:r>
            <a:endParaRPr/>
          </a:p>
          <a:p>
            <a:pPr indent="-311150" lvl="0" marL="457200" rtl="0" algn="l">
              <a:spcBef>
                <a:spcPts val="0"/>
              </a:spcBef>
              <a:spcAft>
                <a:spcPts val="0"/>
              </a:spcAft>
              <a:buSzPts val="1300"/>
              <a:buAutoNum type="arabicPeriod"/>
            </a:pPr>
            <a:r>
              <a:rPr lang="en"/>
              <a:t>Billboard ‘Hot-100’ charts tell us Pop, Hip-Hop, and Rap were the most popular genres in the past 5 years.</a:t>
            </a:r>
            <a:endParaRPr/>
          </a:p>
          <a:p>
            <a:pPr indent="-311150" lvl="0" marL="457200" rtl="0" algn="l">
              <a:spcBef>
                <a:spcPts val="0"/>
              </a:spcBef>
              <a:spcAft>
                <a:spcPts val="0"/>
              </a:spcAft>
              <a:buSzPts val="1300"/>
              <a:buAutoNum type="arabicPeriod"/>
            </a:pPr>
            <a:r>
              <a:rPr lang="en"/>
              <a:t>On average a song is ranked 1 for 5 weeks. Most songs last 1-2 weeks ranked 1. Few songs are popular for more than couple months.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3"/>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&amp; Data</a:t>
            </a:r>
            <a:endParaRPr/>
          </a:p>
        </p:txBody>
      </p:sp>
      <p:sp>
        <p:nvSpPr>
          <p:cNvPr id="296" name="Google Shape;296;p16"/>
          <p:cNvSpPr txBox="1"/>
          <p:nvPr>
            <p:ph idx="1" type="body"/>
          </p:nvPr>
        </p:nvSpPr>
        <p:spPr>
          <a:xfrm>
            <a:off x="146750" y="1235300"/>
            <a:ext cx="8875500" cy="3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questions we focused on were “what are the measurable characteristics of a song that we can use to help explain the popularity”?</a:t>
            </a:r>
            <a:endParaRPr/>
          </a:p>
          <a:p>
            <a:pPr indent="0" lvl="0" marL="0" rtl="0" algn="l">
              <a:spcBef>
                <a:spcPts val="1600"/>
              </a:spcBef>
              <a:spcAft>
                <a:spcPts val="0"/>
              </a:spcAft>
              <a:buNone/>
            </a:pPr>
            <a:r>
              <a:rPr lang="en"/>
              <a:t>As mentioned earlier, we did discover the dataset built from the Spotify API that contained the very explanatory variables we </a:t>
            </a:r>
            <a:r>
              <a:rPr lang="en"/>
              <a:t>believed</a:t>
            </a:r>
            <a:r>
              <a:rPr lang="en"/>
              <a:t> would tell the story of song popularity. The Spotify API is a public resource for developers to use to mine through Spotify’s music library. The library is built of the song info such as artist name, genre and track name but also contains the data on the song’s musical </a:t>
            </a:r>
            <a:r>
              <a:rPr lang="en"/>
              <a:t>characteristics</a:t>
            </a:r>
            <a:r>
              <a:rPr lang="en"/>
              <a:t>. The Spotify API defines the features as the following:</a:t>
            </a:r>
            <a:endParaRPr/>
          </a:p>
          <a:p>
            <a:pPr indent="0" lvl="0" marL="457200" rtl="0" algn="l">
              <a:spcBef>
                <a:spcPts val="1600"/>
              </a:spcBef>
              <a:spcAft>
                <a:spcPts val="0"/>
              </a:spcAft>
              <a:buNone/>
            </a:pPr>
            <a:r>
              <a:rPr lang="en"/>
              <a:t>Key: Estimate of what key the song is in</a:t>
            </a:r>
            <a:endParaRPr/>
          </a:p>
          <a:p>
            <a:pPr indent="0" lvl="0" marL="457200" rtl="0" algn="l">
              <a:spcBef>
                <a:spcPts val="1600"/>
              </a:spcBef>
              <a:spcAft>
                <a:spcPts val="0"/>
              </a:spcAft>
              <a:buNone/>
            </a:pPr>
            <a:r>
              <a:rPr lang="en"/>
              <a:t>Mode: Estimate of what the mode of the song is in</a:t>
            </a:r>
            <a:endParaRPr/>
          </a:p>
          <a:p>
            <a:pPr indent="0" lvl="0" marL="457200" rtl="0" algn="l">
              <a:spcBef>
                <a:spcPts val="1600"/>
              </a:spcBef>
              <a:spcAft>
                <a:spcPts val="0"/>
              </a:spcAft>
              <a:buNone/>
            </a:pPr>
            <a:r>
              <a:rPr lang="en"/>
              <a:t>Instrumentalness: This value represents the amount of vocals in the song. The closer it is to 1.0, the more instrumental the song is.</a:t>
            </a:r>
            <a:endParaRPr/>
          </a:p>
          <a:p>
            <a:pPr indent="0" lvl="0" marL="457200" rtl="0" algn="l">
              <a:spcBef>
                <a:spcPts val="1600"/>
              </a:spcBef>
              <a:spcAft>
                <a:spcPts val="0"/>
              </a:spcAft>
              <a:buNone/>
            </a:pPr>
            <a:r>
              <a:rPr lang="en"/>
              <a:t>Acousticness: This value describes how acoustic a song is. A score of 1.0 means the song is most likely to be an acoustic one.</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288300" y="598575"/>
            <a:ext cx="45900" cy="3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txBox="1"/>
          <p:nvPr>
            <p:ph idx="1" type="body"/>
          </p:nvPr>
        </p:nvSpPr>
        <p:spPr>
          <a:xfrm>
            <a:off x="1303800" y="276475"/>
            <a:ext cx="7030500" cy="42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Liveness: This value describes the probability that the song was recorded with a live audience. According to the official documentation “a value above 0.8 provides strong likelihood that the track is live”.</a:t>
            </a:r>
            <a:endParaRPr/>
          </a:p>
          <a:p>
            <a:pPr indent="0" lvl="0" marL="0" rtl="0" algn="l">
              <a:spcBef>
                <a:spcPts val="1600"/>
              </a:spcBef>
              <a:spcAft>
                <a:spcPts val="0"/>
              </a:spcAft>
              <a:buNone/>
            </a:pPr>
            <a:r>
              <a:rPr lang="en"/>
              <a:t>Speechiness: “Speechiness detects the presence of spoken words in a track”. If the speechiness of a song is above 0.66, it is probably made of spoken words, a score between 0.33 and 0.66 is a song that may contain both music and words, and a score below 0.33 means the song does not have any speech.</a:t>
            </a:r>
            <a:endParaRPr/>
          </a:p>
          <a:p>
            <a:pPr indent="0" lvl="0" marL="0" rtl="0" algn="l">
              <a:spcBef>
                <a:spcPts val="1600"/>
              </a:spcBef>
              <a:spcAft>
                <a:spcPts val="0"/>
              </a:spcAft>
              <a:buNone/>
            </a:pPr>
            <a:r>
              <a:rPr lang="en"/>
              <a:t>Energy: “(energy) represents a perceptual measure of intensity and activity. Typically, energetic tracks feel fast, loud, and noisy”.</a:t>
            </a:r>
            <a:endParaRPr/>
          </a:p>
          <a:p>
            <a:pPr indent="0" lvl="0" marL="0" rtl="0" algn="l">
              <a:spcBef>
                <a:spcPts val="1600"/>
              </a:spcBef>
              <a:spcAft>
                <a:spcPts val="0"/>
              </a:spcAft>
              <a:buNone/>
            </a:pPr>
            <a:r>
              <a:rPr lang="en"/>
              <a:t>Danceability: “Danceability describes how suitable a track is for dancing based on a combination of musical elements including tempo, rhythm stability, beat strength, and overall regularity. A value of 0.0 is least danceable and 1.0 is most danceable”.</a:t>
            </a:r>
            <a:endParaRPr/>
          </a:p>
          <a:p>
            <a:pPr indent="0" lvl="0" marL="0" rtl="0" algn="l">
              <a:spcBef>
                <a:spcPts val="1600"/>
              </a:spcBef>
              <a:spcAft>
                <a:spcPts val="0"/>
              </a:spcAft>
              <a:buNone/>
            </a:pPr>
            <a:r>
              <a:rPr lang="en"/>
              <a:t>Valence: “A measure from 0.0 to 1.0 describing the musical positiveness conveyed by a track. Tracks with high valence sound more positive (e.g. happy, cheerful, euphoric), while tracks with low valence sound more negative (e.g. sad, depressed, angry)”.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950">
                <a:solidFill>
                  <a:srgbClr val="000000"/>
                </a:solidFill>
                <a:highlight>
                  <a:srgbClr val="FFFFFF"/>
                </a:highlight>
                <a:latin typeface="Arial"/>
                <a:ea typeface="Arial"/>
                <a:cs typeface="Arial"/>
                <a:sym typeface="Arial"/>
              </a:rPr>
              <a:t>Cleaning the Data and Data Exploration/Visual Analysis</a:t>
            </a:r>
            <a:endParaRPr sz="19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08" name="Google Shape;308;p18"/>
          <p:cNvSpPr txBox="1"/>
          <p:nvPr>
            <p:ph idx="1" type="body"/>
          </p:nvPr>
        </p:nvSpPr>
        <p:spPr>
          <a:xfrm>
            <a:off x="1303800" y="1151450"/>
            <a:ext cx="7030500" cy="3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purpose of this analysis we are trying to judge popularity based on musical attributes. </a:t>
            </a:r>
            <a:endParaRPr/>
          </a:p>
          <a:p>
            <a:pPr indent="0" lvl="0" marL="0" rtl="0" algn="l">
              <a:spcBef>
                <a:spcPts val="1600"/>
              </a:spcBef>
              <a:spcAft>
                <a:spcPts val="0"/>
              </a:spcAft>
              <a:buNone/>
            </a:pPr>
            <a:r>
              <a:rPr lang="en"/>
              <a:t>After reviewing the different genres within the set we decided to remove the genres that did not coincide with musical characteristics or are not considered contemporary popular genres. </a:t>
            </a:r>
            <a:endParaRPr/>
          </a:p>
          <a:p>
            <a:pPr indent="0" lvl="0" marL="0" rtl="0" algn="l">
              <a:spcBef>
                <a:spcPts val="1600"/>
              </a:spcBef>
              <a:spcAft>
                <a:spcPts val="0"/>
              </a:spcAft>
              <a:buNone/>
            </a:pPr>
            <a:r>
              <a:rPr lang="en"/>
              <a:t>We removed genres such as “Movie”, “Children’s Songs”, “Comedy”, etc. as they did not apply to our model.</a:t>
            </a:r>
            <a:endParaRPr/>
          </a:p>
          <a:p>
            <a:pPr indent="0" lvl="0" marL="0" rtl="0" algn="l">
              <a:spcBef>
                <a:spcPts val="1600"/>
              </a:spcBef>
              <a:spcAft>
                <a:spcPts val="0"/>
              </a:spcAft>
              <a:buNone/>
            </a:pPr>
            <a:r>
              <a:rPr lang="en"/>
              <a:t>We also reviewed the dataset for any empty values but all of the songs used contained each of the </a:t>
            </a:r>
            <a:r>
              <a:rPr lang="en"/>
              <a:t>necessary</a:t>
            </a:r>
            <a:r>
              <a:rPr lang="en"/>
              <a:t> values for each explanatory variable. </a:t>
            </a:r>
            <a:endParaRPr/>
          </a:p>
          <a:p>
            <a:pPr indent="0" lvl="0" marL="0" rtl="0" algn="l">
              <a:spcBef>
                <a:spcPts val="1600"/>
              </a:spcBef>
              <a:spcAft>
                <a:spcPts val="0"/>
              </a:spcAft>
              <a:buNone/>
            </a:pPr>
            <a:r>
              <a:rPr lang="en"/>
              <a:t>Now that we removed the extraneous genres, we ran the basic statistics for the entire dataset and isolated the popularity factor on the updated data set. We threw that information into a boxplot to measure the variability of popularity scores across the genre’s used.</a:t>
            </a:r>
            <a:endParaRPr/>
          </a:p>
          <a:p>
            <a:pPr indent="0" lvl="0" marL="0" rtl="0" algn="l">
              <a:spcBef>
                <a:spcPts val="1600"/>
              </a:spcBef>
              <a:spcAft>
                <a:spcPts val="1600"/>
              </a:spcAft>
              <a:buNone/>
            </a:pPr>
            <a:r>
              <a:rPr lang="en"/>
              <a:t>We also found that the average popularity score across the genres was a score of 48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idx="1" type="body"/>
          </p:nvPr>
        </p:nvSpPr>
        <p:spPr>
          <a:xfrm>
            <a:off x="1303800" y="656925"/>
            <a:ext cx="7030500" cy="38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decided we should break up the data set into two separate groups to measure variability of the explanatory groups based on their popularity scores. We defined songs with popularity scores of 48 and above as “popular” and scores below 48 as “unpopular”.</a:t>
            </a:r>
            <a:endParaRPr/>
          </a:p>
          <a:p>
            <a:pPr indent="0" lvl="0" marL="0" rtl="0" algn="l">
              <a:spcBef>
                <a:spcPts val="1600"/>
              </a:spcBef>
              <a:spcAft>
                <a:spcPts val="0"/>
              </a:spcAft>
              <a:buNone/>
            </a:pPr>
            <a:r>
              <a:rPr lang="en"/>
              <a:t>After moving the songs into their </a:t>
            </a:r>
            <a:r>
              <a:rPr lang="en"/>
              <a:t>respective</a:t>
            </a:r>
            <a:r>
              <a:rPr lang="en"/>
              <a:t> groups we looked at the </a:t>
            </a:r>
            <a:r>
              <a:rPr lang="en"/>
              <a:t>distribution</a:t>
            </a:r>
            <a:r>
              <a:rPr lang="en"/>
              <a:t> of the genres in each group. </a:t>
            </a:r>
            <a:endParaRPr/>
          </a:p>
          <a:p>
            <a:pPr indent="0" lvl="0" marL="0" rtl="0" algn="l">
              <a:spcBef>
                <a:spcPts val="1600"/>
              </a:spcBef>
              <a:spcAft>
                <a:spcPts val="0"/>
              </a:spcAft>
              <a:buNone/>
            </a:pPr>
            <a:r>
              <a:rPr lang="en"/>
              <a:t>We found that the 5 genres that contained the most songs in the popular group were:</a:t>
            </a:r>
            <a:endParaRPr/>
          </a:p>
          <a:p>
            <a:pPr indent="0" lvl="0" marL="0" rtl="0" algn="l">
              <a:spcBef>
                <a:spcPts val="1600"/>
              </a:spcBef>
              <a:spcAft>
                <a:spcPts val="0"/>
              </a:spcAft>
              <a:buNone/>
            </a:pPr>
            <a:r>
              <a:rPr lang="en"/>
              <a:t>	Pop, Rap, Indie, Rock, Hip-Hop</a:t>
            </a:r>
            <a:endParaRPr/>
          </a:p>
          <a:p>
            <a:pPr indent="0" lvl="0" marL="0" rtl="0" algn="l">
              <a:spcBef>
                <a:spcPts val="1600"/>
              </a:spcBef>
              <a:spcAft>
                <a:spcPts val="0"/>
              </a:spcAft>
              <a:buNone/>
            </a:pPr>
            <a:r>
              <a:rPr lang="en"/>
              <a:t>And the 5 genres that contained the most songs ins the unpopular group were:</a:t>
            </a:r>
            <a:endParaRPr/>
          </a:p>
          <a:p>
            <a:pPr indent="0" lvl="0" marL="0" rtl="0" algn="l">
              <a:spcBef>
                <a:spcPts val="1600"/>
              </a:spcBef>
              <a:spcAft>
                <a:spcPts val="0"/>
              </a:spcAft>
              <a:buNone/>
            </a:pPr>
            <a:r>
              <a:rPr lang="en"/>
              <a:t>	Ska, Blues, World, Electronic, Reggae</a:t>
            </a:r>
            <a:endParaRPr/>
          </a:p>
          <a:p>
            <a:pPr indent="0" lvl="0" marL="0" rtl="0" algn="l">
              <a:spcBef>
                <a:spcPts val="1600"/>
              </a:spcBef>
              <a:spcAft>
                <a:spcPts val="1600"/>
              </a:spcAft>
              <a:buNone/>
            </a:pPr>
            <a:r>
              <a:rPr lang="en"/>
              <a:t>Therefore we only used the songs in those genres to help build our model and hopefully remove any outliers in the respective groups.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0"/>
          <p:cNvSpPr txBox="1"/>
          <p:nvPr/>
        </p:nvSpPr>
        <p:spPr>
          <a:xfrm>
            <a:off x="1879900" y="1264900"/>
            <a:ext cx="1516500" cy="12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19" name="Google Shape;319;p20"/>
          <p:cNvPicPr preferRelativeResize="0"/>
          <p:nvPr/>
        </p:nvPicPr>
        <p:blipFill>
          <a:blip r:embed="rId3">
            <a:alphaModFix/>
          </a:blip>
          <a:stretch>
            <a:fillRect/>
          </a:stretch>
        </p:blipFill>
        <p:spPr>
          <a:xfrm>
            <a:off x="118800" y="152400"/>
            <a:ext cx="4255975" cy="4838702"/>
          </a:xfrm>
          <a:prstGeom prst="rect">
            <a:avLst/>
          </a:prstGeom>
          <a:noFill/>
          <a:ln>
            <a:noFill/>
          </a:ln>
        </p:spPr>
      </p:pic>
      <p:pic>
        <p:nvPicPr>
          <p:cNvPr id="320" name="Google Shape;320;p20"/>
          <p:cNvPicPr preferRelativeResize="0"/>
          <p:nvPr/>
        </p:nvPicPr>
        <p:blipFill rotWithShape="1">
          <a:blip r:embed="rId4">
            <a:alphaModFix/>
          </a:blip>
          <a:srcRect b="12181" l="11898" r="9199" t="12811"/>
          <a:stretch/>
        </p:blipFill>
        <p:spPr>
          <a:xfrm>
            <a:off x="5322686" y="0"/>
            <a:ext cx="2739240" cy="2525050"/>
          </a:xfrm>
          <a:prstGeom prst="rect">
            <a:avLst/>
          </a:prstGeom>
          <a:noFill/>
          <a:ln>
            <a:noFill/>
          </a:ln>
        </p:spPr>
      </p:pic>
      <p:pic>
        <p:nvPicPr>
          <p:cNvPr id="321" name="Google Shape;321;p20"/>
          <p:cNvPicPr preferRelativeResize="0"/>
          <p:nvPr/>
        </p:nvPicPr>
        <p:blipFill rotWithShape="1">
          <a:blip r:embed="rId5">
            <a:alphaModFix/>
          </a:blip>
          <a:srcRect b="10260" l="10600" r="11171" t="14182"/>
          <a:stretch/>
        </p:blipFill>
        <p:spPr>
          <a:xfrm>
            <a:off x="5290250" y="2571750"/>
            <a:ext cx="2841290"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idx="1" type="body"/>
          </p:nvPr>
        </p:nvSpPr>
        <p:spPr>
          <a:xfrm>
            <a:off x="1296825" y="251575"/>
            <a:ext cx="7030500" cy="14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continued to review the data we notice that some of the columns are made of categorical data rather than numerical data. One of these categorical characteristics is the </a:t>
            </a:r>
            <a:endParaRPr/>
          </a:p>
          <a:p>
            <a:pPr indent="0" lvl="0" marL="0" rtl="0" algn="l">
              <a:spcBef>
                <a:spcPts val="1600"/>
              </a:spcBef>
              <a:spcAft>
                <a:spcPts val="1600"/>
              </a:spcAft>
              <a:buNone/>
            </a:pPr>
            <a:r>
              <a:rPr lang="en"/>
              <a:t>Key column that represents the key in which the song is in. To get a better idea of variability of the different keys across the two groups, we used a bar chart to show the frequencies of each key in both the popular and unpopular groups.</a:t>
            </a:r>
            <a:endParaRPr/>
          </a:p>
        </p:txBody>
      </p:sp>
      <p:pic>
        <p:nvPicPr>
          <p:cNvPr id="327" name="Google Shape;327;p21"/>
          <p:cNvPicPr preferRelativeResize="0"/>
          <p:nvPr/>
        </p:nvPicPr>
        <p:blipFill>
          <a:blip r:embed="rId3">
            <a:alphaModFix/>
          </a:blip>
          <a:stretch>
            <a:fillRect/>
          </a:stretch>
        </p:blipFill>
        <p:spPr>
          <a:xfrm>
            <a:off x="152400" y="1878475"/>
            <a:ext cx="4117550" cy="3112625"/>
          </a:xfrm>
          <a:prstGeom prst="rect">
            <a:avLst/>
          </a:prstGeom>
          <a:noFill/>
          <a:ln>
            <a:noFill/>
          </a:ln>
        </p:spPr>
      </p:pic>
      <p:pic>
        <p:nvPicPr>
          <p:cNvPr id="328" name="Google Shape;328;p21"/>
          <p:cNvPicPr preferRelativeResize="0"/>
          <p:nvPr/>
        </p:nvPicPr>
        <p:blipFill>
          <a:blip r:embed="rId4">
            <a:alphaModFix/>
          </a:blip>
          <a:stretch>
            <a:fillRect/>
          </a:stretch>
        </p:blipFill>
        <p:spPr>
          <a:xfrm>
            <a:off x="4212675" y="1878475"/>
            <a:ext cx="4569251" cy="311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