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0b4ea23e9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0b4ea23e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0b4ea23e9_0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0b4ea23e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0b4ea23e9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0b4ea23e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0b4ea23e9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0b4ea23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b195935ab_1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b195935a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0b4ea23e9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0b4ea23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0b4ea23e9_0_1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0b4ea23e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0b4ea23e9_0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0b4ea23e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0b4ea23e9_0_1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0b4ea23e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0b4ea23e9_0_1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0b4ea23e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0b4ea23e9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0b4ea23e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0b4ea23e9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0b4ea23e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0b4ea23e9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0b4ea23e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0b4ea23e9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0b4ea23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0b4ea23e9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0b4ea23e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b4ea23e9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b4ea23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0b4ea23e9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0b4ea23e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0b4ea23e9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0b4ea23e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0b4ea23e9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0b4ea23e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0b4ea23e9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0b4ea23e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0b4ea23e9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0b4ea23e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dcase@nwmissouri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Canvas Quizzes to Provide Interactive Learning Adventure GUIDES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25"/>
            <a:ext cx="8520600" cy="27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15"/>
              <a:t>Faculty Professional Development Workshop</a:t>
            </a:r>
            <a:endParaRPr sz="6215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15"/>
              <a:t>Thursday September 19, 2024 ZOOM</a:t>
            </a:r>
            <a:endParaRPr sz="6215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15"/>
              <a:t>3:15 pm - 4:15 pm</a:t>
            </a:r>
            <a:endParaRPr sz="6215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6215"/>
              <a:t>Denise Case, PhD, PE - CSIS</a:t>
            </a:r>
            <a:endParaRPr sz="621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4294967295" type="title"/>
          </p:nvPr>
        </p:nvSpPr>
        <p:spPr>
          <a:xfrm>
            <a:off x="311700" y="593375"/>
            <a:ext cx="2433300" cy="1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Quick Start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Quiz Options</a:t>
            </a:r>
            <a:endParaRPr sz="40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501" y="0"/>
            <a:ext cx="548849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4294967295" type="title"/>
          </p:nvPr>
        </p:nvSpPr>
        <p:spPr>
          <a:xfrm>
            <a:off x="311700" y="243100"/>
            <a:ext cx="86847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Quick Start </a:t>
            </a:r>
            <a:r>
              <a:rPr lang="en" sz="4000"/>
              <a:t>Quiz Assign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500" y="1545200"/>
            <a:ext cx="6263501" cy="53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311700" y="1358275"/>
            <a:ext cx="2343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I update the due date and time if multiple just so they appear on the </a:t>
            </a:r>
            <a:r>
              <a:rPr lang="en" sz="2500">
                <a:solidFill>
                  <a:schemeClr val="dk2"/>
                </a:solidFill>
              </a:rPr>
              <a:t>calendar</a:t>
            </a:r>
            <a:r>
              <a:rPr lang="en" sz="2500">
                <a:solidFill>
                  <a:schemeClr val="dk2"/>
                </a:solidFill>
              </a:rPr>
              <a:t> in the correct order. 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There may be 3-5 interactive guides on a school day. 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825" y="304800"/>
            <a:ext cx="5597185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>
            <p:ph idx="4294967295" type="title"/>
          </p:nvPr>
        </p:nvSpPr>
        <p:spPr>
          <a:xfrm>
            <a:off x="265600" y="178550"/>
            <a:ext cx="28332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Quick Start: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Add a Question</a:t>
            </a:r>
            <a:endParaRPr sz="4000"/>
          </a:p>
        </p:txBody>
      </p:sp>
      <p:sp>
        <p:nvSpPr>
          <p:cNvPr id="123" name="Google Shape;123;p24"/>
          <p:cNvSpPr txBox="1"/>
          <p:nvPr/>
        </p:nvSpPr>
        <p:spPr>
          <a:xfrm>
            <a:off x="311700" y="2046350"/>
            <a:ext cx="2508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Just copy and paste from the Canvas lecture page and add a question at the bottom.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 point is fine.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2"/>
                </a:solidFill>
              </a:rPr>
              <a:t>Optional: </a:t>
            </a:r>
            <a:r>
              <a:rPr i="1" lang="en" sz="2000">
                <a:solidFill>
                  <a:schemeClr val="dk2"/>
                </a:solidFill>
              </a:rPr>
              <a:t>This example includes drawing 3 more questions from a bank to ensure they </a:t>
            </a:r>
            <a:r>
              <a:rPr i="1" lang="en" sz="2000">
                <a:solidFill>
                  <a:schemeClr val="dk2"/>
                </a:solidFill>
              </a:rPr>
              <a:t>understand</a:t>
            </a:r>
            <a:r>
              <a:rPr i="1" lang="en" sz="2000">
                <a:solidFill>
                  <a:schemeClr val="dk2"/>
                </a:solidFill>
              </a:rPr>
              <a:t> the lesson content. </a:t>
            </a:r>
            <a:endParaRPr i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1601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Implementation: Planning</a:t>
            </a:r>
            <a:endParaRPr sz="4000"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848025"/>
            <a:ext cx="8520600" cy="5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Quizzes/Guides </a:t>
            </a:r>
            <a:r>
              <a:rPr b="1" lang="en" sz="2700"/>
              <a:t>easily </a:t>
            </a:r>
            <a:r>
              <a:rPr b="1" lang="en" sz="2700"/>
              <a:t>map to learning objectives </a:t>
            </a:r>
            <a:r>
              <a:rPr lang="en" sz="2700"/>
              <a:t>- or break content into smaller skills.</a:t>
            </a:r>
            <a:endParaRPr sz="2700"/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In my fundamentals class, we moved from 3 submissions per week to </a:t>
            </a:r>
            <a:r>
              <a:rPr b="1" lang="en" sz="2700"/>
              <a:t>3 per day</a:t>
            </a:r>
            <a:r>
              <a:rPr lang="en" sz="2700"/>
              <a:t>, with positive student feedback. (This was quite a surprise, actually.) :)</a:t>
            </a:r>
            <a:endParaRPr sz="2700"/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</a:t>
            </a:r>
            <a:r>
              <a:rPr lang="en" sz="2700"/>
              <a:t>ore assignments, smaller stakes fosters a sense of </a:t>
            </a:r>
            <a:r>
              <a:rPr b="1" lang="en" sz="2700"/>
              <a:t>mastery </a:t>
            </a:r>
            <a:r>
              <a:rPr lang="en" sz="2700"/>
              <a:t>and </a:t>
            </a:r>
            <a:r>
              <a:rPr b="1" lang="en" sz="2700"/>
              <a:t>curiosity</a:t>
            </a:r>
            <a:r>
              <a:rPr lang="en" sz="2700"/>
              <a:t>. </a:t>
            </a:r>
            <a:endParaRPr sz="2700"/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Serves as a </a:t>
            </a:r>
            <a:r>
              <a:rPr b="1" lang="en" sz="2700"/>
              <a:t>Table of Contents</a:t>
            </a:r>
            <a:r>
              <a:rPr lang="en" sz="2700"/>
              <a:t> - easy to find what they need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3634500" y="6373200"/>
            <a:ext cx="5509500" cy="4848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Guide 1.01: Explain Your Code with Comments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1601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Implementation: Planning</a:t>
            </a:r>
            <a:endParaRPr sz="4000"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848025"/>
            <a:ext cx="8520600" cy="5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Think of a course module - does it have </a:t>
            </a:r>
            <a:r>
              <a:rPr b="1" lang="en" sz="2300"/>
              <a:t>a Canvas page</a:t>
            </a:r>
            <a:r>
              <a:rPr lang="en" sz="2300"/>
              <a:t> of content, a video, or an article to read </a:t>
            </a:r>
            <a:r>
              <a:rPr b="1" lang="en" sz="2300"/>
              <a:t>with no points or submission associated</a:t>
            </a:r>
            <a:r>
              <a:rPr lang="en" sz="2300"/>
              <a:t> with it?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 What skill do you want students to demonstrate after covering the learning content? Action words and tasks, key concept.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Works best with a </a:t>
            </a:r>
            <a:r>
              <a:rPr b="1" lang="en" sz="2300"/>
              <a:t>percentage-based gradebook</a:t>
            </a:r>
            <a:r>
              <a:rPr lang="en" sz="2300"/>
              <a:t>, allowing maximum flexibility to create as many 1-point questions as needed. (We can also vary question point values as desired.)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Might use a naming system like Module Number, Skill Number, and Skill Name for clarity and easy access.</a:t>
            </a:r>
            <a:endParaRPr sz="2300"/>
          </a:p>
        </p:txBody>
      </p:sp>
      <p:sp>
        <p:nvSpPr>
          <p:cNvPr id="137" name="Google Shape;137;p26"/>
          <p:cNvSpPr txBox="1"/>
          <p:nvPr/>
        </p:nvSpPr>
        <p:spPr>
          <a:xfrm>
            <a:off x="3634500" y="6373200"/>
            <a:ext cx="5509500" cy="4848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Guide 1.01: Explain Your Code with Comments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237975" y="17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Implementation: Creating a GUIDE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Content -&gt; Question</a:t>
            </a:r>
            <a:endParaRPr sz="4000"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8465389" cy="51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247175" y="2523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Implementation: Creating a GUIDE</a:t>
            </a:r>
            <a:endParaRPr sz="4000"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00" y="1060050"/>
            <a:ext cx="8976526" cy="559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210325" y="1601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Implementation: Creating a GUIDE</a:t>
            </a:r>
            <a:endParaRPr sz="4000"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900"/>
            <a:ext cx="8684724" cy="582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338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Implementation: Creating a GUIDE</a:t>
            </a:r>
            <a:endParaRPr sz="4000"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2550"/>
            <a:ext cx="8303374" cy="57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76225" y="1324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Implementation: Creating a GUIDE</a:t>
            </a:r>
            <a:endParaRPr sz="4000"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6239"/>
            <a:ext cx="8991601" cy="579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615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Overview</a:t>
            </a:r>
            <a:endParaRPr sz="4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This presentation shows how to use Canvas Quizzes to take students on interactive learning adventures. 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Each quiz becomes a GUIDE (a Guided Understanding and Interactive Discovery Event) that allows us to provide content, engage students, and enable auto-graded assessments that can be taken as often as needed for understanding.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highlight>
                  <a:schemeClr val="accent6"/>
                </a:highlight>
              </a:rPr>
              <a:t>GUIDE</a:t>
            </a:r>
            <a:r>
              <a:rPr lang="en" sz="2300"/>
              <a:t>: </a:t>
            </a:r>
            <a:r>
              <a:rPr lang="en" sz="2300">
                <a:highlight>
                  <a:schemeClr val="accent6"/>
                </a:highlight>
              </a:rPr>
              <a:t>G</a:t>
            </a:r>
            <a:r>
              <a:rPr lang="en" sz="2300"/>
              <a:t>uided </a:t>
            </a:r>
            <a:r>
              <a:rPr lang="en" sz="2300">
                <a:highlight>
                  <a:schemeClr val="accent6"/>
                </a:highlight>
              </a:rPr>
              <a:t>U</a:t>
            </a:r>
            <a:r>
              <a:rPr lang="en" sz="2300"/>
              <a:t>nderstanding and </a:t>
            </a:r>
            <a:r>
              <a:rPr lang="en" sz="2300">
                <a:highlight>
                  <a:schemeClr val="accent6"/>
                </a:highlight>
              </a:rPr>
              <a:t>I</a:t>
            </a:r>
            <a:r>
              <a:rPr lang="en" sz="2300"/>
              <a:t>nteractive </a:t>
            </a:r>
            <a:r>
              <a:rPr lang="en" sz="2300">
                <a:highlight>
                  <a:schemeClr val="accent6"/>
                </a:highlight>
              </a:rPr>
              <a:t>D</a:t>
            </a:r>
            <a:r>
              <a:rPr lang="en" sz="2300"/>
              <a:t>iscovery </a:t>
            </a:r>
            <a:r>
              <a:rPr lang="en" sz="2300">
                <a:highlight>
                  <a:schemeClr val="accent6"/>
                </a:highlight>
              </a:rPr>
              <a:t>E</a:t>
            </a:r>
            <a:r>
              <a:rPr lang="en" sz="2300"/>
              <a:t>vent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Learning is fun. :) 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2891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Implementation: Review and Regrading</a:t>
            </a:r>
            <a:endParaRPr sz="4000"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90475" y="1004725"/>
            <a:ext cx="3105900" cy="52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When things go well, </a:t>
            </a:r>
            <a:r>
              <a:rPr b="1" lang="en" sz="2000"/>
              <a:t>SpeedGrader </a:t>
            </a:r>
            <a:r>
              <a:rPr lang="en" sz="2000"/>
              <a:t>is still the best.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IMPORTANT: Only available via the Gradebook.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If there's an error, I just fix it. Award credit to the person who called it to my attention and the later attempts will reflect the correct question options. </a:t>
            </a:r>
            <a:endParaRPr sz="2000"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370" y="1052700"/>
            <a:ext cx="5758629" cy="58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3537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Tips: Students Can Listen to Pages</a:t>
            </a:r>
            <a:endParaRPr sz="4000"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NaturalReader - AI Text to Speech Chrome Extension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Read aloud any text with realistic AI voices, compatible with webpages, kindle Ebooks, Google Docs, PDF, Emails, and more.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Canvas Supports Reading Pages (see your personal </a:t>
            </a:r>
            <a:r>
              <a:rPr lang="en" sz="2400"/>
              <a:t>settings - not course settings)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This extension will read any web page.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27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and Q&amp;A</a:t>
            </a:r>
            <a:endParaRPr sz="4000"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536624"/>
            <a:ext cx="8520600" cy="51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7"/>
              <a:t>Thank you for participating! </a:t>
            </a:r>
            <a:endParaRPr sz="26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87"/>
              <a:t>Many thanks to:</a:t>
            </a:r>
            <a:endParaRPr sz="2687"/>
          </a:p>
          <a:p>
            <a:pPr indent="-3736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687"/>
              <a:t>Alyssa Bugbee, NW Online &amp; LTC Specialist</a:t>
            </a:r>
            <a:endParaRPr sz="2687"/>
          </a:p>
          <a:p>
            <a:pPr indent="-3736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87"/>
              <a:t>Dr. Gail Cullen, Assistant Director/Instructional Designer</a:t>
            </a:r>
            <a:endParaRPr sz="2687"/>
          </a:p>
          <a:p>
            <a:pPr indent="-3736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87"/>
              <a:t>Dr. Darla Runyon, Director, Northwest Online | Learning &amp; Teaching Center</a:t>
            </a:r>
            <a:endParaRPr sz="26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87"/>
              <a:t>Any Questions?</a:t>
            </a:r>
            <a:endParaRPr sz="26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87"/>
              <a:t>Denise Case</a:t>
            </a:r>
            <a:endParaRPr sz="268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87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dcase@nwmissouri.edu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83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Objective: </a:t>
            </a:r>
            <a:r>
              <a:rPr lang="en" sz="4000"/>
              <a:t>Enhance Student Learning</a:t>
            </a:r>
            <a:endParaRPr sz="4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86300"/>
            <a:ext cx="8520600" cy="48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80"/>
              <a:t>As instructors, we are here to: </a:t>
            </a:r>
            <a:endParaRPr sz="2780"/>
          </a:p>
          <a:p>
            <a:pPr indent="-39192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780"/>
              <a:t>Facilitate </a:t>
            </a:r>
            <a:r>
              <a:rPr b="1" lang="en" sz="2780"/>
              <a:t>student learning</a:t>
            </a:r>
            <a:endParaRPr b="1" sz="2780"/>
          </a:p>
          <a:p>
            <a:pPr indent="-3919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80"/>
              <a:t>Assist students in building an </a:t>
            </a:r>
            <a:r>
              <a:rPr b="1" lang="en" sz="2780"/>
              <a:t>understanding </a:t>
            </a:r>
            <a:r>
              <a:rPr lang="en" sz="2780"/>
              <a:t>of course material.</a:t>
            </a:r>
            <a:endParaRPr sz="2780"/>
          </a:p>
          <a:p>
            <a:pPr indent="-3919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80"/>
              <a:t>Help students </a:t>
            </a:r>
            <a:r>
              <a:rPr b="1" lang="en" sz="2780"/>
              <a:t>master </a:t>
            </a:r>
            <a:r>
              <a:rPr lang="en" sz="2780"/>
              <a:t>key concepts and retain critical knowledge.</a:t>
            </a:r>
            <a:endParaRPr sz="2780"/>
          </a:p>
          <a:p>
            <a:pPr indent="-3919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80"/>
              <a:t>Support students while they develop skills in our field.</a:t>
            </a:r>
            <a:endParaRPr sz="27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80"/>
              <a:t>All learning is active learning - </a:t>
            </a:r>
            <a:r>
              <a:rPr b="1" lang="en" sz="2780"/>
              <a:t>the work must be done by the students. </a:t>
            </a:r>
            <a:endParaRPr b="1" sz="278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80"/>
              <a:t>Our role is to provide the structure, tools, and guidance to support them on that journey. ^ Work, ^ Benefit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28725" y="1232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Approach: Guided Interactive Learning Adventures</a:t>
            </a:r>
            <a:endParaRPr sz="4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73450"/>
            <a:ext cx="8520600" cy="53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Canvas provides a built-in step-by-step process for leading students through content like stepping stones: Quizzes - one question at a time. </a:t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This feature enables us to guide students through interactive journeys that break down complex content into manageable parts. We can:</a:t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Select a clear objective.</a:t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Teach a bit, ask a question</a:t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Continue the teach-ask cycle to help students engage with and absorb the material.</a:t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Optional: Conclude with a question bank to evaluate understanding.</a:t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Lots of flexibility! Each question can incorporate video, readings, web links, and more - for very dynamic and engaging learning experiences.</a:t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Fits all levels of students! Some students get it on the first pass, other students may </a:t>
            </a:r>
            <a:r>
              <a:rPr lang="en" sz="2100"/>
              <a:t>revisit the journey multiple times. Taken as often as needed (more like our adult continuing education courses). 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37975" y="2615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Benefits for Students</a:t>
            </a:r>
            <a:endParaRPr sz="40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299700"/>
            <a:ext cx="8520600" cy="53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Enhanced, Required, Rewarded </a:t>
            </a:r>
            <a:r>
              <a:rPr lang="en" sz="1865"/>
              <a:t>Engagement</a:t>
            </a:r>
            <a:endParaRPr sz="1865"/>
          </a:p>
          <a:p>
            <a:pPr indent="-34702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Interactive quizzes require active participation, keeping students engaged with the course material.</a:t>
            </a:r>
            <a:endParaRPr sz="18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Low-Fear, On-Demand Learning</a:t>
            </a:r>
            <a:endParaRPr sz="1865"/>
          </a:p>
          <a:p>
            <a:pPr indent="-34702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Ample time limits reduce pressure, allowing students to focus on learning rather than racing the clock.</a:t>
            </a:r>
            <a:endParaRPr sz="1865"/>
          </a:p>
          <a:p>
            <a:pPr indent="-3470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Quizzes can be retaken without penalty, promoting mastery over performance.</a:t>
            </a:r>
            <a:endParaRPr sz="1865"/>
          </a:p>
          <a:p>
            <a:pPr indent="-3470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Can be used as a pre-test, during learning, or as a post-test for review and reinforcement.</a:t>
            </a:r>
            <a:endParaRPr sz="18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Easy Access to Content</a:t>
            </a:r>
            <a:endParaRPr sz="1865"/>
          </a:p>
          <a:p>
            <a:pPr indent="-34702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Quizzes are accessible on various devices, including mobile phones, giving students flexibility to learn on the go.</a:t>
            </a:r>
            <a:endParaRPr sz="1865"/>
          </a:p>
          <a:p>
            <a:pPr indent="-3470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Ideal for learning in short bursts—whether at soccer practice, waiting in line, or between activities.</a:t>
            </a:r>
            <a:endParaRPr sz="186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7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Benefits for Faculty</a:t>
            </a:r>
            <a:endParaRPr sz="40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308925"/>
            <a:ext cx="8520600" cy="52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Front-Loaded Effort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Initial setup requires effort to create the guides, but subsequent maintenance is minimal, saving time in the long run.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Scales Well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process is scalable, accommodating larger student numbers without increasing your workload.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Easy to Modify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Clearly labeled guides, aligned with specific learning objectives, are easy to locate and update.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Content and questions can be effortlessly adjusted as the course material and teaching strategies evolve.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37975" y="289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Quick Start: The Goal &amp; The Plan</a:t>
            </a:r>
            <a:endParaRPr sz="40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89099"/>
            <a:ext cx="8520600" cy="4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Goal</a:t>
            </a:r>
            <a:endParaRPr sz="2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Fewer </a:t>
            </a:r>
            <a:r>
              <a:rPr lang="en" sz="2200"/>
              <a:t>point-less</a:t>
            </a:r>
            <a:r>
              <a:rPr lang="en" sz="2200"/>
              <a:t> pages (they don't show on the syllabus or deadline pages and students tend to miss them). </a:t>
            </a:r>
            <a:endParaRPr sz="2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The Plan</a:t>
            </a:r>
            <a:endParaRPr sz="2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Take a lecture page and copy and paste to a </a:t>
            </a:r>
            <a:r>
              <a:rPr lang="en" sz="2200"/>
              <a:t>quiz, then ask a question at the end to verify they've accessed the learning content. 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Now the lecture content appears on the students task schedules.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know which students are accessing the material.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can verify they've seen the lecture content. </a:t>
            </a:r>
            <a:endParaRPr sz="2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You might want to have a percentage-based gradebook - we'll add a point or two and we don't always know how many points in advance. 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247175" y="289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Quick Start: The Implementation</a:t>
            </a:r>
            <a:endParaRPr sz="40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Create a new quiz.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Take content from a lecture page and copy it into a quiz.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At the end of the content, include a simple question to confirm students have engaged with the material.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775"/>
            <a:ext cx="8839201" cy="551511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>
            <p:ph idx="4294967295"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Start: New Quiz (Guide, Skill Drill, etc.)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