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508" r:id="rId1"/>
  </p:sldMasterIdLst>
  <p:notesMasterIdLst>
    <p:notesMasterId r:id="rId3"/>
  </p:notes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3C5233-F1AA-6D4F-8BF9-E1211135B5B2}" v="85" dt="2022-08-18T17:55:03.8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p:cViewPr varScale="1">
        <p:scale>
          <a:sx n="106" d="100"/>
          <a:sy n="106" d="100"/>
        </p:scale>
        <p:origin x="1800" y="3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ise Cass" userId="e42a391d278bd7a3" providerId="LiveId" clId="{403C5233-F1AA-6D4F-8BF9-E1211135B5B2}"/>
    <pc:docChg chg="undo custSel modSld">
      <pc:chgData name="Denise Cass" userId="e42a391d278bd7a3" providerId="LiveId" clId="{403C5233-F1AA-6D4F-8BF9-E1211135B5B2}" dt="2022-08-18T17:55:48.742" v="1162" actId="20577"/>
      <pc:docMkLst>
        <pc:docMk/>
      </pc:docMkLst>
      <pc:sldChg chg="addSp modSp mod">
        <pc:chgData name="Denise Cass" userId="e42a391d278bd7a3" providerId="LiveId" clId="{403C5233-F1AA-6D4F-8BF9-E1211135B5B2}" dt="2022-08-18T17:55:48.742" v="1162" actId="20577"/>
        <pc:sldMkLst>
          <pc:docMk/>
          <pc:sldMk cId="0" sldId="256"/>
        </pc:sldMkLst>
        <pc:spChg chg="mod">
          <ac:chgData name="Denise Cass" userId="e42a391d278bd7a3" providerId="LiveId" clId="{403C5233-F1AA-6D4F-8BF9-E1211135B5B2}" dt="2022-08-18T02:41:41.951" v="965" actId="1076"/>
          <ac:spMkLst>
            <pc:docMk/>
            <pc:sldMk cId="0" sldId="256"/>
            <ac:spMk id="27" creationId="{00000000-0000-0000-0000-000000000000}"/>
          </ac:spMkLst>
        </pc:spChg>
        <pc:spChg chg="mod">
          <ac:chgData name="Denise Cass" userId="e42a391d278bd7a3" providerId="LiveId" clId="{403C5233-F1AA-6D4F-8BF9-E1211135B5B2}" dt="2022-08-18T02:41:37.251" v="964" actId="1076"/>
          <ac:spMkLst>
            <pc:docMk/>
            <pc:sldMk cId="0" sldId="256"/>
            <ac:spMk id="28" creationId="{00000000-0000-0000-0000-000000000000}"/>
          </ac:spMkLst>
        </pc:spChg>
        <pc:spChg chg="mod">
          <ac:chgData name="Denise Cass" userId="e42a391d278bd7a3" providerId="LiveId" clId="{403C5233-F1AA-6D4F-8BF9-E1211135B5B2}" dt="2022-08-18T17:54:07.037" v="1127" actId="20577"/>
          <ac:spMkLst>
            <pc:docMk/>
            <pc:sldMk cId="0" sldId="256"/>
            <ac:spMk id="34" creationId="{00000000-0000-0000-0000-000000000000}"/>
          </ac:spMkLst>
        </pc:spChg>
        <pc:spChg chg="mod">
          <ac:chgData name="Denise Cass" userId="e42a391d278bd7a3" providerId="LiveId" clId="{403C5233-F1AA-6D4F-8BF9-E1211135B5B2}" dt="2022-08-18T17:55:48.742" v="1162" actId="20577"/>
          <ac:spMkLst>
            <pc:docMk/>
            <pc:sldMk cId="0" sldId="256"/>
            <ac:spMk id="35" creationId="{00000000-0000-0000-0000-000000000000}"/>
          </ac:spMkLst>
        </pc:spChg>
        <pc:spChg chg="mod">
          <ac:chgData name="Denise Cass" userId="e42a391d278bd7a3" providerId="LiveId" clId="{403C5233-F1AA-6D4F-8BF9-E1211135B5B2}" dt="2022-08-18T17:55:47.282" v="1161" actId="20577"/>
          <ac:spMkLst>
            <pc:docMk/>
            <pc:sldMk cId="0" sldId="256"/>
            <ac:spMk id="36" creationId="{00000000-0000-0000-0000-000000000000}"/>
          </ac:spMkLst>
        </pc:spChg>
        <pc:spChg chg="mod">
          <ac:chgData name="Denise Cass" userId="e42a391d278bd7a3" providerId="LiveId" clId="{403C5233-F1AA-6D4F-8BF9-E1211135B5B2}" dt="2022-08-18T02:54:30.653" v="1094" actId="20577"/>
          <ac:spMkLst>
            <pc:docMk/>
            <pc:sldMk cId="0" sldId="256"/>
            <ac:spMk id="37" creationId="{00000000-0000-0000-0000-000000000000}"/>
          </ac:spMkLst>
        </pc:spChg>
        <pc:spChg chg="mod">
          <ac:chgData name="Denise Cass" userId="e42a391d278bd7a3" providerId="LiveId" clId="{403C5233-F1AA-6D4F-8BF9-E1211135B5B2}" dt="2022-08-18T02:40:29.699" v="953" actId="207"/>
          <ac:spMkLst>
            <pc:docMk/>
            <pc:sldMk cId="0" sldId="256"/>
            <ac:spMk id="38" creationId="{00000000-0000-0000-0000-000000000000}"/>
          </ac:spMkLst>
        </pc:spChg>
        <pc:spChg chg="mod">
          <ac:chgData name="Denise Cass" userId="e42a391d278bd7a3" providerId="LiveId" clId="{403C5233-F1AA-6D4F-8BF9-E1211135B5B2}" dt="2022-08-18T02:40:44.993" v="956" actId="1076"/>
          <ac:spMkLst>
            <pc:docMk/>
            <pc:sldMk cId="0" sldId="256"/>
            <ac:spMk id="46" creationId="{00000000-0000-0000-0000-000000000000}"/>
          </ac:spMkLst>
        </pc:spChg>
        <pc:spChg chg="mod">
          <ac:chgData name="Denise Cass" userId="e42a391d278bd7a3" providerId="LiveId" clId="{403C5233-F1AA-6D4F-8BF9-E1211135B5B2}" dt="2022-08-18T02:40:32.841" v="954" actId="207"/>
          <ac:spMkLst>
            <pc:docMk/>
            <pc:sldMk cId="0" sldId="256"/>
            <ac:spMk id="47" creationId="{00000000-0000-0000-0000-000000000000}"/>
          </ac:spMkLst>
        </pc:spChg>
        <pc:spChg chg="mod">
          <ac:chgData name="Denise Cass" userId="e42a391d278bd7a3" providerId="LiveId" clId="{403C5233-F1AA-6D4F-8BF9-E1211135B5B2}" dt="2022-08-18T17:52:22.241" v="1097" actId="1076"/>
          <ac:spMkLst>
            <pc:docMk/>
            <pc:sldMk cId="0" sldId="256"/>
            <ac:spMk id="48" creationId="{00000000-0000-0000-0000-000000000000}"/>
          </ac:spMkLst>
        </pc:spChg>
        <pc:picChg chg="add mod">
          <ac:chgData name="Denise Cass" userId="e42a391d278bd7a3" providerId="LiveId" clId="{403C5233-F1AA-6D4F-8BF9-E1211135B5B2}" dt="2022-08-18T02:51:43.046" v="981" actId="1076"/>
          <ac:picMkLst>
            <pc:docMk/>
            <pc:sldMk cId="0" sldId="256"/>
            <ac:picMk id="2" creationId="{F7801A58-9AA7-BFF6-CC6B-F691B0D20E2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48A87A34-81AB-432B-8DAE-1953F412C126}" type="datetimeFigureOut">
              <a:rPr lang="en-US" smtClean="0"/>
              <a:t>8/18/22</a:t>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375814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552626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9499023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3"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3510800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377349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5086120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24971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0604085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295466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06505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780284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636227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16532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871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0977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8/18/22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178606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92520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468981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8/18/22</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1484388"/>
      </p:ext>
    </p:extLst>
  </p:cSld>
  <p:clrMap bg1="dk1" tx1="lt1" bg2="dk2" tx2="lt2" accent1="accent1" accent2="accent2" accent3="accent3" accent4="accent4" accent5="accent5" accent6="accent6" hlink="hlink" folHlink="folHlink"/>
  <p:sldLayoutIdLst>
    <p:sldLayoutId id="2147484509" r:id="rId1"/>
    <p:sldLayoutId id="2147484510" r:id="rId2"/>
    <p:sldLayoutId id="2147484511" r:id="rId3"/>
    <p:sldLayoutId id="2147484512" r:id="rId4"/>
    <p:sldLayoutId id="2147484513" r:id="rId5"/>
    <p:sldLayoutId id="2147484514" r:id="rId6"/>
    <p:sldLayoutId id="2147484515" r:id="rId7"/>
    <p:sldLayoutId id="2147484516" r:id="rId8"/>
    <p:sldLayoutId id="2147484517" r:id="rId9"/>
    <p:sldLayoutId id="2147484518" r:id="rId10"/>
    <p:sldLayoutId id="2147484519" r:id="rId11"/>
    <p:sldLayoutId id="2147484520" r:id="rId12"/>
    <p:sldLayoutId id="2147484521" r:id="rId13"/>
    <p:sldLayoutId id="2147484522" r:id="rId14"/>
    <p:sldLayoutId id="2147484523" r:id="rId15"/>
    <p:sldLayoutId id="2147484524" r:id="rId16"/>
    <p:sldLayoutId id="2147484525" r:id="rId17"/>
    <p:sldLayoutId id="2147484526" r:id="rId18"/>
  </p:sldLayoutIdLst>
  <p:hf hdr="0" ft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59050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583379" y="362197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75719" y="1908787"/>
            <a:ext cx="4449439" cy="1745247"/>
          </a:xfrm>
          <a:prstGeom prst="rect">
            <a:avLst/>
          </a:prstGeom>
          <a:noFill/>
          <a:ln>
            <a:noFill/>
          </a:ln>
        </p:spPr>
        <p:txBody>
          <a:bodyPr spcFirstLastPara="1" wrap="square" lIns="91425" tIns="45700" rIns="91425" bIns="45700" anchor="t" anchorCtr="0">
            <a:noAutofit/>
          </a:bodyPr>
          <a:lstStyle/>
          <a:p>
            <a:r>
              <a:rPr lang="en-CA" sz="1050" b="1" dirty="0">
                <a:solidFill>
                  <a:schemeClr val="bg1"/>
                </a:solidFill>
                <a:latin typeface="Arial" panose="020B0604020202020204" pitchFamily="34" charset="0"/>
                <a:cs typeface="Arial" panose="020B0604020202020204" pitchFamily="34" charset="0"/>
              </a:rPr>
              <a:t>One Track Motors (OTM), UK’s largest used car dealership, is trying to figure out what the likely retail price is going to be for these cars so that they can better understand what price premium they can afford to pay for them and then have enough mark-up to cover costs. Currently the OTM personnel who buy the used cars have discretion to pay the price according to their judgement. However, a recent review has shown that many of the cars were resold for small profit margins. OTM desires to establish a maximum price based on a percentage of a predicted retail price, that will protect profit margins.</a:t>
            </a:r>
          </a:p>
        </p:txBody>
      </p:sp>
      <p:sp>
        <p:nvSpPr>
          <p:cNvPr id="35" name="Google Shape;35;p1"/>
          <p:cNvSpPr txBox="1"/>
          <p:nvPr/>
        </p:nvSpPr>
        <p:spPr>
          <a:xfrm>
            <a:off x="166704" y="3995969"/>
            <a:ext cx="4324418" cy="751487"/>
          </a:xfrm>
          <a:prstGeom prst="rect">
            <a:avLst/>
          </a:prstGeom>
          <a:noFill/>
          <a:ln>
            <a:noFill/>
          </a:ln>
        </p:spPr>
        <p:txBody>
          <a:bodyPr spcFirstLastPara="1" wrap="square" lIns="91425" tIns="45700" rIns="91425" bIns="45700" anchor="t" anchorCtr="0">
            <a:noAutofit/>
          </a:bodyPr>
          <a:lstStyle/>
          <a:p>
            <a:r>
              <a:rPr lang="en-CA" sz="1200" b="1" dirty="0">
                <a:solidFill>
                  <a:schemeClr val="bg1"/>
                </a:solidFill>
                <a:latin typeface="Arial" panose="020B0604020202020204" pitchFamily="34" charset="0"/>
                <a:cs typeface="Arial" panose="020B0604020202020204" pitchFamily="34" charset="0"/>
              </a:rPr>
              <a:t>Show the relationship of the key variables with the price, and then develop a pricing model to ensure a 5% increase in profits</a:t>
            </a:r>
          </a:p>
          <a:p>
            <a:endParaRPr lang="en-CA" sz="1200" b="1" dirty="0">
              <a:solidFill>
                <a:schemeClr val="bg1"/>
              </a:solidFill>
              <a:latin typeface="Arial" panose="020B0604020202020204" pitchFamily="34" charset="0"/>
              <a:cs typeface="Arial" panose="020B0604020202020204" pitchFamily="34" charset="0"/>
            </a:endParaRPr>
          </a:p>
        </p:txBody>
      </p:sp>
      <p:sp>
        <p:nvSpPr>
          <p:cNvPr id="36" name="Google Shape;36;p1"/>
          <p:cNvSpPr txBox="1"/>
          <p:nvPr/>
        </p:nvSpPr>
        <p:spPr>
          <a:xfrm>
            <a:off x="186842" y="5184804"/>
            <a:ext cx="4324418" cy="889185"/>
          </a:xfrm>
          <a:prstGeom prst="rect">
            <a:avLst/>
          </a:prstGeom>
          <a:noFill/>
          <a:ln>
            <a:noFill/>
          </a:ln>
        </p:spPr>
        <p:txBody>
          <a:bodyPr spcFirstLastPara="1" wrap="square" lIns="91425" tIns="45700" rIns="91425" bIns="45700" anchor="t" anchorCtr="0">
            <a:noAutofit/>
          </a:bodyPr>
          <a:lstStyle/>
          <a:p>
            <a:r>
              <a:rPr lang="en-AU" sz="1200" b="1" dirty="0">
                <a:solidFill>
                  <a:schemeClr val="bg1"/>
                </a:solidFill>
                <a:latin typeface="Arial" panose="020B0604020202020204" pitchFamily="34" charset="0"/>
                <a:cs typeface="Arial" panose="020B0604020202020204" pitchFamily="34" charset="0"/>
              </a:rPr>
              <a:t>Data analytics on retail used car features and prices to determine feature importance towards price, and exploration and comparison of several linear regression models with increasing complexity</a:t>
            </a:r>
          </a:p>
        </p:txBody>
      </p:sp>
      <p:sp>
        <p:nvSpPr>
          <p:cNvPr id="37" name="Google Shape;37;p1"/>
          <p:cNvSpPr txBox="1"/>
          <p:nvPr/>
        </p:nvSpPr>
        <p:spPr>
          <a:xfrm>
            <a:off x="4625159" y="1917149"/>
            <a:ext cx="4324418" cy="1152983"/>
          </a:xfrm>
          <a:prstGeom prst="rect">
            <a:avLst/>
          </a:prstGeom>
          <a:noFill/>
          <a:ln>
            <a:noFill/>
          </a:ln>
        </p:spPr>
        <p:txBody>
          <a:bodyPr spcFirstLastPara="1" wrap="square" lIns="91425" tIns="45700" rIns="91425" bIns="45700" anchor="t" anchorCtr="0">
            <a:noAutofit/>
          </a:bodyPr>
          <a:lstStyle/>
          <a:p>
            <a:pPr marL="171450" indent="-171450">
              <a:buFontTx/>
              <a:buChar char="-"/>
            </a:pPr>
            <a:r>
              <a:rPr lang="en-CA" sz="1200" b="1" dirty="0">
                <a:solidFill>
                  <a:srgbClr val="000000"/>
                </a:solidFill>
                <a:latin typeface="Arial"/>
                <a:ea typeface="Arial"/>
                <a:cs typeface="Arial"/>
                <a:sym typeface="Arial"/>
              </a:rPr>
              <a:t>Large price point variations for the same make/model</a:t>
            </a:r>
          </a:p>
          <a:p>
            <a:pPr marL="171450" indent="-171450">
              <a:buFontTx/>
              <a:buChar char="-"/>
            </a:pPr>
            <a:r>
              <a:rPr lang="en-CA" sz="1200" b="1" dirty="0">
                <a:solidFill>
                  <a:srgbClr val="000000"/>
                </a:solidFill>
                <a:latin typeface="Arial"/>
                <a:ea typeface="Arial"/>
                <a:cs typeface="Arial"/>
                <a:sym typeface="Arial"/>
              </a:rPr>
              <a:t>Creating an effective pricing prediction model based on current economic crisis</a:t>
            </a:r>
          </a:p>
          <a:p>
            <a:pPr marL="171450" indent="-171450">
              <a:buFontTx/>
              <a:buChar char="-"/>
            </a:pPr>
            <a:r>
              <a:rPr lang="en-CA" sz="1200" b="1" i="0" u="none" strike="noStrike" cap="none" dirty="0">
                <a:solidFill>
                  <a:srgbClr val="000000"/>
                </a:solidFill>
                <a:latin typeface="Arial"/>
                <a:ea typeface="Arial"/>
                <a:cs typeface="Arial"/>
                <a:sym typeface="Arial"/>
              </a:rPr>
              <a:t>Potential fluctuation in customer interests due to high gas prices (more concentration on fuel efficiency), creating unpredictability in overall sales </a:t>
            </a:r>
            <a:endParaRPr sz="120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625159" y="5147034"/>
            <a:ext cx="4324418" cy="560278"/>
          </a:xfrm>
          <a:prstGeom prst="rect">
            <a:avLst/>
          </a:prstGeom>
          <a:noFill/>
          <a:ln>
            <a:noFill/>
          </a:ln>
        </p:spPr>
        <p:txBody>
          <a:bodyPr spcFirstLastPara="1" wrap="square" lIns="91425" tIns="45700" rIns="91425" bIns="45700" anchor="t" anchorCtr="0">
            <a:noAutofit/>
          </a:bodyPr>
          <a:lstStyle/>
          <a:p>
            <a:r>
              <a:rPr lang="en-CA" sz="1200" b="1" dirty="0">
                <a:solidFill>
                  <a:schemeClr val="bg1"/>
                </a:solidFill>
                <a:latin typeface="Arial" panose="020B0604020202020204" pitchFamily="34" charset="0"/>
                <a:cs typeface="Arial" panose="020B0604020202020204" pitchFamily="34" charset="0"/>
              </a:rPr>
              <a:t>100,000 UK Used Car Data Set (Kaggle)</a:t>
            </a:r>
            <a:endParaRPr sz="1200" b="1" i="0" u="none" strike="noStrike" cap="none" dirty="0">
              <a:solidFill>
                <a:schemeClr val="bg1"/>
              </a:solidFill>
              <a:latin typeface="Arial" panose="020B0604020202020204" pitchFamily="34" charset="0"/>
              <a:ea typeface="Arial"/>
              <a:cs typeface="Arial" panose="020B0604020202020204" pitchFamily="34" charset="0"/>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210328" y="238199"/>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 Worksheet (Hypothesis Formation)</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lvl="0"/>
            <a:r>
              <a:rPr lang="en-CA" sz="1200" b="1" i="0" u="none" strike="noStrike" cap="none" dirty="0">
                <a:solidFill>
                  <a:schemeClr val="bg1"/>
                </a:solidFill>
                <a:latin typeface="Arial" panose="020B0604020202020204" pitchFamily="34" charset="0"/>
                <a:ea typeface="Arial"/>
                <a:cs typeface="Arial" panose="020B0604020202020204" pitchFamily="34" charset="0"/>
                <a:sym typeface="Arial"/>
              </a:rPr>
              <a:t>Bryan Adams, One Track Motors CEO</a:t>
            </a:r>
          </a:p>
          <a:p>
            <a:pPr lvl="0"/>
            <a:r>
              <a:rPr lang="en-CA" sz="1200" b="1" dirty="0">
                <a:solidFill>
                  <a:schemeClr val="bg1"/>
                </a:solidFill>
                <a:latin typeface="Arial" panose="020B0604020202020204" pitchFamily="34" charset="0"/>
                <a:cs typeface="Arial" panose="020B0604020202020204" pitchFamily="34" charset="0"/>
              </a:rPr>
              <a:t>Alan Johnson, Company Director</a:t>
            </a:r>
          </a:p>
          <a:p>
            <a:pPr lvl="0"/>
            <a:r>
              <a:rPr lang="en-CA" sz="1200" b="1" i="0" u="none" strike="noStrike" cap="none" dirty="0">
                <a:solidFill>
                  <a:schemeClr val="bg1"/>
                </a:solidFill>
                <a:latin typeface="Arial" panose="020B0604020202020204" pitchFamily="34" charset="0"/>
                <a:ea typeface="Arial"/>
                <a:cs typeface="Arial" panose="020B0604020202020204" pitchFamily="34" charset="0"/>
                <a:sym typeface="Arial"/>
              </a:rPr>
              <a:t>Patricia Smith, Senior Sales Manager</a:t>
            </a:r>
          </a:p>
          <a:p>
            <a:pPr lvl="0"/>
            <a:r>
              <a:rPr lang="en-CA" sz="1200" b="1" dirty="0">
                <a:solidFill>
                  <a:schemeClr val="bg1"/>
                </a:solidFill>
                <a:latin typeface="Arial" panose="020B0604020202020204" pitchFamily="34" charset="0"/>
                <a:cs typeface="Arial" panose="020B0604020202020204" pitchFamily="34" charset="0"/>
              </a:rPr>
              <a:t>Eugene Hastings, Head of Accounting</a:t>
            </a:r>
            <a:endParaRPr lang="en-CA" sz="1200" b="1" i="0" u="none" strike="noStrike" cap="none" dirty="0">
              <a:solidFill>
                <a:schemeClr val="bg1"/>
              </a:solidFill>
              <a:latin typeface="Arial" panose="020B0604020202020204" pitchFamily="34" charset="0"/>
              <a:ea typeface="Arial"/>
              <a:cs typeface="Arial" panose="020B0604020202020204" pitchFamily="34" charset="0"/>
              <a:sym typeface="Arial"/>
            </a:endParaRPr>
          </a:p>
          <a:p>
            <a:pPr lvl="0"/>
            <a:endParaRPr sz="1200" b="1" i="0" u="none" strike="noStrike" cap="none" dirty="0">
              <a:solidFill>
                <a:schemeClr val="bg1"/>
              </a:solidFill>
              <a:latin typeface="Arial" panose="020B0604020202020204" pitchFamily="34" charset="0"/>
              <a:ea typeface="Arial"/>
              <a:cs typeface="Arial" panose="020B0604020202020204" pitchFamily="34" charset="0"/>
              <a:sym typeface="Arial"/>
            </a:endParaRPr>
          </a:p>
        </p:txBody>
      </p:sp>
      <p:sp>
        <p:nvSpPr>
          <p:cNvPr id="48" name="Google Shape;48;p1"/>
          <p:cNvSpPr txBox="1"/>
          <p:nvPr/>
        </p:nvSpPr>
        <p:spPr>
          <a:xfrm>
            <a:off x="273980" y="504571"/>
            <a:ext cx="7610388" cy="649969"/>
          </a:xfrm>
          <a:prstGeom prst="rect">
            <a:avLst/>
          </a:prstGeom>
          <a:noFill/>
          <a:ln>
            <a:noFill/>
          </a:ln>
        </p:spPr>
        <p:txBody>
          <a:bodyPr spcFirstLastPara="1" wrap="square" lIns="91425" tIns="45700" rIns="91425" bIns="45700" anchor="t" anchorCtr="0">
            <a:noAutofit/>
          </a:bodyPr>
          <a:lstStyle/>
          <a:p>
            <a:r>
              <a:rPr lang="en-CA" sz="1400" b="1" dirty="0">
                <a:solidFill>
                  <a:schemeClr val="bg1"/>
                </a:solidFill>
              </a:rPr>
              <a:t>How can One Track Motors (OTM) increase profit margins by 5% within 6 months by establishing maximum buy prices on used cars according to their brand, model, year built, mileage and other factors?</a:t>
            </a:r>
          </a:p>
        </p:txBody>
      </p:sp>
      <p:pic>
        <p:nvPicPr>
          <p:cNvPr id="2" name="Picture 1" descr="Text&#10;&#10;Description automatically generated">
            <a:extLst>
              <a:ext uri="{FF2B5EF4-FFF2-40B4-BE49-F238E27FC236}">
                <a16:creationId xmlns:a16="http://schemas.microsoft.com/office/drawing/2014/main" id="{F7801A58-9AA7-BFF6-CC6B-F691B0D20E23}"/>
              </a:ext>
            </a:extLst>
          </p:cNvPr>
          <p:cNvPicPr>
            <a:picLocks noChangeAspect="1"/>
          </p:cNvPicPr>
          <p:nvPr/>
        </p:nvPicPr>
        <p:blipFill>
          <a:blip r:embed="rId3"/>
          <a:stretch>
            <a:fillRect/>
          </a:stretch>
        </p:blipFill>
        <p:spPr>
          <a:xfrm>
            <a:off x="7803820" y="-273165"/>
            <a:ext cx="1315792" cy="131579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{BDC9EFE3-372F-6048-913F-10DC1BA48D4A}tf10001058</Template>
  <TotalTime>374</TotalTime>
  <Words>619</Words>
  <Application>Microsoft Macintosh PowerPoint</Application>
  <PresentationFormat>On-screen Show (4:3)</PresentationFormat>
  <Paragraphs>46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Quattrocento Sans</vt:lpstr>
      <vt:lpstr>Celestial</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Denise Cass</cp:lastModifiedBy>
  <cp:revision>2</cp:revision>
  <dcterms:modified xsi:type="dcterms:W3CDTF">2022-08-18T17:55:53Z</dcterms:modified>
</cp:coreProperties>
</file>