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56" r:id="rId2"/>
    <p:sldId id="429" r:id="rId3"/>
    <p:sldId id="430" r:id="rId4"/>
    <p:sldId id="428" r:id="rId5"/>
    <p:sldId id="431" r:id="rId6"/>
    <p:sldId id="427" r:id="rId7"/>
    <p:sldId id="435" r:id="rId8"/>
    <p:sldId id="436" r:id="rId9"/>
    <p:sldId id="43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5B9BD5"/>
    <a:srgbClr val="335BA3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41" autoAdjust="0"/>
  </p:normalViewPr>
  <p:slideViewPr>
    <p:cSldViewPr snapToGrid="0">
      <p:cViewPr varScale="1">
        <p:scale>
          <a:sx n="101" d="100"/>
          <a:sy n="101" d="100"/>
        </p:scale>
        <p:origin x="28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D23C-6CFC-45B0-B7C5-62D2A93FA4F4}" type="datetimeFigureOut">
              <a:rPr lang="en-SG" smtClean="0"/>
              <a:t>11/7/2020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769A-9A62-4F18-8A42-3397AD8F1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7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19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77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6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10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596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7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31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40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769A-9A62-4F18-8A42-3397AD8F199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0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CBA-97A6-4E6A-A1C9-436C0A61D24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394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FC89-F565-49DE-AD51-73A25A3D66F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C10B-BA18-4422-A107-2F5A2905F5E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(without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6826"/>
            <a:ext cx="10515600" cy="381952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68400"/>
            <a:ext cx="10515600" cy="1150793"/>
          </a:xfrm>
        </p:spPr>
        <p:txBody>
          <a:bodyPr/>
          <a:lstStyle>
            <a:lvl1pPr>
              <a:defRPr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05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+ Picture (with 1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6826"/>
            <a:ext cx="5256000" cy="407987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31467" y="2536826"/>
            <a:ext cx="5122333" cy="3819525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43"/>
            <a:ext cx="12192000" cy="8819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68400"/>
            <a:ext cx="10515600" cy="1150793"/>
          </a:xfrm>
        </p:spPr>
        <p:txBody>
          <a:bodyPr/>
          <a:lstStyle>
            <a:lvl1pPr>
              <a:defRPr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436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+ Picture (without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6826"/>
            <a:ext cx="5256000" cy="407987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31467" y="2536826"/>
            <a:ext cx="5122333" cy="38195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68400"/>
            <a:ext cx="10515600" cy="1150793"/>
          </a:xfrm>
        </p:spPr>
        <p:txBody>
          <a:bodyPr/>
          <a:lstStyle>
            <a:lvl1pPr>
              <a:defRPr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11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with 1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01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0126"/>
            <a:ext cx="5181600" cy="40862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43"/>
            <a:ext cx="12192000" cy="88193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68400"/>
            <a:ext cx="10515600" cy="1150793"/>
          </a:xfrm>
        </p:spPr>
        <p:txBody>
          <a:bodyPr/>
          <a:lstStyle>
            <a:lvl1pPr>
              <a:defRPr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777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without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01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0126"/>
            <a:ext cx="5181600" cy="40862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68400"/>
            <a:ext cx="10515600" cy="1150793"/>
          </a:xfrm>
        </p:spPr>
        <p:txBody>
          <a:bodyPr/>
          <a:lstStyle>
            <a:lvl1pPr>
              <a:defRPr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538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without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02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241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02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24176"/>
            <a:ext cx="5183188" cy="34321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155700"/>
            <a:ext cx="10515600" cy="954089"/>
          </a:xfrm>
        </p:spPr>
        <p:txBody>
          <a:bodyPr/>
          <a:lstStyle>
            <a:lvl1pPr>
              <a:defRPr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612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(with 1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43"/>
            <a:ext cx="12192000" cy="88193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231900"/>
            <a:ext cx="3932237" cy="1600200"/>
          </a:xfrm>
        </p:spPr>
        <p:txBody>
          <a:bodyPr anchor="b"/>
          <a:lstStyle>
            <a:lvl1pPr>
              <a:defRPr sz="2400"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3188" y="1762127"/>
            <a:ext cx="6172200" cy="459422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321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605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(without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231900"/>
            <a:ext cx="3932237" cy="1600200"/>
          </a:xfrm>
        </p:spPr>
        <p:txBody>
          <a:bodyPr anchor="b"/>
          <a:lstStyle>
            <a:lvl1pPr>
              <a:defRPr sz="2400"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3188" y="1762127"/>
            <a:ext cx="6172200" cy="459422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321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6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28F1-13B4-4065-B223-F3A90BB7EA3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8935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(with 1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43"/>
            <a:ext cx="12192000" cy="88193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231900"/>
            <a:ext cx="3932237" cy="1600200"/>
          </a:xfrm>
        </p:spPr>
        <p:txBody>
          <a:bodyPr anchor="b"/>
          <a:lstStyle>
            <a:lvl1pPr>
              <a:defRPr sz="2400"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762127"/>
            <a:ext cx="6172200" cy="4594224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321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85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(without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231900"/>
            <a:ext cx="3932237" cy="1600200"/>
          </a:xfrm>
        </p:spPr>
        <p:txBody>
          <a:bodyPr anchor="b"/>
          <a:lstStyle>
            <a:lvl1pPr>
              <a:defRPr sz="2400" b="1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SG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762127"/>
            <a:ext cx="6172200" cy="4594224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321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92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D207-BFD0-4F0D-A754-F4BB8C64CEA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43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BFB-02C1-445A-8CAD-2199AF06DDB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4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16DB-1B1B-46A9-A54F-FDCBFB4114F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23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B47-5A8B-432E-8372-CBD768A8628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077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3B4-2A34-4B23-9CDE-4B7CB235070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9D72-64C0-4F5A-A90D-FDFC44CC0C9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9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6D7-8F41-4B70-9166-46A78AED663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46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D1E8-812E-45E5-AF4B-280059E1444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9A8E-4E08-4E42-A047-58522EAC0441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"/>
            <a:ext cx="12192000" cy="1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2" r:id="rId12"/>
    <p:sldLayoutId id="2147483664" r:id="rId13"/>
    <p:sldLayoutId id="2147483665" r:id="rId14"/>
    <p:sldLayoutId id="2147483668" r:id="rId15"/>
    <p:sldLayoutId id="2147483669" r:id="rId16"/>
    <p:sldLayoutId id="2147483671" r:id="rId17"/>
    <p:sldLayoutId id="2147483676" r:id="rId18"/>
    <p:sldLayoutId id="2147483677" r:id="rId19"/>
    <p:sldLayoutId id="2147483678" r:id="rId20"/>
    <p:sldLayoutId id="214748367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061328" y="1833563"/>
            <a:ext cx="7927942" cy="1956012"/>
          </a:xfrm>
        </p:spPr>
        <p:txBody>
          <a:bodyPr>
            <a:normAutofit/>
          </a:bodyPr>
          <a:lstStyle/>
          <a:p>
            <a:r>
              <a:rPr lang="en-SG" sz="3000" b="0" dirty="0" smtClean="0"/>
              <a:t>Discussion practicum 1 </a:t>
            </a:r>
            <a:endParaRPr lang="en-SG" sz="3000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67000" y="4078942"/>
            <a:ext cx="6858000" cy="1420159"/>
          </a:xfrm>
        </p:spPr>
        <p:txBody>
          <a:bodyPr/>
          <a:lstStyle/>
          <a:p>
            <a:r>
              <a:rPr lang="en-US" dirty="0" smtClean="0"/>
              <a:t>Arnoud Boot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Juli</a:t>
            </a:r>
            <a:r>
              <a:rPr lang="en-US" sz="1600" dirty="0">
                <a:solidFill>
                  <a:schemeClr val="tx1"/>
                </a:solidFill>
              </a:rPr>
              <a:t> 11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2020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16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Cell line specific differences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2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086" t="16804" r="7386" b="10270"/>
          <a:stretch/>
        </p:blipFill>
        <p:spPr>
          <a:xfrm>
            <a:off x="221803" y="1767798"/>
            <a:ext cx="5683028" cy="2757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75" t="16031" r="7325" b="10933"/>
          <a:stretch/>
        </p:blipFill>
        <p:spPr>
          <a:xfrm>
            <a:off x="5904831" y="1767798"/>
            <a:ext cx="5708101" cy="2762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961" t="26307" r="7140" b="39882"/>
          <a:stretch/>
        </p:blipFill>
        <p:spPr>
          <a:xfrm>
            <a:off x="5911137" y="4617583"/>
            <a:ext cx="5708101" cy="12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Cell line specific differences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012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HepG2 shows less T&gt;A relative to </a:t>
            </a:r>
            <a:r>
              <a:rPr lang="en-US" sz="2000" dirty="0" smtClean="0"/>
              <a:t>C&gt;T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3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086" t="16804" r="7386" b="10270"/>
          <a:stretch/>
        </p:blipFill>
        <p:spPr>
          <a:xfrm>
            <a:off x="221803" y="1767798"/>
            <a:ext cx="5683028" cy="2757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75" t="16031" r="7325" b="10933"/>
          <a:stretch/>
        </p:blipFill>
        <p:spPr>
          <a:xfrm>
            <a:off x="5904831" y="1767798"/>
            <a:ext cx="5708101" cy="2762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961" t="26307" r="7140" b="39882"/>
          <a:stretch/>
        </p:blipFill>
        <p:spPr>
          <a:xfrm>
            <a:off x="5911137" y="4617583"/>
            <a:ext cx="5708101" cy="12786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05427" y="1923393"/>
            <a:ext cx="1171903" cy="230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496283" y="1923393"/>
            <a:ext cx="1171903" cy="230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8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compound specific differences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012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HepG2 shows less T&gt;A </a:t>
            </a:r>
            <a:r>
              <a:rPr lang="en-US" sz="2000" dirty="0" smtClean="0"/>
              <a:t>relative </a:t>
            </a:r>
            <a:r>
              <a:rPr lang="en-US" sz="2000" dirty="0"/>
              <a:t>to </a:t>
            </a:r>
            <a:r>
              <a:rPr lang="en-US" sz="2000" dirty="0" smtClean="0"/>
              <a:t>C&gt;T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Carboplatin causes less C&gt;T than cisplatin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4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086" t="16804" r="7386" b="10270"/>
          <a:stretch/>
        </p:blipFill>
        <p:spPr>
          <a:xfrm>
            <a:off x="221803" y="1767798"/>
            <a:ext cx="5683028" cy="2757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75" t="16031" r="7325" b="10933"/>
          <a:stretch/>
        </p:blipFill>
        <p:spPr>
          <a:xfrm>
            <a:off x="5904831" y="1767798"/>
            <a:ext cx="5708101" cy="2762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961" t="26307" r="7140" b="39882"/>
          <a:stretch/>
        </p:blipFill>
        <p:spPr>
          <a:xfrm>
            <a:off x="5911137" y="4617583"/>
            <a:ext cx="5708101" cy="127868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446808" y="1923393"/>
            <a:ext cx="340536" cy="230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8147029" y="1923393"/>
            <a:ext cx="340536" cy="230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11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compound specific differences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012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HepG2 shows less T&gt;A relative to C&gt;T</a:t>
            </a:r>
          </a:p>
          <a:p>
            <a:pPr marL="0" indent="0">
              <a:buNone/>
            </a:pPr>
            <a:r>
              <a:rPr lang="en-US" sz="2000" dirty="0"/>
              <a:t>Carboplatin causes less C&gt;T than cisplatin</a:t>
            </a:r>
          </a:p>
          <a:p>
            <a:pPr marL="0" indent="0">
              <a:buNone/>
            </a:pPr>
            <a:r>
              <a:rPr lang="en-US" sz="2000" dirty="0" smtClean="0"/>
              <a:t>Oxaliplatin is clearly different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5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086" t="16804" r="7386" b="10270"/>
          <a:stretch/>
        </p:blipFill>
        <p:spPr>
          <a:xfrm>
            <a:off x="221803" y="1767798"/>
            <a:ext cx="5683028" cy="2757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75" t="16031" r="7325" b="10933"/>
          <a:stretch/>
        </p:blipFill>
        <p:spPr>
          <a:xfrm>
            <a:off x="5904831" y="1767798"/>
            <a:ext cx="5708101" cy="2762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961" t="26307" r="7140" b="39882"/>
          <a:stretch/>
        </p:blipFill>
        <p:spPr>
          <a:xfrm>
            <a:off x="5911137" y="4617583"/>
            <a:ext cx="5708101" cy="127868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017876" y="5026771"/>
            <a:ext cx="378372" cy="6369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6608906" y="1891863"/>
            <a:ext cx="88286" cy="3663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7524357" y="1891862"/>
            <a:ext cx="88286" cy="3663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903323" y="1891862"/>
            <a:ext cx="79394" cy="2345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818774" y="1891861"/>
            <a:ext cx="79394" cy="2345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5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Using experimental data to verify signatures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01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PCAWG analysis had no information on chemotherapeutic treatment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6</a:t>
            </a:fld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035242" y="6444476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Alexandrov et al., Nature, 2020</a:t>
            </a:r>
            <a:endParaRPr lang="en-SG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51" y="3841271"/>
            <a:ext cx="5508295" cy="1173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351" y="2641072"/>
            <a:ext cx="5508295" cy="11738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8086" t="16804" r="7386" b="49398"/>
          <a:stretch/>
        </p:blipFill>
        <p:spPr>
          <a:xfrm>
            <a:off x="630747" y="2233935"/>
            <a:ext cx="5683028" cy="1278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7775" t="16031" r="7325" b="50011"/>
          <a:stretch/>
        </p:blipFill>
        <p:spPr>
          <a:xfrm>
            <a:off x="605674" y="3232025"/>
            <a:ext cx="5708101" cy="1284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7961" t="26307" r="7140" b="39882"/>
          <a:stretch/>
        </p:blipFill>
        <p:spPr>
          <a:xfrm>
            <a:off x="618210" y="4198578"/>
            <a:ext cx="5708101" cy="12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Using experimental data to verify signatures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01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NMF on &gt; 3500 metastatic tumors with treatment information gave 4 platinum signatures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7</a:t>
            </a:fld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00" t="29002" r="15203" b="23615"/>
          <a:stretch/>
        </p:blipFill>
        <p:spPr>
          <a:xfrm>
            <a:off x="1128160" y="1755501"/>
            <a:ext cx="9576730" cy="3615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5242" y="6444476"/>
            <a:ext cx="189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Pich et al., </a:t>
            </a:r>
            <a:r>
              <a:rPr lang="en-US" sz="1200" dirty="0" err="1" smtClean="0"/>
              <a:t>Nat.Genet</a:t>
            </a:r>
            <a:r>
              <a:rPr lang="en-US" sz="1200" dirty="0" smtClean="0"/>
              <a:t>, 2019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1169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Using experimental data to verify signatures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01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NMF on &gt; 3500 metastatic tumors with treatment information gave 4 platinum signatures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Without experimental verification, it is difficult to know whether NMF results are correct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8</a:t>
            </a:fld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00" t="29002" r="15203" b="23615"/>
          <a:stretch/>
        </p:blipFill>
        <p:spPr>
          <a:xfrm>
            <a:off x="1128160" y="1755501"/>
            <a:ext cx="9576730" cy="3615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5242" y="6444476"/>
            <a:ext cx="189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Pich et al., </a:t>
            </a:r>
            <a:r>
              <a:rPr lang="en-US" sz="1200" dirty="0" err="1" smtClean="0"/>
              <a:t>Nat.Genet</a:t>
            </a:r>
            <a:r>
              <a:rPr lang="en-US" sz="1200" dirty="0" smtClean="0"/>
              <a:t>, 2019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008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remarks: Conclusions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3323" y="1172188"/>
            <a:ext cx="10507513" cy="554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Evaluation of correctness of signature extraction results is complicated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Experimental data can help verify the results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Even though NMF results could give very good reconstruction of the tumors; if the extracted signatures are incorrect, and do not reflect the true underlying mutational processes, the results are meaningless.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must always look for biologically plausible results; </a:t>
            </a:r>
            <a:r>
              <a:rPr lang="en-US" sz="2000" b="1" u="sng" dirty="0">
                <a:solidFill>
                  <a:srgbClr val="FF0000"/>
                </a:solidFill>
              </a:rPr>
              <a:t>it is not a mathematical exercise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 have any questions concerning this practicum, you can always email me at:</a:t>
            </a:r>
          </a:p>
          <a:p>
            <a:pPr marL="0" indent="0">
              <a:buNone/>
            </a:pPr>
            <a:r>
              <a:rPr lang="en-US" sz="2000" dirty="0" smtClean="0"/>
              <a:t>							</a:t>
            </a:r>
            <a:r>
              <a:rPr lang="en-US" sz="2000" dirty="0" smtClean="0">
                <a:solidFill>
                  <a:srgbClr val="7030A0"/>
                </a:solidFill>
              </a:rPr>
              <a:t>arnoud.boot@duke-nus.edu.sg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9A8E-4E08-4E42-A047-58522EAC0441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3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25032</TotalTime>
  <Words>273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Discussion practicum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Arnoud Boot</cp:lastModifiedBy>
  <cp:revision>284</cp:revision>
  <dcterms:created xsi:type="dcterms:W3CDTF">2016-05-24T09:23:21Z</dcterms:created>
  <dcterms:modified xsi:type="dcterms:W3CDTF">2020-07-11T16:14:13Z</dcterms:modified>
</cp:coreProperties>
</file>